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354" r:id="rId5"/>
    <p:sldId id="357" r:id="rId6"/>
    <p:sldId id="355" r:id="rId7"/>
    <p:sldId id="382" r:id="rId8"/>
    <p:sldId id="383" r:id="rId9"/>
    <p:sldId id="385" r:id="rId10"/>
    <p:sldId id="384" r:id="rId11"/>
    <p:sldId id="386" r:id="rId12"/>
    <p:sldId id="387"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45" autoAdjust="0"/>
    <p:restoredTop sz="97248"/>
  </p:normalViewPr>
  <p:slideViewPr>
    <p:cSldViewPr>
      <p:cViewPr>
        <p:scale>
          <a:sx n="66" d="100"/>
          <a:sy n="66" d="100"/>
        </p:scale>
        <p:origin x="942" y="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FD7BC75-2EA9-468A-816F-E83490660D79}" type="datetimeFigureOut">
              <a:rPr lang="en-US" smtClean="0"/>
              <a:t>7/26/2023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83B64B7-7F9F-47C3-B4C8-0663049D9B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7975" y="8001"/>
            <a:ext cx="8528049" cy="299720"/>
          </a:xfrm>
          <a:prstGeom prst="rect">
            <a:avLst/>
          </a:prstGeom>
        </p:spPr>
        <p:txBody>
          <a:bodyPr wrap="square" lIns="0" tIns="0" rIns="0" bIns="0">
            <a:spAutoFit/>
          </a:bodyPr>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a:xfrm>
            <a:off x="1023289" y="1401521"/>
            <a:ext cx="7097420" cy="4385310"/>
          </a:xfrm>
          <a:prstGeom prst="rect">
            <a:avLst/>
          </a:prstGeom>
        </p:spPr>
        <p:txBody>
          <a:bodyPr wrap="square" lIns="0" tIns="0" rIns="0" bIns="0">
            <a:spAutoFit/>
          </a:bodyPr>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7/26/2023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228600" y="0"/>
            <a:ext cx="195580" cy="6858000"/>
          </a:xfrm>
          <a:custGeom>
            <a:avLst/>
            <a:gdLst/>
            <a:ahLst/>
            <a:cxnLst/>
            <a:rect l="l" t="t" r="r" b="b"/>
            <a:pathLst>
              <a:path w="195579" h="6858000">
                <a:moveTo>
                  <a:pt x="0" y="6858000"/>
                </a:moveTo>
                <a:lnTo>
                  <a:pt x="195072" y="6858000"/>
                </a:lnTo>
                <a:lnTo>
                  <a:pt x="195072"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14272" y="0"/>
            <a:ext cx="1481455" cy="601980"/>
          </a:xfrm>
          <a:custGeom>
            <a:avLst/>
            <a:gdLst/>
            <a:ahLst/>
            <a:cxnLst/>
            <a:rect l="l" t="t" r="r" b="b"/>
            <a:pathLst>
              <a:path w="1481455" h="601980">
                <a:moveTo>
                  <a:pt x="0" y="601980"/>
                </a:moveTo>
                <a:lnTo>
                  <a:pt x="1481328" y="601980"/>
                </a:lnTo>
                <a:lnTo>
                  <a:pt x="1481328" y="0"/>
                </a:lnTo>
                <a:lnTo>
                  <a:pt x="0" y="0"/>
                </a:lnTo>
                <a:lnTo>
                  <a:pt x="0" y="60198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14272" y="6249923"/>
            <a:ext cx="1481455" cy="608330"/>
          </a:xfrm>
          <a:custGeom>
            <a:avLst/>
            <a:gdLst/>
            <a:ahLst/>
            <a:cxnLst/>
            <a:rect l="l" t="t" r="r" b="b"/>
            <a:pathLst>
              <a:path w="1481455" h="608329">
                <a:moveTo>
                  <a:pt x="0" y="608075"/>
                </a:moveTo>
                <a:lnTo>
                  <a:pt x="1481328" y="608075"/>
                </a:lnTo>
                <a:lnTo>
                  <a:pt x="1481328"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3672"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52272"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6629400" y="6249923"/>
            <a:ext cx="1524000" cy="608330"/>
          </a:xfrm>
          <a:custGeom>
            <a:avLst/>
            <a:gdLst/>
            <a:ahLst/>
            <a:cxnLst/>
            <a:rect l="l" t="t" r="r" b="b"/>
            <a:pathLst>
              <a:path w="1524000" h="608329">
                <a:moveTo>
                  <a:pt x="0" y="608075"/>
                </a:moveTo>
                <a:lnTo>
                  <a:pt x="1524000" y="608075"/>
                </a:lnTo>
                <a:lnTo>
                  <a:pt x="1524000"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6350" y="0"/>
            <a:ext cx="9156700" cy="686434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561332" y="0"/>
            <a:ext cx="3679190" cy="6250305"/>
          </a:xfrm>
          <a:custGeom>
            <a:avLst/>
            <a:gdLst/>
            <a:ahLst/>
            <a:cxnLst/>
            <a:rect l="l" t="t" r="r" b="b"/>
            <a:pathLst>
              <a:path w="3679190" h="6250305">
                <a:moveTo>
                  <a:pt x="0" y="6249924"/>
                </a:moveTo>
                <a:lnTo>
                  <a:pt x="3678936" y="6249924"/>
                </a:lnTo>
                <a:lnTo>
                  <a:pt x="3678936" y="0"/>
                </a:lnTo>
                <a:lnTo>
                  <a:pt x="0" y="0"/>
                </a:lnTo>
                <a:lnTo>
                  <a:pt x="0" y="6249924"/>
                </a:lnTo>
                <a:close/>
              </a:path>
            </a:pathLst>
          </a:custGeom>
          <a:solidFill>
            <a:srgbClr val="F5F5F5"/>
          </a:solidFill>
        </p:spPr>
        <p:txBody>
          <a:bodyPr wrap="square" lIns="0" tIns="0" rIns="0" bIns="0" rtlCol="0"/>
          <a:lstStyle/>
          <a:p>
            <a:endParaRPr/>
          </a:p>
        </p:txBody>
      </p:sp>
      <p:sp>
        <p:nvSpPr>
          <p:cNvPr id="11" name="object 11"/>
          <p:cNvSpPr/>
          <p:nvPr/>
        </p:nvSpPr>
        <p:spPr>
          <a:xfrm>
            <a:off x="4561332" y="0"/>
            <a:ext cx="3679190" cy="6250305"/>
          </a:xfrm>
          <a:custGeom>
            <a:avLst/>
            <a:gdLst/>
            <a:ahLst/>
            <a:cxnLst/>
            <a:rect l="l" t="t" r="r" b="b"/>
            <a:pathLst>
              <a:path w="3679190" h="6250305">
                <a:moveTo>
                  <a:pt x="0" y="6249924"/>
                </a:moveTo>
                <a:lnTo>
                  <a:pt x="3678936" y="6249924"/>
                </a:lnTo>
                <a:lnTo>
                  <a:pt x="3678936" y="0"/>
                </a:lnTo>
              </a:path>
            </a:pathLst>
          </a:custGeom>
          <a:ln w="15240">
            <a:solidFill>
              <a:srgbClr val="7A7A7A"/>
            </a:solidFill>
          </a:ln>
        </p:spPr>
        <p:txBody>
          <a:bodyPr wrap="square" lIns="0" tIns="0" rIns="0" bIns="0" rtlCol="0"/>
          <a:lstStyle/>
          <a:p>
            <a:endParaRPr/>
          </a:p>
        </p:txBody>
      </p:sp>
      <p:sp>
        <p:nvSpPr>
          <p:cNvPr id="12" name="object 12"/>
          <p:cNvSpPr/>
          <p:nvPr/>
        </p:nvSpPr>
        <p:spPr>
          <a:xfrm>
            <a:off x="4561332" y="0"/>
            <a:ext cx="0" cy="6250305"/>
          </a:xfrm>
          <a:custGeom>
            <a:avLst/>
            <a:gdLst/>
            <a:ahLst/>
            <a:cxnLst/>
            <a:rect l="l" t="t" r="r" b="b"/>
            <a:pathLst>
              <a:path h="6250305">
                <a:moveTo>
                  <a:pt x="0" y="0"/>
                </a:moveTo>
                <a:lnTo>
                  <a:pt x="0" y="6249924"/>
                </a:lnTo>
              </a:path>
            </a:pathLst>
          </a:custGeom>
          <a:ln w="15240">
            <a:solidFill>
              <a:srgbClr val="7A7A7A"/>
            </a:solidFill>
          </a:ln>
        </p:spPr>
        <p:txBody>
          <a:bodyPr wrap="square" lIns="0" tIns="0" rIns="0" bIns="0" rtlCol="0"/>
          <a:lstStyle/>
          <a:p>
            <a:endParaRPr/>
          </a:p>
        </p:txBody>
      </p:sp>
      <p:sp>
        <p:nvSpPr>
          <p:cNvPr id="13" name="object 13"/>
          <p:cNvSpPr/>
          <p:nvPr/>
        </p:nvSpPr>
        <p:spPr>
          <a:xfrm>
            <a:off x="4649723" y="0"/>
            <a:ext cx="3505200" cy="2292350"/>
          </a:xfrm>
          <a:custGeom>
            <a:avLst/>
            <a:gdLst/>
            <a:ahLst/>
            <a:cxnLst/>
            <a:rect l="l" t="t" r="r" b="b"/>
            <a:pathLst>
              <a:path w="3505200" h="2292350">
                <a:moveTo>
                  <a:pt x="0" y="2292096"/>
                </a:moveTo>
                <a:lnTo>
                  <a:pt x="3505200" y="2292096"/>
                </a:lnTo>
                <a:lnTo>
                  <a:pt x="3505200" y="0"/>
                </a:lnTo>
                <a:lnTo>
                  <a:pt x="0" y="0"/>
                </a:lnTo>
                <a:lnTo>
                  <a:pt x="0" y="2292096"/>
                </a:lnTo>
                <a:close/>
              </a:path>
            </a:pathLst>
          </a:custGeom>
          <a:solidFill>
            <a:srgbClr val="C0504D"/>
          </a:solidFill>
        </p:spPr>
        <p:txBody>
          <a:bodyPr wrap="square" lIns="0" tIns="0" rIns="0" bIns="0" rtlCol="0"/>
          <a:lstStyle/>
          <a:p>
            <a:endParaRPr/>
          </a:p>
        </p:txBody>
      </p:sp>
      <p:sp>
        <p:nvSpPr>
          <p:cNvPr id="14" name="object 14"/>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solidFill>
            <a:srgbClr val="FFFFFF"/>
          </a:solidFill>
        </p:spPr>
        <p:txBody>
          <a:bodyPr wrap="square" lIns="0" tIns="0" rIns="0" bIns="0" rtlCol="0"/>
          <a:lstStyle/>
          <a:p>
            <a:endParaRPr/>
          </a:p>
        </p:txBody>
      </p:sp>
      <p:sp>
        <p:nvSpPr>
          <p:cNvPr id="15" name="object 15"/>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ln w="3175">
            <a:solidFill>
              <a:srgbClr val="000000"/>
            </a:solidFill>
          </a:ln>
        </p:spPr>
        <p:txBody>
          <a:bodyPr wrap="square" lIns="0" tIns="0" rIns="0" bIns="0" rtlCol="0"/>
          <a:lstStyle/>
          <a:p>
            <a:endParaRPr/>
          </a:p>
        </p:txBody>
      </p:sp>
      <p:sp>
        <p:nvSpPr>
          <p:cNvPr id="16" name="object 16"/>
          <p:cNvSpPr/>
          <p:nvPr/>
        </p:nvSpPr>
        <p:spPr>
          <a:xfrm>
            <a:off x="4649723" y="6097523"/>
            <a:ext cx="3505200" cy="132715"/>
          </a:xfrm>
          <a:custGeom>
            <a:avLst/>
            <a:gdLst/>
            <a:ahLst/>
            <a:cxnLst/>
            <a:rect l="l" t="t" r="r" b="b"/>
            <a:pathLst>
              <a:path w="3505200" h="132714">
                <a:moveTo>
                  <a:pt x="0" y="132587"/>
                </a:moveTo>
                <a:lnTo>
                  <a:pt x="3505200" y="132587"/>
                </a:lnTo>
                <a:lnTo>
                  <a:pt x="3505200" y="0"/>
                </a:lnTo>
                <a:lnTo>
                  <a:pt x="0" y="0"/>
                </a:lnTo>
                <a:lnTo>
                  <a:pt x="0" y="132587"/>
                </a:lnTo>
                <a:close/>
              </a:path>
            </a:pathLst>
          </a:custGeom>
          <a:solidFill>
            <a:srgbClr val="C0504D"/>
          </a:solidFill>
        </p:spPr>
        <p:txBody>
          <a:bodyPr wrap="square" lIns="0" tIns="0" rIns="0" bIns="0" rtlCol="0"/>
          <a:lstStyle/>
          <a:p>
            <a:endParaRPr/>
          </a:p>
        </p:txBody>
      </p:sp>
      <p:sp>
        <p:nvSpPr>
          <p:cNvPr id="17" name="object 17"/>
          <p:cNvSpPr/>
          <p:nvPr/>
        </p:nvSpPr>
        <p:spPr>
          <a:xfrm>
            <a:off x="1064151" y="738160"/>
            <a:ext cx="3302508" cy="5384291"/>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881371" y="615695"/>
            <a:ext cx="2759964" cy="1149096"/>
          </a:xfrm>
          <a:prstGeom prst="rect">
            <a:avLst/>
          </a:prstGeom>
          <a:blipFill>
            <a:blip r:embed="rId4" cstate="print"/>
            <a:stretch>
              <a:fillRect/>
            </a:stretch>
          </a:blipFill>
        </p:spPr>
        <p:txBody>
          <a:bodyPr wrap="square" lIns="0" tIns="0" rIns="0" bIns="0" rtlCol="0"/>
          <a:lstStyle/>
          <a:p>
            <a:endParaRPr/>
          </a:p>
        </p:txBody>
      </p:sp>
      <p:sp>
        <p:nvSpPr>
          <p:cNvPr id="20" name="object 20"/>
          <p:cNvSpPr txBox="1"/>
          <p:nvPr/>
        </p:nvSpPr>
        <p:spPr>
          <a:xfrm>
            <a:off x="4825619" y="4395978"/>
            <a:ext cx="2337181" cy="344966"/>
          </a:xfrm>
          <a:prstGeom prst="rect">
            <a:avLst/>
          </a:prstGeom>
        </p:spPr>
        <p:txBody>
          <a:bodyPr vert="horz" wrap="square" lIns="0" tIns="67310" rIns="0" bIns="0" rtlCol="0">
            <a:spAutoFit/>
          </a:bodyPr>
          <a:lstStyle/>
          <a:p>
            <a:pPr marL="286385" indent="-286385">
              <a:lnSpc>
                <a:spcPct val="100000"/>
              </a:lnSpc>
              <a:spcBef>
                <a:spcPts val="530"/>
              </a:spcBef>
              <a:buClr>
                <a:srgbClr val="BC5C45"/>
              </a:buClr>
              <a:buSzPct val="75000"/>
              <a:buFont typeface="Arial"/>
              <a:buChar char="•"/>
              <a:tabLst>
                <a:tab pos="286385" algn="l"/>
                <a:tab pos="287020" algn="l"/>
              </a:tabLst>
            </a:pPr>
            <a:r>
              <a:rPr lang="en-US" sz="1800" spc="-75" dirty="0">
                <a:solidFill>
                  <a:srgbClr val="424242"/>
                </a:solidFill>
                <a:latin typeface="Verdana"/>
                <a:cs typeface="Verdana"/>
              </a:rPr>
              <a:t>Type Casting</a:t>
            </a:r>
            <a:endParaRPr sz="1800" dirty="0">
              <a:latin typeface="Verdana"/>
              <a:cs typeface="Verdana"/>
            </a:endParaRPr>
          </a:p>
        </p:txBody>
      </p:sp>
      <p:sp>
        <p:nvSpPr>
          <p:cNvPr id="21" name="object 21"/>
          <p:cNvSpPr txBox="1">
            <a:spLocks noGrp="1"/>
          </p:cNvSpPr>
          <p:nvPr>
            <p:ph type="title"/>
          </p:nvPr>
        </p:nvSpPr>
        <p:spPr>
          <a:xfrm>
            <a:off x="4825618" y="3868419"/>
            <a:ext cx="1956181" cy="382156"/>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C0504D"/>
                </a:solidFill>
              </a:rPr>
              <a:t>Le</a:t>
            </a:r>
            <a:r>
              <a:rPr sz="2400" spc="50" dirty="0">
                <a:solidFill>
                  <a:srgbClr val="C0504D"/>
                </a:solidFill>
              </a:rPr>
              <a:t>c</a:t>
            </a:r>
            <a:r>
              <a:rPr sz="2400" spc="-75" dirty="0">
                <a:solidFill>
                  <a:srgbClr val="C0504D"/>
                </a:solidFill>
              </a:rPr>
              <a:t>t</a:t>
            </a:r>
            <a:r>
              <a:rPr sz="2400" spc="-114" dirty="0">
                <a:solidFill>
                  <a:srgbClr val="C0504D"/>
                </a:solidFill>
              </a:rPr>
              <a:t>u</a:t>
            </a:r>
            <a:r>
              <a:rPr sz="2400" spc="-90" dirty="0">
                <a:solidFill>
                  <a:srgbClr val="C0504D"/>
                </a:solidFill>
              </a:rPr>
              <a:t>re</a:t>
            </a:r>
            <a:r>
              <a:rPr lang="en-US" sz="2400" spc="-90" dirty="0">
                <a:solidFill>
                  <a:srgbClr val="C0504D"/>
                </a:solidFill>
              </a:rPr>
              <a:t> </a:t>
            </a:r>
            <a:r>
              <a:rPr lang="en-IN" sz="2400" spc="-300" dirty="0">
                <a:solidFill>
                  <a:srgbClr val="C0504D"/>
                </a:solidFill>
              </a:rPr>
              <a:t>–</a:t>
            </a:r>
            <a:r>
              <a:rPr lang="en-US" sz="2400" spc="-300" dirty="0">
                <a:solidFill>
                  <a:srgbClr val="C0504D"/>
                </a:solidFill>
              </a:rPr>
              <a:t> </a:t>
            </a:r>
            <a:r>
              <a:rPr lang="en-US" sz="2400" spc="-200" dirty="0">
                <a:solidFill>
                  <a:srgbClr val="C0504D"/>
                </a:solidFill>
              </a:rPr>
              <a:t>7	</a:t>
            </a:r>
            <a:endParaRPr sz="2400" dirty="0"/>
          </a:p>
        </p:txBody>
      </p:sp>
      <p:sp>
        <p:nvSpPr>
          <p:cNvPr id="24" name="TextBox 23"/>
          <p:cNvSpPr txBox="1"/>
          <p:nvPr/>
        </p:nvSpPr>
        <p:spPr>
          <a:xfrm>
            <a:off x="1219200" y="1219200"/>
            <a:ext cx="3048000" cy="1938992"/>
          </a:xfrm>
          <a:prstGeom prst="rect">
            <a:avLst/>
          </a:prstGeom>
          <a:solidFill>
            <a:srgbClr val="E2E2E2"/>
          </a:solidFill>
        </p:spPr>
        <p:txBody>
          <a:bodyPr wrap="square" rtlCol="0">
            <a:spAutoFit/>
          </a:bodyPr>
          <a:lstStyle/>
          <a:p>
            <a:r>
              <a:rPr lang="en-US" sz="4000" dirty="0"/>
              <a:t>Programming Abstraction using java</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9872" y="17453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595211" y="515121"/>
            <a:ext cx="8102475"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Write a program to convert binary to decimal</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1" name="object 20">
            <a:extLst>
              <a:ext uri="{FF2B5EF4-FFF2-40B4-BE49-F238E27FC236}">
                <a16:creationId xmlns:a16="http://schemas.microsoft.com/office/drawing/2014/main" id="{F5FED3DD-CAF5-1B19-C40F-D03ED657F0D0}"/>
              </a:ext>
            </a:extLst>
          </p:cNvPr>
          <p:cNvSpPr txBox="1">
            <a:spLocks/>
          </p:cNvSpPr>
          <p:nvPr/>
        </p:nvSpPr>
        <p:spPr>
          <a:xfrm>
            <a:off x="584325" y="2667021"/>
            <a:ext cx="8102475" cy="505908"/>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spcBef>
                <a:spcPts val="105"/>
              </a:spcBef>
            </a:pPr>
            <a:r>
              <a:rPr lang="en-US" sz="3200" kern="0" spc="-35" dirty="0">
                <a:solidFill>
                  <a:srgbClr val="BC5C45"/>
                </a:solidFill>
              </a:rPr>
              <a:t>	</a:t>
            </a:r>
            <a:endParaRPr lang="en-US" sz="3200" kern="0" dirty="0"/>
          </a:p>
        </p:txBody>
      </p:sp>
    </p:spTree>
    <p:extLst>
      <p:ext uri="{BB962C8B-B14F-4D97-AF65-F5344CB8AC3E}">
        <p14:creationId xmlns:p14="http://schemas.microsoft.com/office/powerpoint/2010/main" val="313834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9872" y="17453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595211" y="515121"/>
            <a:ext cx="8102475"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Write a program to convert binary to decimal</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1" name="object 20">
            <a:extLst>
              <a:ext uri="{FF2B5EF4-FFF2-40B4-BE49-F238E27FC236}">
                <a16:creationId xmlns:a16="http://schemas.microsoft.com/office/drawing/2014/main" id="{F5FED3DD-CAF5-1B19-C40F-D03ED657F0D0}"/>
              </a:ext>
            </a:extLst>
          </p:cNvPr>
          <p:cNvSpPr txBox="1">
            <a:spLocks/>
          </p:cNvSpPr>
          <p:nvPr/>
        </p:nvSpPr>
        <p:spPr>
          <a:xfrm>
            <a:off x="584325" y="2667021"/>
            <a:ext cx="8102475" cy="505908"/>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spcBef>
                <a:spcPts val="105"/>
              </a:spcBef>
            </a:pPr>
            <a:r>
              <a:rPr lang="en-US" sz="3200" kern="0" spc="-35" dirty="0">
                <a:solidFill>
                  <a:srgbClr val="BC5C45"/>
                </a:solidFill>
              </a:rPr>
              <a:t>	</a:t>
            </a:r>
            <a:endParaRPr lang="en-US" sz="3200" kern="0" dirty="0"/>
          </a:p>
        </p:txBody>
      </p:sp>
    </p:spTree>
    <p:extLst>
      <p:ext uri="{BB962C8B-B14F-4D97-AF65-F5344CB8AC3E}">
        <p14:creationId xmlns:p14="http://schemas.microsoft.com/office/powerpoint/2010/main" val="23174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9872" y="17453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595211" y="515121"/>
            <a:ext cx="8102475"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Write solution of given problem</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1" name="object 20">
            <a:extLst>
              <a:ext uri="{FF2B5EF4-FFF2-40B4-BE49-F238E27FC236}">
                <a16:creationId xmlns:a16="http://schemas.microsoft.com/office/drawing/2014/main" id="{F5FED3DD-CAF5-1B19-C40F-D03ED657F0D0}"/>
              </a:ext>
            </a:extLst>
          </p:cNvPr>
          <p:cNvSpPr txBox="1">
            <a:spLocks/>
          </p:cNvSpPr>
          <p:nvPr/>
        </p:nvSpPr>
        <p:spPr>
          <a:xfrm>
            <a:off x="584325" y="2667021"/>
            <a:ext cx="8102475" cy="505908"/>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spcBef>
                <a:spcPts val="105"/>
              </a:spcBef>
            </a:pPr>
            <a:r>
              <a:rPr lang="en-US" sz="3200" kern="0" spc="-35" dirty="0">
                <a:solidFill>
                  <a:srgbClr val="BC5C45"/>
                </a:solidFill>
              </a:rPr>
              <a:t>	</a:t>
            </a:r>
            <a:endParaRPr lang="en-US" sz="3200" kern="0" dirty="0"/>
          </a:p>
        </p:txBody>
      </p:sp>
      <p:pic>
        <p:nvPicPr>
          <p:cNvPr id="26" name="Picture 25">
            <a:extLst>
              <a:ext uri="{FF2B5EF4-FFF2-40B4-BE49-F238E27FC236}">
                <a16:creationId xmlns:a16="http://schemas.microsoft.com/office/drawing/2014/main" id="{93A0023E-BDDC-DD42-2343-C5542133AE8D}"/>
              </a:ext>
            </a:extLst>
          </p:cNvPr>
          <p:cNvPicPr>
            <a:picLocks noChangeAspect="1"/>
          </p:cNvPicPr>
          <p:nvPr/>
        </p:nvPicPr>
        <p:blipFill>
          <a:blip r:embed="rId4" cstate="print">
            <a:extLst>
              <a:ext uri="{BEBA8EAE-BF5A-486C-A8C5-ECC9F3942E4B}">
                <a14:imgProps xmlns:a14="http://schemas.microsoft.com/office/drawing/2010/main">
                  <a14:imgLayer r:embed="rId5">
                    <a14:imgEffect>
                      <a14:sharpenSoften amount="95000"/>
                    </a14:imgEffect>
                    <a14:imgEffect>
                      <a14:saturation sat="0"/>
                    </a14:imgEffect>
                    <a14:imgEffect>
                      <a14:brightnessContrast bright="49000" contrast="37000"/>
                    </a14:imgEffect>
                  </a14:imgLayer>
                </a14:imgProps>
              </a:ext>
              <a:ext uri="{28A0092B-C50C-407E-A947-70E740481C1C}">
                <a14:useLocalDpi xmlns:a14="http://schemas.microsoft.com/office/drawing/2010/main" val="0"/>
              </a:ext>
            </a:extLst>
          </a:blip>
          <a:stretch>
            <a:fillRect/>
          </a:stretch>
        </p:blipFill>
        <p:spPr>
          <a:xfrm>
            <a:off x="1124178" y="1316968"/>
            <a:ext cx="6805194" cy="4328589"/>
          </a:xfrm>
          <a:prstGeom prst="rect">
            <a:avLst/>
          </a:prstGeom>
          <a:effectLst>
            <a:glow rad="152400">
              <a:schemeClr val="accent1">
                <a:alpha val="40000"/>
              </a:schemeClr>
            </a:glow>
          </a:effectLst>
        </p:spPr>
      </p:pic>
    </p:spTree>
    <p:extLst>
      <p:ext uri="{BB962C8B-B14F-4D97-AF65-F5344CB8AC3E}">
        <p14:creationId xmlns:p14="http://schemas.microsoft.com/office/powerpoint/2010/main" val="177061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760637"/>
            <a:ext cx="6577067" cy="505908"/>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rgbClr val="BC5C45"/>
                </a:solidFill>
              </a:rPr>
              <a:t>Ranges in Integer’s data types</a:t>
            </a:r>
            <a:endParaRPr sz="3200" dirty="0"/>
          </a:p>
        </p:txBody>
      </p:sp>
      <p:sp>
        <p:nvSpPr>
          <p:cNvPr id="22" name="TextBox 21">
            <a:extLst>
              <a:ext uri="{FF2B5EF4-FFF2-40B4-BE49-F238E27FC236}">
                <a16:creationId xmlns:a16="http://schemas.microsoft.com/office/drawing/2014/main" id="{11368735-958E-65FE-8EE8-A035B71EE39D}"/>
              </a:ext>
            </a:extLst>
          </p:cNvPr>
          <p:cNvSpPr txBox="1"/>
          <p:nvPr/>
        </p:nvSpPr>
        <p:spPr>
          <a:xfrm>
            <a:off x="1098220" y="1973626"/>
            <a:ext cx="7199376" cy="584775"/>
          </a:xfrm>
          <a:prstGeom prst="rect">
            <a:avLst/>
          </a:prstGeom>
          <a:noFill/>
        </p:spPr>
        <p:txBody>
          <a:bodyPr wrap="square" rtlCol="0">
            <a:spAutoFit/>
          </a:bodyPr>
          <a:lstStyle/>
          <a:p>
            <a:r>
              <a:rPr lang="en-US" sz="3200" dirty="0">
                <a:solidFill>
                  <a:schemeClr val="accent6">
                    <a:lumMod val="50000"/>
                  </a:schemeClr>
                </a:solidFill>
              </a:rPr>
              <a:t>Byte   </a:t>
            </a:r>
            <a:r>
              <a:rPr lang="en-US" sz="3200" dirty="0">
                <a:solidFill>
                  <a:schemeClr val="accent6">
                    <a:lumMod val="50000"/>
                  </a:schemeClr>
                </a:solidFill>
                <a:sym typeface="Wingdings" panose="05000000000000000000" pitchFamily="2" charset="2"/>
              </a:rPr>
              <a:t>1 byte  8 bits -2</a:t>
            </a:r>
            <a:r>
              <a:rPr lang="en-US" sz="3200" baseline="30000" dirty="0">
                <a:solidFill>
                  <a:schemeClr val="accent6">
                    <a:lumMod val="50000"/>
                  </a:schemeClr>
                </a:solidFill>
                <a:sym typeface="Wingdings" panose="05000000000000000000" pitchFamily="2" charset="2"/>
              </a:rPr>
              <a:t>7</a:t>
            </a:r>
            <a:r>
              <a:rPr lang="en-US" sz="3200" dirty="0">
                <a:solidFill>
                  <a:schemeClr val="accent6">
                    <a:lumMod val="50000"/>
                  </a:schemeClr>
                </a:solidFill>
                <a:sym typeface="Wingdings" panose="05000000000000000000" pitchFamily="2" charset="2"/>
              </a:rPr>
              <a:t> -&gt; 2</a:t>
            </a:r>
            <a:r>
              <a:rPr lang="en-US" sz="3200" baseline="30000" dirty="0">
                <a:solidFill>
                  <a:schemeClr val="accent6">
                    <a:lumMod val="50000"/>
                  </a:schemeClr>
                </a:solidFill>
                <a:sym typeface="Wingdings" panose="05000000000000000000" pitchFamily="2" charset="2"/>
              </a:rPr>
              <a:t>7 </a:t>
            </a:r>
            <a:r>
              <a:rPr lang="en-US" sz="3200" dirty="0">
                <a:solidFill>
                  <a:schemeClr val="accent6">
                    <a:lumMod val="50000"/>
                  </a:schemeClr>
                </a:solidFill>
                <a:sym typeface="Wingdings" panose="05000000000000000000" pitchFamily="2" charset="2"/>
              </a:rPr>
              <a:t>- 1</a:t>
            </a:r>
            <a:endParaRPr lang="en-IN" sz="3200" dirty="0">
              <a:solidFill>
                <a:schemeClr val="accent6">
                  <a:lumMod val="50000"/>
                </a:schemeClr>
              </a:solidFill>
            </a:endParaRPr>
          </a:p>
        </p:txBody>
      </p:sp>
      <p:sp>
        <p:nvSpPr>
          <p:cNvPr id="23" name="TextBox 22">
            <a:extLst>
              <a:ext uri="{FF2B5EF4-FFF2-40B4-BE49-F238E27FC236}">
                <a16:creationId xmlns:a16="http://schemas.microsoft.com/office/drawing/2014/main" id="{BCE4824A-6B0A-1BA6-07E0-A925BA2757A5}"/>
              </a:ext>
            </a:extLst>
          </p:cNvPr>
          <p:cNvSpPr txBox="1"/>
          <p:nvPr/>
        </p:nvSpPr>
        <p:spPr>
          <a:xfrm>
            <a:off x="1109472" y="2861134"/>
            <a:ext cx="7058642" cy="584775"/>
          </a:xfrm>
          <a:prstGeom prst="rect">
            <a:avLst/>
          </a:prstGeom>
          <a:noFill/>
        </p:spPr>
        <p:txBody>
          <a:bodyPr wrap="square" rtlCol="0">
            <a:spAutoFit/>
          </a:bodyPr>
          <a:lstStyle/>
          <a:p>
            <a:r>
              <a:rPr lang="en-US" sz="3200" dirty="0">
                <a:solidFill>
                  <a:schemeClr val="accent6">
                    <a:lumMod val="50000"/>
                  </a:schemeClr>
                </a:solidFill>
              </a:rPr>
              <a:t>Short </a:t>
            </a:r>
            <a:r>
              <a:rPr lang="en-US" sz="3200" dirty="0">
                <a:solidFill>
                  <a:schemeClr val="accent6">
                    <a:lumMod val="50000"/>
                  </a:schemeClr>
                </a:solidFill>
                <a:sym typeface="Wingdings" panose="05000000000000000000" pitchFamily="2" charset="2"/>
              </a:rPr>
              <a:t>2 bytes 16 bits -2</a:t>
            </a:r>
            <a:r>
              <a:rPr lang="en-US" sz="3200" baseline="30000" dirty="0">
                <a:solidFill>
                  <a:schemeClr val="accent6">
                    <a:lumMod val="50000"/>
                  </a:schemeClr>
                </a:solidFill>
                <a:sym typeface="Wingdings" panose="05000000000000000000" pitchFamily="2" charset="2"/>
              </a:rPr>
              <a:t>15 </a:t>
            </a:r>
            <a:r>
              <a:rPr lang="en-US" sz="3200" dirty="0">
                <a:solidFill>
                  <a:schemeClr val="accent6">
                    <a:lumMod val="50000"/>
                  </a:schemeClr>
                </a:solidFill>
                <a:sym typeface="Wingdings" panose="05000000000000000000" pitchFamily="2" charset="2"/>
              </a:rPr>
              <a:t>-&gt;2</a:t>
            </a:r>
            <a:r>
              <a:rPr lang="en-US" sz="3200" baseline="30000" dirty="0">
                <a:solidFill>
                  <a:schemeClr val="accent6">
                    <a:lumMod val="50000"/>
                  </a:schemeClr>
                </a:solidFill>
                <a:sym typeface="Wingdings" panose="05000000000000000000" pitchFamily="2" charset="2"/>
              </a:rPr>
              <a:t>15</a:t>
            </a:r>
            <a:r>
              <a:rPr lang="en-US" sz="3200" dirty="0">
                <a:solidFill>
                  <a:schemeClr val="accent6">
                    <a:lumMod val="50000"/>
                  </a:schemeClr>
                </a:solidFill>
                <a:sym typeface="Wingdings" panose="05000000000000000000" pitchFamily="2" charset="2"/>
              </a:rPr>
              <a:t>-1</a:t>
            </a:r>
            <a:endParaRPr lang="en-IN" sz="3200" dirty="0">
              <a:solidFill>
                <a:schemeClr val="accent6">
                  <a:lumMod val="50000"/>
                </a:schemeClr>
              </a:solidFill>
            </a:endParaRPr>
          </a:p>
        </p:txBody>
      </p:sp>
      <p:sp>
        <p:nvSpPr>
          <p:cNvPr id="24" name="TextBox 23">
            <a:extLst>
              <a:ext uri="{FF2B5EF4-FFF2-40B4-BE49-F238E27FC236}">
                <a16:creationId xmlns:a16="http://schemas.microsoft.com/office/drawing/2014/main" id="{016A71E0-73F3-968B-AD70-362E20955657}"/>
              </a:ext>
            </a:extLst>
          </p:cNvPr>
          <p:cNvSpPr txBox="1"/>
          <p:nvPr/>
        </p:nvSpPr>
        <p:spPr>
          <a:xfrm>
            <a:off x="1086944" y="3717980"/>
            <a:ext cx="7329488" cy="584775"/>
          </a:xfrm>
          <a:prstGeom prst="rect">
            <a:avLst/>
          </a:prstGeom>
          <a:noFill/>
        </p:spPr>
        <p:txBody>
          <a:bodyPr wrap="square" rtlCol="0">
            <a:spAutoFit/>
          </a:bodyPr>
          <a:lstStyle/>
          <a:p>
            <a:r>
              <a:rPr lang="en-US" sz="3200" dirty="0">
                <a:solidFill>
                  <a:schemeClr val="accent6">
                    <a:lumMod val="50000"/>
                  </a:schemeClr>
                </a:solidFill>
              </a:rPr>
              <a:t>Int      </a:t>
            </a:r>
            <a:r>
              <a:rPr lang="en-US" sz="3200" dirty="0">
                <a:solidFill>
                  <a:schemeClr val="accent6">
                    <a:lumMod val="50000"/>
                  </a:schemeClr>
                </a:solidFill>
                <a:sym typeface="Wingdings" panose="05000000000000000000" pitchFamily="2" charset="2"/>
              </a:rPr>
              <a:t>4 bytes 32 bits  -2</a:t>
            </a:r>
            <a:r>
              <a:rPr lang="en-US" sz="3200" baseline="30000" dirty="0">
                <a:solidFill>
                  <a:schemeClr val="accent6">
                    <a:lumMod val="50000"/>
                  </a:schemeClr>
                </a:solidFill>
                <a:sym typeface="Wingdings" panose="05000000000000000000" pitchFamily="2" charset="2"/>
              </a:rPr>
              <a:t>31 </a:t>
            </a:r>
            <a:r>
              <a:rPr lang="en-US" sz="3200" dirty="0">
                <a:solidFill>
                  <a:schemeClr val="accent6">
                    <a:lumMod val="50000"/>
                  </a:schemeClr>
                </a:solidFill>
                <a:sym typeface="Wingdings" panose="05000000000000000000" pitchFamily="2" charset="2"/>
              </a:rPr>
              <a:t>-&gt; 2</a:t>
            </a:r>
            <a:r>
              <a:rPr lang="en-US" sz="3200" baseline="30000" dirty="0">
                <a:solidFill>
                  <a:schemeClr val="accent6">
                    <a:lumMod val="50000"/>
                  </a:schemeClr>
                </a:solidFill>
                <a:sym typeface="Wingdings" panose="05000000000000000000" pitchFamily="2" charset="2"/>
              </a:rPr>
              <a:t>31 </a:t>
            </a:r>
            <a:r>
              <a:rPr lang="en-US" sz="3200" dirty="0">
                <a:solidFill>
                  <a:schemeClr val="accent6">
                    <a:lumMod val="50000"/>
                  </a:schemeClr>
                </a:solidFill>
                <a:sym typeface="Wingdings" panose="05000000000000000000" pitchFamily="2" charset="2"/>
              </a:rPr>
              <a:t>-1</a:t>
            </a:r>
            <a:endParaRPr lang="en-IN" sz="3200" dirty="0">
              <a:solidFill>
                <a:schemeClr val="accent6">
                  <a:lumMod val="50000"/>
                </a:schemeClr>
              </a:solidFill>
            </a:endParaRPr>
          </a:p>
        </p:txBody>
      </p:sp>
      <p:sp>
        <p:nvSpPr>
          <p:cNvPr id="25" name="TextBox 24">
            <a:extLst>
              <a:ext uri="{FF2B5EF4-FFF2-40B4-BE49-F238E27FC236}">
                <a16:creationId xmlns:a16="http://schemas.microsoft.com/office/drawing/2014/main" id="{F016C601-244E-CBF1-596E-C84BB5F6B087}"/>
              </a:ext>
            </a:extLst>
          </p:cNvPr>
          <p:cNvSpPr txBox="1"/>
          <p:nvPr/>
        </p:nvSpPr>
        <p:spPr>
          <a:xfrm>
            <a:off x="1068323" y="4609621"/>
            <a:ext cx="7163726" cy="584775"/>
          </a:xfrm>
          <a:prstGeom prst="rect">
            <a:avLst/>
          </a:prstGeom>
          <a:noFill/>
        </p:spPr>
        <p:txBody>
          <a:bodyPr wrap="square" rtlCol="0">
            <a:spAutoFit/>
          </a:bodyPr>
          <a:lstStyle/>
          <a:p>
            <a:r>
              <a:rPr lang="en-US" sz="3200" dirty="0">
                <a:solidFill>
                  <a:schemeClr val="accent6">
                    <a:lumMod val="50000"/>
                  </a:schemeClr>
                </a:solidFill>
              </a:rPr>
              <a:t>Long  </a:t>
            </a:r>
            <a:r>
              <a:rPr lang="en-US" sz="3200" dirty="0">
                <a:solidFill>
                  <a:schemeClr val="accent6">
                    <a:lumMod val="50000"/>
                  </a:schemeClr>
                </a:solidFill>
                <a:sym typeface="Wingdings" panose="05000000000000000000" pitchFamily="2" charset="2"/>
              </a:rPr>
              <a:t> 8 bytes 64 bits  -2</a:t>
            </a:r>
            <a:r>
              <a:rPr lang="en-US" sz="3200" baseline="30000" dirty="0">
                <a:solidFill>
                  <a:schemeClr val="accent6">
                    <a:lumMod val="50000"/>
                  </a:schemeClr>
                </a:solidFill>
                <a:sym typeface="Wingdings" panose="05000000000000000000" pitchFamily="2" charset="2"/>
              </a:rPr>
              <a:t>63 </a:t>
            </a:r>
            <a:r>
              <a:rPr lang="en-US" sz="3200" dirty="0">
                <a:solidFill>
                  <a:schemeClr val="accent6">
                    <a:lumMod val="50000"/>
                  </a:schemeClr>
                </a:solidFill>
                <a:sym typeface="Wingdings" panose="05000000000000000000" pitchFamily="2" charset="2"/>
              </a:rPr>
              <a:t>-&gt;2</a:t>
            </a:r>
            <a:r>
              <a:rPr lang="en-US" sz="3200" baseline="30000" dirty="0">
                <a:solidFill>
                  <a:schemeClr val="accent6">
                    <a:lumMod val="50000"/>
                  </a:schemeClr>
                </a:solidFill>
                <a:sym typeface="Wingdings" panose="05000000000000000000" pitchFamily="2" charset="2"/>
              </a:rPr>
              <a:t>63</a:t>
            </a:r>
            <a:r>
              <a:rPr lang="en-US" sz="3200" dirty="0">
                <a:solidFill>
                  <a:schemeClr val="accent6">
                    <a:lumMod val="50000"/>
                  </a:schemeClr>
                </a:solidFill>
                <a:sym typeface="Wingdings" panose="05000000000000000000" pitchFamily="2" charset="2"/>
              </a:rPr>
              <a:t>-1</a:t>
            </a:r>
            <a:endParaRPr lang="en-IN" sz="3200" dirty="0">
              <a:solidFill>
                <a:schemeClr val="accent6">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3838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3838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812419" y="596604"/>
            <a:ext cx="7656448" cy="998350"/>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rgbClr val="BC5C45"/>
                </a:solidFill>
              </a:rPr>
              <a:t>Now lets try to put 134 in a byte type of variable </a:t>
            </a:r>
            <a:endParaRPr sz="3200" dirty="0"/>
          </a:p>
        </p:txBody>
      </p:sp>
      <p:sp>
        <p:nvSpPr>
          <p:cNvPr id="21" name="TextBox 20">
            <a:extLst>
              <a:ext uri="{FF2B5EF4-FFF2-40B4-BE49-F238E27FC236}">
                <a16:creationId xmlns:a16="http://schemas.microsoft.com/office/drawing/2014/main" id="{8AACAE53-DE55-0401-C85C-89580217C3A3}"/>
              </a:ext>
            </a:extLst>
          </p:cNvPr>
          <p:cNvSpPr txBox="1"/>
          <p:nvPr/>
        </p:nvSpPr>
        <p:spPr>
          <a:xfrm>
            <a:off x="959358" y="2482583"/>
            <a:ext cx="7199376" cy="1938992"/>
          </a:xfrm>
          <a:prstGeom prst="rect">
            <a:avLst/>
          </a:prstGeom>
          <a:noFill/>
        </p:spPr>
        <p:txBody>
          <a:bodyPr wrap="square" rtlCol="0">
            <a:spAutoFit/>
          </a:bodyPr>
          <a:lstStyle/>
          <a:p>
            <a:r>
              <a:rPr lang="en-US" sz="2400" dirty="0">
                <a:solidFill>
                  <a:schemeClr val="accent6">
                    <a:lumMod val="75000"/>
                  </a:schemeClr>
                </a:solidFill>
              </a:rPr>
              <a:t>If we put the above number in byte data type we will see an error because the number is out of range of byte so to resolve that error we need to do typecasting</a:t>
            </a:r>
          </a:p>
          <a:p>
            <a:endParaRPr lang="en-US" sz="2400" dirty="0">
              <a:solidFill>
                <a:schemeClr val="accent6">
                  <a:lumMod val="75000"/>
                </a:schemeClr>
              </a:solidFill>
            </a:endParaRPr>
          </a:p>
          <a:p>
            <a:r>
              <a:rPr lang="en-US" sz="2400" dirty="0">
                <a:solidFill>
                  <a:schemeClr val="accent6">
                    <a:lumMod val="75000"/>
                  </a:schemeClr>
                </a:solidFill>
              </a:rPr>
              <a:t>Now , lets see how type casting is done</a:t>
            </a:r>
            <a:endParaRPr lang="en-IN" sz="2400"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r>
              <a:rPr lang="en-US" dirty="0"/>
              <a:t>    	</a:t>
            </a:r>
            <a:endParaRPr dirty="0"/>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44137" y="17240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44137" y="154985"/>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306170" y="586895"/>
            <a:ext cx="6347256" cy="505908"/>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rgbClr val="BC5C45"/>
                </a:solidFill>
              </a:rPr>
              <a:t>Quick Code</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3" name="TextBox 22"/>
          <p:cNvSpPr txBox="1"/>
          <p:nvPr/>
        </p:nvSpPr>
        <p:spPr>
          <a:xfrm>
            <a:off x="1092975" y="1305341"/>
            <a:ext cx="6931923" cy="5632311"/>
          </a:xfrm>
          <a:prstGeom prst="rect">
            <a:avLst/>
          </a:prstGeom>
          <a:noFill/>
        </p:spPr>
        <p:txBody>
          <a:bodyPr wrap="square" rtlCol="0">
            <a:spAutoFit/>
          </a:bodyPr>
          <a:lstStyle/>
          <a:p>
            <a:r>
              <a:rPr lang="en-US" dirty="0"/>
              <a:t>Write a code in which you have a byte b=14 and an int </a:t>
            </a:r>
            <a:r>
              <a:rPr lang="en-US" dirty="0" err="1"/>
              <a:t>i</a:t>
            </a:r>
            <a:r>
              <a:rPr lang="en-US" dirty="0"/>
              <a:t>=300, now typecast value of I in byte and store that in b. print b before and after type casting so that we can make observations on changes.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,write the same program for </a:t>
            </a:r>
            <a:r>
              <a:rPr lang="en-US" dirty="0" err="1"/>
              <a:t>i</a:t>
            </a:r>
            <a:r>
              <a:rPr lang="en-US" dirty="0"/>
              <a:t>=428 and b=14 </a:t>
            </a:r>
          </a:p>
          <a:p>
            <a:endParaRPr lang="en-US" dirty="0"/>
          </a:p>
          <a:p>
            <a:endParaRPr lang="en-US" dirty="0"/>
          </a:p>
          <a:p>
            <a:r>
              <a:rPr lang="en-US" dirty="0"/>
              <a:t>Conclusion : if we store bigger things in smaller datatypes there will be data loss. </a:t>
            </a:r>
          </a:p>
          <a:p>
            <a:endParaRPr lang="en-US" dirty="0"/>
          </a:p>
          <a:p>
            <a:endParaRPr lang="en-US" dirty="0"/>
          </a:p>
          <a:p>
            <a:endParaRPr lang="en-IN" dirty="0"/>
          </a:p>
        </p:txBody>
      </p:sp>
    </p:spTree>
    <p:extLst>
      <p:ext uri="{BB962C8B-B14F-4D97-AF65-F5344CB8AC3E}">
        <p14:creationId xmlns:p14="http://schemas.microsoft.com/office/powerpoint/2010/main" val="111063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8908" y="-13447"/>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7820" y="154985"/>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44137" y="154985"/>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408992" y="588764"/>
            <a:ext cx="6347256"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Smaller datatypes to larger data types</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5" name="TextBox 24">
            <a:extLst>
              <a:ext uri="{FF2B5EF4-FFF2-40B4-BE49-F238E27FC236}">
                <a16:creationId xmlns:a16="http://schemas.microsoft.com/office/drawing/2014/main" id="{46C42293-7AD1-D63B-2286-9B424A73C02B}"/>
              </a:ext>
            </a:extLst>
          </p:cNvPr>
          <p:cNvSpPr txBox="1"/>
          <p:nvPr/>
        </p:nvSpPr>
        <p:spPr>
          <a:xfrm>
            <a:off x="1148070" y="1587114"/>
            <a:ext cx="6931923" cy="5078313"/>
          </a:xfrm>
          <a:prstGeom prst="rect">
            <a:avLst/>
          </a:prstGeom>
          <a:noFill/>
        </p:spPr>
        <p:txBody>
          <a:bodyPr wrap="square" rtlCol="0">
            <a:spAutoFit/>
          </a:bodyPr>
          <a:lstStyle/>
          <a:p>
            <a:r>
              <a:rPr lang="en-US" dirty="0"/>
              <a:t>Write a code in which you have a byte b=120 and an int </a:t>
            </a:r>
            <a:r>
              <a:rPr lang="en-US" dirty="0" err="1"/>
              <a:t>i</a:t>
            </a:r>
            <a:r>
              <a:rPr lang="en-US" dirty="0"/>
              <a:t>=3, now typecast value of b in int and store that in </a:t>
            </a:r>
            <a:r>
              <a:rPr lang="en-US" dirty="0" err="1"/>
              <a:t>i</a:t>
            </a:r>
            <a:r>
              <a:rPr lang="en-US" dirty="0"/>
              <a:t>. print </a:t>
            </a:r>
            <a:r>
              <a:rPr lang="en-US" dirty="0" err="1"/>
              <a:t>i</a:t>
            </a:r>
            <a:r>
              <a:rPr lang="en-US" dirty="0"/>
              <a:t> before and after type casting so that we can make observations on changes.(here empty space is filled by padding of 0).</a:t>
            </a:r>
          </a:p>
          <a:p>
            <a:endParaRPr lang="en-US" dirty="0"/>
          </a:p>
          <a:p>
            <a:endParaRPr lang="en-US" dirty="0"/>
          </a:p>
          <a:p>
            <a:endParaRPr lang="en-US" dirty="0"/>
          </a:p>
          <a:p>
            <a:endParaRPr lang="en-US" dirty="0"/>
          </a:p>
          <a:p>
            <a:endParaRPr lang="en-US" dirty="0"/>
          </a:p>
          <a:p>
            <a:endParaRPr lang="en-US" dirty="0"/>
          </a:p>
          <a:p>
            <a:r>
              <a:rPr lang="en-US" dirty="0"/>
              <a:t>Now ,we can see here no data is lost and no conversion occurred</a:t>
            </a:r>
          </a:p>
          <a:p>
            <a:endParaRPr lang="en-US" dirty="0"/>
          </a:p>
          <a:p>
            <a:endParaRPr lang="en-US" dirty="0"/>
          </a:p>
          <a:p>
            <a:r>
              <a:rPr lang="en-US" dirty="0"/>
              <a:t>Conclusion : if we store smaller things in bigger datatypes there will not be any data loss. </a:t>
            </a:r>
          </a:p>
          <a:p>
            <a:endParaRPr lang="en-US" dirty="0"/>
          </a:p>
          <a:p>
            <a:endParaRPr lang="en-US" dirty="0"/>
          </a:p>
          <a:p>
            <a:endParaRPr lang="en-IN" dirty="0"/>
          </a:p>
        </p:txBody>
      </p:sp>
    </p:spTree>
    <p:extLst>
      <p:ext uri="{BB962C8B-B14F-4D97-AF65-F5344CB8AC3E}">
        <p14:creationId xmlns:p14="http://schemas.microsoft.com/office/powerpoint/2010/main" val="182388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9872" y="17453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598485" y="337273"/>
            <a:ext cx="8102475"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Now Lets write the above program and</a:t>
            </a:r>
            <a:br>
              <a:rPr lang="en-US" sz="3200" spc="-35" dirty="0">
                <a:solidFill>
                  <a:srgbClr val="BC5C45"/>
                </a:solidFill>
              </a:rPr>
            </a:br>
            <a:r>
              <a:rPr lang="en-US" sz="3200" spc="-35" dirty="0">
                <a:solidFill>
                  <a:srgbClr val="BC5C45"/>
                </a:solidFill>
              </a:rPr>
              <a:t>type cast -5 from byte to int </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377898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598485" y="337273"/>
            <a:ext cx="8102475"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CHAR</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1" name="object 20">
            <a:extLst>
              <a:ext uri="{FF2B5EF4-FFF2-40B4-BE49-F238E27FC236}">
                <a16:creationId xmlns:a16="http://schemas.microsoft.com/office/drawing/2014/main" id="{D48E4826-F2A6-8C8D-9D8C-8D59B48A0394}"/>
              </a:ext>
            </a:extLst>
          </p:cNvPr>
          <p:cNvSpPr txBox="1">
            <a:spLocks/>
          </p:cNvSpPr>
          <p:nvPr/>
        </p:nvSpPr>
        <p:spPr>
          <a:xfrm>
            <a:off x="588653" y="1023424"/>
            <a:ext cx="8102475" cy="1147109"/>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ctr">
              <a:spcBef>
                <a:spcPts val="105"/>
              </a:spcBef>
            </a:pPr>
            <a:r>
              <a:rPr lang="en-US" sz="2400" u="sng" kern="0" spc="-35" dirty="0">
                <a:solidFill>
                  <a:srgbClr val="BC5C45"/>
                </a:solidFill>
              </a:rPr>
              <a:t>Range </a:t>
            </a:r>
            <a:r>
              <a:rPr lang="en-US" sz="2400" u="sng" kern="0" spc="-35" dirty="0">
                <a:solidFill>
                  <a:srgbClr val="BC5C45"/>
                </a:solidFill>
                <a:sym typeface="Wingdings" panose="05000000000000000000" pitchFamily="2" charset="2"/>
              </a:rPr>
              <a:t> 2byte 16bits  2</a:t>
            </a:r>
            <a:r>
              <a:rPr lang="en-US" sz="2400" u="sng" kern="0" spc="-35" baseline="30000" dirty="0">
                <a:solidFill>
                  <a:srgbClr val="BC5C45"/>
                </a:solidFill>
                <a:sym typeface="Wingdings" panose="05000000000000000000" pitchFamily="2" charset="2"/>
              </a:rPr>
              <a:t>16</a:t>
            </a:r>
            <a:r>
              <a:rPr lang="en-US" sz="2400" u="sng" kern="0" spc="-35" dirty="0">
                <a:solidFill>
                  <a:srgbClr val="BC5C45"/>
                </a:solidFill>
                <a:sym typeface="Wingdings" panose="05000000000000000000" pitchFamily="2" charset="2"/>
              </a:rPr>
              <a:t>Different characters</a:t>
            </a:r>
          </a:p>
          <a:p>
            <a:pPr marL="12700" algn="ctr">
              <a:spcBef>
                <a:spcPts val="105"/>
              </a:spcBef>
            </a:pPr>
            <a:endParaRPr lang="en-US" sz="2400" u="sng" kern="0" spc="-35" dirty="0">
              <a:solidFill>
                <a:srgbClr val="BC5C45"/>
              </a:solidFill>
              <a:sym typeface="Wingdings" panose="05000000000000000000" pitchFamily="2" charset="2"/>
            </a:endParaRPr>
          </a:p>
          <a:p>
            <a:pPr marL="12700" algn="ctr">
              <a:spcBef>
                <a:spcPts val="105"/>
              </a:spcBef>
            </a:pPr>
            <a:r>
              <a:rPr lang="en-IN" sz="2400" b="0" i="0" u="sng" dirty="0">
                <a:solidFill>
                  <a:schemeClr val="accent6">
                    <a:lumMod val="50000"/>
                  </a:schemeClr>
                </a:solidFill>
                <a:effectLst/>
                <a:latin typeface="arial" panose="020B0604020202020204" pitchFamily="34" charset="0"/>
              </a:rPr>
              <a:t>65536 different characters</a:t>
            </a:r>
            <a:endParaRPr lang="en-US" sz="2400" u="sng" kern="0" dirty="0">
              <a:solidFill>
                <a:schemeClr val="accent6">
                  <a:lumMod val="50000"/>
                </a:schemeClr>
              </a:solidFill>
            </a:endParaRPr>
          </a:p>
        </p:txBody>
      </p:sp>
      <p:pic>
        <p:nvPicPr>
          <p:cNvPr id="1026" name="Picture 2">
            <a:extLst>
              <a:ext uri="{FF2B5EF4-FFF2-40B4-BE49-F238E27FC236}">
                <a16:creationId xmlns:a16="http://schemas.microsoft.com/office/drawing/2014/main" id="{F703B1A6-D11B-2BE4-A4AA-62DF9677F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946" y="2145836"/>
            <a:ext cx="7218108" cy="411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96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9872" y="17453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595211" y="515121"/>
            <a:ext cx="8102475"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Loop demo</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1" name="object 20">
            <a:extLst>
              <a:ext uri="{FF2B5EF4-FFF2-40B4-BE49-F238E27FC236}">
                <a16:creationId xmlns:a16="http://schemas.microsoft.com/office/drawing/2014/main" id="{F5FED3DD-CAF5-1B19-C40F-D03ED657F0D0}"/>
              </a:ext>
            </a:extLst>
          </p:cNvPr>
          <p:cNvSpPr txBox="1">
            <a:spLocks/>
          </p:cNvSpPr>
          <p:nvPr/>
        </p:nvSpPr>
        <p:spPr>
          <a:xfrm>
            <a:off x="584325" y="2667021"/>
            <a:ext cx="8102475" cy="1516441"/>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spcBef>
                <a:spcPts val="105"/>
              </a:spcBef>
            </a:pPr>
            <a:r>
              <a:rPr lang="en-US" sz="3200" kern="0" spc="-35" dirty="0">
                <a:solidFill>
                  <a:srgbClr val="BC5C45"/>
                </a:solidFill>
              </a:rPr>
              <a:t>	For(byte b=0 ;b&lt;=128;b++){</a:t>
            </a:r>
          </a:p>
          <a:p>
            <a:pPr marL="12700">
              <a:spcBef>
                <a:spcPts val="105"/>
              </a:spcBef>
            </a:pPr>
            <a:r>
              <a:rPr lang="en-US" sz="3200" kern="0" spc="-35" dirty="0">
                <a:solidFill>
                  <a:srgbClr val="BC5C45"/>
                </a:solidFill>
              </a:rPr>
              <a:t>		</a:t>
            </a:r>
            <a:r>
              <a:rPr lang="en-US" sz="3200" kern="0" spc="-35" dirty="0" err="1">
                <a:solidFill>
                  <a:srgbClr val="BC5C45"/>
                </a:solidFill>
              </a:rPr>
              <a:t>System.out.println</a:t>
            </a:r>
            <a:r>
              <a:rPr lang="en-US" sz="3200" kern="0" spc="-35" dirty="0">
                <a:solidFill>
                  <a:srgbClr val="BC5C45"/>
                </a:solidFill>
              </a:rPr>
              <a:t>(b);	</a:t>
            </a:r>
          </a:p>
          <a:p>
            <a:pPr marL="12700">
              <a:spcBef>
                <a:spcPts val="105"/>
              </a:spcBef>
            </a:pPr>
            <a:r>
              <a:rPr lang="en-US" sz="3200" kern="0" spc="-35" dirty="0">
                <a:solidFill>
                  <a:srgbClr val="BC5C45"/>
                </a:solidFill>
              </a:rPr>
              <a:t>	}</a:t>
            </a:r>
            <a:endParaRPr lang="en-US" sz="3200" kern="0" dirty="0"/>
          </a:p>
        </p:txBody>
      </p:sp>
    </p:spTree>
    <p:extLst>
      <p:ext uri="{BB962C8B-B14F-4D97-AF65-F5344CB8AC3E}">
        <p14:creationId xmlns:p14="http://schemas.microsoft.com/office/powerpoint/2010/main" val="251804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9872" y="17453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595211" y="515121"/>
            <a:ext cx="8102475"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Write a program to convert decimal to binary</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1" name="object 20">
            <a:extLst>
              <a:ext uri="{FF2B5EF4-FFF2-40B4-BE49-F238E27FC236}">
                <a16:creationId xmlns:a16="http://schemas.microsoft.com/office/drawing/2014/main" id="{F5FED3DD-CAF5-1B19-C40F-D03ED657F0D0}"/>
              </a:ext>
            </a:extLst>
          </p:cNvPr>
          <p:cNvSpPr txBox="1">
            <a:spLocks/>
          </p:cNvSpPr>
          <p:nvPr/>
        </p:nvSpPr>
        <p:spPr>
          <a:xfrm>
            <a:off x="584325" y="2667021"/>
            <a:ext cx="8102475" cy="505908"/>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spcBef>
                <a:spcPts val="105"/>
              </a:spcBef>
            </a:pPr>
            <a:r>
              <a:rPr lang="en-US" sz="3200" kern="0" spc="-35" dirty="0">
                <a:solidFill>
                  <a:srgbClr val="BC5C45"/>
                </a:solidFill>
              </a:rPr>
              <a:t>	</a:t>
            </a:r>
            <a:endParaRPr lang="en-US" sz="3200" kern="0" dirty="0"/>
          </a:p>
        </p:txBody>
      </p:sp>
    </p:spTree>
    <p:extLst>
      <p:ext uri="{BB962C8B-B14F-4D97-AF65-F5344CB8AC3E}">
        <p14:creationId xmlns:p14="http://schemas.microsoft.com/office/powerpoint/2010/main" val="37347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3576</TotalTime>
  <Words>390</Words>
  <Application>Microsoft Office PowerPoint</Application>
  <PresentationFormat>On-screen Show (4:3)</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vt:lpstr>
      <vt:lpstr>Calibri</vt:lpstr>
      <vt:lpstr>Verdana</vt:lpstr>
      <vt:lpstr>Office Theme</vt:lpstr>
      <vt:lpstr>Lecture – 7 </vt:lpstr>
      <vt:lpstr>Ranges in Integer’s data types</vt:lpstr>
      <vt:lpstr>Now lets try to put 134 in a byte type of variable </vt:lpstr>
      <vt:lpstr>Quick Code</vt:lpstr>
      <vt:lpstr>Smaller datatypes to larger data types</vt:lpstr>
      <vt:lpstr>Now Lets write the above program and type cast -5 from byte to int </vt:lpstr>
      <vt:lpstr>CHAR</vt:lpstr>
      <vt:lpstr>Loop demo</vt:lpstr>
      <vt:lpstr>Write a program to convert decimal to binary</vt:lpstr>
      <vt:lpstr>Write a program to convert binary to decimal</vt:lpstr>
      <vt:lpstr>Write a program to convert binary to decimal</vt:lpstr>
      <vt:lpstr>Write solution of given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pc</cp:lastModifiedBy>
  <cp:revision>59</cp:revision>
  <dcterms:created xsi:type="dcterms:W3CDTF">2018-06-11T11:27:57Z</dcterms:created>
  <dcterms:modified xsi:type="dcterms:W3CDTF">2023-07-25T21:44:04Z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2017-08-19T00:00:00Z</vt:filetime>
  </property>
  <property fmtid="{D5CDD505-2E9C-101B-9397-08002B2CF9AE}" pid="3" name="Creator">
    <vt:lpwstr>Microsoft® PowerPoint® 2016</vt:lpwstr>
  </property>
  <property fmtid="{D5CDD505-2E9C-101B-9397-08002B2CF9AE}" pid="4" name="LastSaved">
    <vt:filetime>2018-06-11T00:00:00Z</vt:filetime>
  </property>
</Properties>
</file>