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389" r:id="rId4"/>
    <p:sldId id="388" r:id="rId5"/>
    <p:sldId id="392" r:id="rId6"/>
    <p:sldId id="258" r:id="rId7"/>
    <p:sldId id="390" r:id="rId8"/>
    <p:sldId id="357" r:id="rId9"/>
    <p:sldId id="391" r:id="rId10"/>
    <p:sldId id="355" r:id="rId11"/>
    <p:sldId id="383"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116" autoAdjust="0"/>
    <p:restoredTop sz="97248"/>
  </p:normalViewPr>
  <p:slideViewPr>
    <p:cSldViewPr>
      <p:cViewPr varScale="1">
        <p:scale>
          <a:sx n="65" d="100"/>
          <a:sy n="65" d="100"/>
        </p:scale>
        <p:origin x="921"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9FD7BC75-2EA9-468A-816F-E83490660D79}" type="datetimeFigureOut">
              <a:rPr lang="en-US" smtClean="0"/>
              <a:t>7/31/2023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83B64B7-7F9F-47C3-B4C8-0663049D9B8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2" name="bk object 32"/>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3" name="bk object 33"/>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34" name="bk object 34"/>
          <p:cNvSpPr/>
          <p:nvPr/>
        </p:nvSpPr>
        <p:spPr>
          <a:xfrm>
            <a:off x="6987540" y="5852159"/>
            <a:ext cx="1243583" cy="36880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2" name="bk object 32"/>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3" name="bk object 33"/>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34" name="bk object 34"/>
          <p:cNvSpPr/>
          <p:nvPr/>
        </p:nvSpPr>
        <p:spPr>
          <a:xfrm>
            <a:off x="6987540" y="5852159"/>
            <a:ext cx="1243583" cy="36880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07975" y="8001"/>
            <a:ext cx="8528049" cy="299720"/>
          </a:xfrm>
          <a:prstGeom prst="rect">
            <a:avLst/>
          </a:prstGeom>
        </p:spPr>
        <p:txBody>
          <a:bodyPr wrap="square" lIns="0" tIns="0" rIns="0" bIns="0">
            <a:spAutoFit/>
          </a:bodyPr>
          <a:lstStyle>
            <a:lvl1pPr>
              <a:defRPr sz="1800" b="0" i="0">
                <a:solidFill>
                  <a:srgbClr val="EE5846"/>
                </a:solidFill>
                <a:latin typeface="Verdana"/>
                <a:cs typeface="Verdana"/>
              </a:defRPr>
            </a:lvl1pPr>
          </a:lstStyle>
          <a:p>
            <a:endParaRPr/>
          </a:p>
        </p:txBody>
      </p:sp>
      <p:sp>
        <p:nvSpPr>
          <p:cNvPr id="3" name="Holder 3"/>
          <p:cNvSpPr>
            <a:spLocks noGrp="1"/>
          </p:cNvSpPr>
          <p:nvPr>
            <p:ph type="body" idx="1"/>
          </p:nvPr>
        </p:nvSpPr>
        <p:spPr>
          <a:xfrm>
            <a:off x="1023289" y="1401521"/>
            <a:ext cx="7097420" cy="4385310"/>
          </a:xfrm>
          <a:prstGeom prst="rect">
            <a:avLst/>
          </a:prstGeom>
        </p:spPr>
        <p:txBody>
          <a:bodyPr wrap="square" lIns="0" tIns="0" rIns="0" bIns="0">
            <a:spAutoFit/>
          </a:bodyPr>
          <a:lstStyle>
            <a:lvl1pPr>
              <a:defRPr sz="22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7/31/2023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228600" y="0"/>
            <a:ext cx="195580" cy="6858000"/>
          </a:xfrm>
          <a:custGeom>
            <a:avLst/>
            <a:gdLst/>
            <a:ahLst/>
            <a:cxnLst/>
            <a:rect l="l" t="t" r="r" b="b"/>
            <a:pathLst>
              <a:path w="195579" h="6858000">
                <a:moveTo>
                  <a:pt x="0" y="6858000"/>
                </a:moveTo>
                <a:lnTo>
                  <a:pt x="195072" y="6858000"/>
                </a:lnTo>
                <a:lnTo>
                  <a:pt x="195072"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14272" y="0"/>
            <a:ext cx="1481455" cy="601980"/>
          </a:xfrm>
          <a:custGeom>
            <a:avLst/>
            <a:gdLst/>
            <a:ahLst/>
            <a:cxnLst/>
            <a:rect l="l" t="t" r="r" b="b"/>
            <a:pathLst>
              <a:path w="1481455" h="601980">
                <a:moveTo>
                  <a:pt x="0" y="601980"/>
                </a:moveTo>
                <a:lnTo>
                  <a:pt x="1481328" y="601980"/>
                </a:lnTo>
                <a:lnTo>
                  <a:pt x="1481328" y="0"/>
                </a:lnTo>
                <a:lnTo>
                  <a:pt x="0" y="0"/>
                </a:lnTo>
                <a:lnTo>
                  <a:pt x="0" y="60198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14272" y="6249923"/>
            <a:ext cx="1481455" cy="608330"/>
          </a:xfrm>
          <a:custGeom>
            <a:avLst/>
            <a:gdLst/>
            <a:ahLst/>
            <a:cxnLst/>
            <a:rect l="l" t="t" r="r" b="b"/>
            <a:pathLst>
              <a:path w="1481455" h="608329">
                <a:moveTo>
                  <a:pt x="0" y="608075"/>
                </a:moveTo>
                <a:lnTo>
                  <a:pt x="1481328" y="608075"/>
                </a:lnTo>
                <a:lnTo>
                  <a:pt x="1481328"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23672"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652272"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6629400" y="6249923"/>
            <a:ext cx="1524000" cy="608330"/>
          </a:xfrm>
          <a:custGeom>
            <a:avLst/>
            <a:gdLst/>
            <a:ahLst/>
            <a:cxnLst/>
            <a:rect l="l" t="t" r="r" b="b"/>
            <a:pathLst>
              <a:path w="1524000" h="608329">
                <a:moveTo>
                  <a:pt x="0" y="608075"/>
                </a:moveTo>
                <a:lnTo>
                  <a:pt x="1524000" y="608075"/>
                </a:lnTo>
                <a:lnTo>
                  <a:pt x="1524000"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6350" y="0"/>
            <a:ext cx="9156700" cy="686434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561332" y="0"/>
            <a:ext cx="3679190" cy="6250305"/>
          </a:xfrm>
          <a:custGeom>
            <a:avLst/>
            <a:gdLst/>
            <a:ahLst/>
            <a:cxnLst/>
            <a:rect l="l" t="t" r="r" b="b"/>
            <a:pathLst>
              <a:path w="3679190" h="6250305">
                <a:moveTo>
                  <a:pt x="0" y="6249924"/>
                </a:moveTo>
                <a:lnTo>
                  <a:pt x="3678936" y="6249924"/>
                </a:lnTo>
                <a:lnTo>
                  <a:pt x="3678936" y="0"/>
                </a:lnTo>
                <a:lnTo>
                  <a:pt x="0" y="0"/>
                </a:lnTo>
                <a:lnTo>
                  <a:pt x="0" y="6249924"/>
                </a:lnTo>
                <a:close/>
              </a:path>
            </a:pathLst>
          </a:custGeom>
          <a:solidFill>
            <a:srgbClr val="F5F5F5"/>
          </a:solidFill>
        </p:spPr>
        <p:txBody>
          <a:bodyPr wrap="square" lIns="0" tIns="0" rIns="0" bIns="0" rtlCol="0"/>
          <a:lstStyle/>
          <a:p>
            <a:endParaRPr/>
          </a:p>
        </p:txBody>
      </p:sp>
      <p:sp>
        <p:nvSpPr>
          <p:cNvPr id="11" name="object 11"/>
          <p:cNvSpPr/>
          <p:nvPr/>
        </p:nvSpPr>
        <p:spPr>
          <a:xfrm>
            <a:off x="4561332" y="0"/>
            <a:ext cx="3679190" cy="6250305"/>
          </a:xfrm>
          <a:custGeom>
            <a:avLst/>
            <a:gdLst/>
            <a:ahLst/>
            <a:cxnLst/>
            <a:rect l="l" t="t" r="r" b="b"/>
            <a:pathLst>
              <a:path w="3679190" h="6250305">
                <a:moveTo>
                  <a:pt x="0" y="6249924"/>
                </a:moveTo>
                <a:lnTo>
                  <a:pt x="3678936" y="6249924"/>
                </a:lnTo>
                <a:lnTo>
                  <a:pt x="3678936" y="0"/>
                </a:lnTo>
              </a:path>
            </a:pathLst>
          </a:custGeom>
          <a:ln w="15240">
            <a:solidFill>
              <a:srgbClr val="7A7A7A"/>
            </a:solidFill>
          </a:ln>
        </p:spPr>
        <p:txBody>
          <a:bodyPr wrap="square" lIns="0" tIns="0" rIns="0" bIns="0" rtlCol="0"/>
          <a:lstStyle/>
          <a:p>
            <a:endParaRPr/>
          </a:p>
        </p:txBody>
      </p:sp>
      <p:sp>
        <p:nvSpPr>
          <p:cNvPr id="12" name="object 12"/>
          <p:cNvSpPr/>
          <p:nvPr/>
        </p:nvSpPr>
        <p:spPr>
          <a:xfrm>
            <a:off x="4561332" y="0"/>
            <a:ext cx="0" cy="6250305"/>
          </a:xfrm>
          <a:custGeom>
            <a:avLst/>
            <a:gdLst/>
            <a:ahLst/>
            <a:cxnLst/>
            <a:rect l="l" t="t" r="r" b="b"/>
            <a:pathLst>
              <a:path h="6250305">
                <a:moveTo>
                  <a:pt x="0" y="0"/>
                </a:moveTo>
                <a:lnTo>
                  <a:pt x="0" y="6249924"/>
                </a:lnTo>
              </a:path>
            </a:pathLst>
          </a:custGeom>
          <a:ln w="15240">
            <a:solidFill>
              <a:srgbClr val="7A7A7A"/>
            </a:solidFill>
          </a:ln>
        </p:spPr>
        <p:txBody>
          <a:bodyPr wrap="square" lIns="0" tIns="0" rIns="0" bIns="0" rtlCol="0"/>
          <a:lstStyle/>
          <a:p>
            <a:endParaRPr/>
          </a:p>
        </p:txBody>
      </p:sp>
      <p:sp>
        <p:nvSpPr>
          <p:cNvPr id="13" name="object 13"/>
          <p:cNvSpPr/>
          <p:nvPr/>
        </p:nvSpPr>
        <p:spPr>
          <a:xfrm>
            <a:off x="4649723" y="0"/>
            <a:ext cx="3505200" cy="2292350"/>
          </a:xfrm>
          <a:custGeom>
            <a:avLst/>
            <a:gdLst/>
            <a:ahLst/>
            <a:cxnLst/>
            <a:rect l="l" t="t" r="r" b="b"/>
            <a:pathLst>
              <a:path w="3505200" h="2292350">
                <a:moveTo>
                  <a:pt x="0" y="2292096"/>
                </a:moveTo>
                <a:lnTo>
                  <a:pt x="3505200" y="2292096"/>
                </a:lnTo>
                <a:lnTo>
                  <a:pt x="3505200" y="0"/>
                </a:lnTo>
                <a:lnTo>
                  <a:pt x="0" y="0"/>
                </a:lnTo>
                <a:lnTo>
                  <a:pt x="0" y="2292096"/>
                </a:lnTo>
                <a:close/>
              </a:path>
            </a:pathLst>
          </a:custGeom>
          <a:solidFill>
            <a:srgbClr val="C0504D"/>
          </a:solidFill>
        </p:spPr>
        <p:txBody>
          <a:bodyPr wrap="square" lIns="0" tIns="0" rIns="0" bIns="0" rtlCol="0"/>
          <a:lstStyle/>
          <a:p>
            <a:endParaRPr/>
          </a:p>
        </p:txBody>
      </p:sp>
      <p:sp>
        <p:nvSpPr>
          <p:cNvPr id="14" name="object 14"/>
          <p:cNvSpPr/>
          <p:nvPr/>
        </p:nvSpPr>
        <p:spPr>
          <a:xfrm>
            <a:off x="905255" y="601980"/>
            <a:ext cx="3563620" cy="5648325"/>
          </a:xfrm>
          <a:custGeom>
            <a:avLst/>
            <a:gdLst/>
            <a:ahLst/>
            <a:cxnLst/>
            <a:rect l="l" t="t" r="r" b="b"/>
            <a:pathLst>
              <a:path w="3563620" h="5648325">
                <a:moveTo>
                  <a:pt x="0" y="5647944"/>
                </a:moveTo>
                <a:lnTo>
                  <a:pt x="3563112" y="5647944"/>
                </a:lnTo>
                <a:lnTo>
                  <a:pt x="3563112" y="0"/>
                </a:lnTo>
                <a:lnTo>
                  <a:pt x="0" y="0"/>
                </a:lnTo>
                <a:lnTo>
                  <a:pt x="0" y="5647944"/>
                </a:lnTo>
                <a:close/>
              </a:path>
            </a:pathLst>
          </a:custGeom>
          <a:solidFill>
            <a:srgbClr val="FFFFFF"/>
          </a:solidFill>
        </p:spPr>
        <p:txBody>
          <a:bodyPr wrap="square" lIns="0" tIns="0" rIns="0" bIns="0" rtlCol="0"/>
          <a:lstStyle/>
          <a:p>
            <a:endParaRPr/>
          </a:p>
        </p:txBody>
      </p:sp>
      <p:sp>
        <p:nvSpPr>
          <p:cNvPr id="15" name="object 15"/>
          <p:cNvSpPr/>
          <p:nvPr/>
        </p:nvSpPr>
        <p:spPr>
          <a:xfrm>
            <a:off x="905255" y="601980"/>
            <a:ext cx="3563620" cy="5648325"/>
          </a:xfrm>
          <a:custGeom>
            <a:avLst/>
            <a:gdLst/>
            <a:ahLst/>
            <a:cxnLst/>
            <a:rect l="l" t="t" r="r" b="b"/>
            <a:pathLst>
              <a:path w="3563620" h="5648325">
                <a:moveTo>
                  <a:pt x="0" y="5647944"/>
                </a:moveTo>
                <a:lnTo>
                  <a:pt x="3563112" y="5647944"/>
                </a:lnTo>
                <a:lnTo>
                  <a:pt x="3563112" y="0"/>
                </a:lnTo>
                <a:lnTo>
                  <a:pt x="0" y="0"/>
                </a:lnTo>
                <a:lnTo>
                  <a:pt x="0" y="5647944"/>
                </a:lnTo>
                <a:close/>
              </a:path>
            </a:pathLst>
          </a:custGeom>
          <a:ln w="3175">
            <a:solidFill>
              <a:srgbClr val="000000"/>
            </a:solidFill>
          </a:ln>
        </p:spPr>
        <p:txBody>
          <a:bodyPr wrap="square" lIns="0" tIns="0" rIns="0" bIns="0" rtlCol="0"/>
          <a:lstStyle/>
          <a:p>
            <a:endParaRPr/>
          </a:p>
        </p:txBody>
      </p:sp>
      <p:sp>
        <p:nvSpPr>
          <p:cNvPr id="16" name="object 16"/>
          <p:cNvSpPr/>
          <p:nvPr/>
        </p:nvSpPr>
        <p:spPr>
          <a:xfrm>
            <a:off x="4649723" y="6097523"/>
            <a:ext cx="3505200" cy="132715"/>
          </a:xfrm>
          <a:custGeom>
            <a:avLst/>
            <a:gdLst/>
            <a:ahLst/>
            <a:cxnLst/>
            <a:rect l="l" t="t" r="r" b="b"/>
            <a:pathLst>
              <a:path w="3505200" h="132714">
                <a:moveTo>
                  <a:pt x="0" y="132587"/>
                </a:moveTo>
                <a:lnTo>
                  <a:pt x="3505200" y="132587"/>
                </a:lnTo>
                <a:lnTo>
                  <a:pt x="3505200" y="0"/>
                </a:lnTo>
                <a:lnTo>
                  <a:pt x="0" y="0"/>
                </a:lnTo>
                <a:lnTo>
                  <a:pt x="0" y="132587"/>
                </a:lnTo>
                <a:close/>
              </a:path>
            </a:pathLst>
          </a:custGeom>
          <a:solidFill>
            <a:srgbClr val="C0504D"/>
          </a:solidFill>
        </p:spPr>
        <p:txBody>
          <a:bodyPr wrap="square" lIns="0" tIns="0" rIns="0" bIns="0" rtlCol="0"/>
          <a:lstStyle/>
          <a:p>
            <a:endParaRPr/>
          </a:p>
        </p:txBody>
      </p:sp>
      <p:sp>
        <p:nvSpPr>
          <p:cNvPr id="17" name="object 17"/>
          <p:cNvSpPr/>
          <p:nvPr/>
        </p:nvSpPr>
        <p:spPr>
          <a:xfrm>
            <a:off x="1064151" y="738160"/>
            <a:ext cx="3302508" cy="5384291"/>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881371" y="615695"/>
            <a:ext cx="2759964" cy="1149096"/>
          </a:xfrm>
          <a:prstGeom prst="rect">
            <a:avLst/>
          </a:prstGeom>
          <a:blipFill>
            <a:blip r:embed="rId4" cstate="print"/>
            <a:stretch>
              <a:fillRect/>
            </a:stretch>
          </a:blipFill>
        </p:spPr>
        <p:txBody>
          <a:bodyPr wrap="square" lIns="0" tIns="0" rIns="0" bIns="0" rtlCol="0"/>
          <a:lstStyle/>
          <a:p>
            <a:endParaRPr/>
          </a:p>
        </p:txBody>
      </p:sp>
      <p:sp>
        <p:nvSpPr>
          <p:cNvPr id="20" name="object 20"/>
          <p:cNvSpPr txBox="1"/>
          <p:nvPr/>
        </p:nvSpPr>
        <p:spPr>
          <a:xfrm>
            <a:off x="4825619" y="4395978"/>
            <a:ext cx="2337181" cy="686085"/>
          </a:xfrm>
          <a:prstGeom prst="rect">
            <a:avLst/>
          </a:prstGeom>
        </p:spPr>
        <p:txBody>
          <a:bodyPr vert="horz" wrap="square" lIns="0" tIns="67310" rIns="0" bIns="0" rtlCol="0">
            <a:spAutoFit/>
          </a:bodyPr>
          <a:lstStyle/>
          <a:p>
            <a:pPr marL="286385" indent="-286385">
              <a:lnSpc>
                <a:spcPct val="100000"/>
              </a:lnSpc>
              <a:spcBef>
                <a:spcPts val="530"/>
              </a:spcBef>
              <a:buClr>
                <a:srgbClr val="BC5C45"/>
              </a:buClr>
              <a:buSzPct val="75000"/>
              <a:buFont typeface="Arial"/>
              <a:buChar char="•"/>
              <a:tabLst>
                <a:tab pos="286385" algn="l"/>
                <a:tab pos="287020" algn="l"/>
              </a:tabLst>
            </a:pPr>
            <a:r>
              <a:rPr lang="en-US" sz="1800" spc="-75" dirty="0">
                <a:solidFill>
                  <a:srgbClr val="424242"/>
                </a:solidFill>
                <a:latin typeface="Verdana"/>
                <a:cs typeface="Verdana"/>
              </a:rPr>
              <a:t>Global Variables</a:t>
            </a:r>
          </a:p>
          <a:p>
            <a:pPr marL="286385" indent="-286385">
              <a:lnSpc>
                <a:spcPct val="100000"/>
              </a:lnSpc>
              <a:spcBef>
                <a:spcPts val="530"/>
              </a:spcBef>
              <a:buClr>
                <a:srgbClr val="BC5C45"/>
              </a:buClr>
              <a:buSzPct val="75000"/>
              <a:buFont typeface="Arial"/>
              <a:buChar char="•"/>
              <a:tabLst>
                <a:tab pos="286385" algn="l"/>
                <a:tab pos="287020" algn="l"/>
              </a:tabLst>
            </a:pPr>
            <a:r>
              <a:rPr lang="en-US" spc="-75" dirty="0">
                <a:solidFill>
                  <a:srgbClr val="424242"/>
                </a:solidFill>
                <a:latin typeface="Verdana"/>
                <a:cs typeface="Verdana"/>
              </a:rPr>
              <a:t>Arrays</a:t>
            </a:r>
            <a:endParaRPr sz="1800" dirty="0">
              <a:latin typeface="Verdana"/>
              <a:cs typeface="Verdana"/>
            </a:endParaRPr>
          </a:p>
        </p:txBody>
      </p:sp>
      <p:sp>
        <p:nvSpPr>
          <p:cNvPr id="21" name="object 21"/>
          <p:cNvSpPr txBox="1">
            <a:spLocks noGrp="1"/>
          </p:cNvSpPr>
          <p:nvPr>
            <p:ph type="title"/>
          </p:nvPr>
        </p:nvSpPr>
        <p:spPr>
          <a:xfrm>
            <a:off x="4825618" y="3868419"/>
            <a:ext cx="1956181" cy="382156"/>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C0504D"/>
                </a:solidFill>
              </a:rPr>
              <a:t>Le</a:t>
            </a:r>
            <a:r>
              <a:rPr sz="2400" spc="50" dirty="0">
                <a:solidFill>
                  <a:srgbClr val="C0504D"/>
                </a:solidFill>
              </a:rPr>
              <a:t>c</a:t>
            </a:r>
            <a:r>
              <a:rPr sz="2400" spc="-75" dirty="0">
                <a:solidFill>
                  <a:srgbClr val="C0504D"/>
                </a:solidFill>
              </a:rPr>
              <a:t>t</a:t>
            </a:r>
            <a:r>
              <a:rPr sz="2400" spc="-114" dirty="0">
                <a:solidFill>
                  <a:srgbClr val="C0504D"/>
                </a:solidFill>
              </a:rPr>
              <a:t>u</a:t>
            </a:r>
            <a:r>
              <a:rPr sz="2400" spc="-90" dirty="0">
                <a:solidFill>
                  <a:srgbClr val="C0504D"/>
                </a:solidFill>
              </a:rPr>
              <a:t>re</a:t>
            </a:r>
            <a:r>
              <a:rPr lang="en-US" sz="2400" spc="-90" dirty="0">
                <a:solidFill>
                  <a:srgbClr val="C0504D"/>
                </a:solidFill>
              </a:rPr>
              <a:t> </a:t>
            </a:r>
            <a:r>
              <a:rPr lang="en-IN" sz="2400" spc="-300" dirty="0">
                <a:solidFill>
                  <a:srgbClr val="C0504D"/>
                </a:solidFill>
              </a:rPr>
              <a:t>–</a:t>
            </a:r>
            <a:r>
              <a:rPr lang="en-US" sz="2400" spc="-300" dirty="0">
                <a:solidFill>
                  <a:srgbClr val="C0504D"/>
                </a:solidFill>
              </a:rPr>
              <a:t> </a:t>
            </a:r>
            <a:r>
              <a:rPr lang="en-US" sz="2400" spc="-200" dirty="0">
                <a:solidFill>
                  <a:srgbClr val="C0504D"/>
                </a:solidFill>
              </a:rPr>
              <a:t>9	</a:t>
            </a:r>
            <a:endParaRPr sz="2400" dirty="0"/>
          </a:p>
        </p:txBody>
      </p:sp>
      <p:sp>
        <p:nvSpPr>
          <p:cNvPr id="24" name="TextBox 23"/>
          <p:cNvSpPr txBox="1"/>
          <p:nvPr/>
        </p:nvSpPr>
        <p:spPr>
          <a:xfrm>
            <a:off x="1219200" y="1219200"/>
            <a:ext cx="3048000" cy="1938992"/>
          </a:xfrm>
          <a:prstGeom prst="rect">
            <a:avLst/>
          </a:prstGeom>
          <a:solidFill>
            <a:srgbClr val="E2E2E2"/>
          </a:solidFill>
        </p:spPr>
        <p:txBody>
          <a:bodyPr wrap="square" rtlCol="0">
            <a:spAutoFit/>
          </a:bodyPr>
          <a:lstStyle/>
          <a:p>
            <a:r>
              <a:rPr lang="en-US" sz="4000" dirty="0"/>
              <a:t>Programming Abstraction using java</a:t>
            </a:r>
            <a:endParaRPr lang="en-I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6349"/>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99872" y="174530"/>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85521" y="137568"/>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598485" y="337273"/>
            <a:ext cx="8102475" cy="1490793"/>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Write a program having two function one for minimum in array and one for maximum in array</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3778985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6349"/>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99872" y="174530"/>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solidFill>
                <a:schemeClr val="accent6">
                  <a:lumMod val="75000"/>
                </a:schemeClr>
              </a:solidFill>
            </a:endParaRPr>
          </a:p>
        </p:txBody>
      </p:sp>
      <p:sp>
        <p:nvSpPr>
          <p:cNvPr id="18" name="object 18"/>
          <p:cNvSpPr/>
          <p:nvPr/>
        </p:nvSpPr>
        <p:spPr>
          <a:xfrm>
            <a:off x="485521" y="137568"/>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20" name="object 20"/>
          <p:cNvSpPr txBox="1">
            <a:spLocks noGrp="1"/>
          </p:cNvSpPr>
          <p:nvPr>
            <p:ph type="title"/>
          </p:nvPr>
        </p:nvSpPr>
        <p:spPr>
          <a:xfrm>
            <a:off x="595211" y="515121"/>
            <a:ext cx="8102475" cy="1983235"/>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Write a program to search an element in array and if found return index of element else return -1 from that function. </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19" name="object 19"/>
          <p:cNvSpPr/>
          <p:nvPr/>
        </p:nvSpPr>
        <p:spPr>
          <a:xfrm>
            <a:off x="7389663" y="5759512"/>
            <a:ext cx="1243583" cy="368807"/>
          </a:xfrm>
          <a:prstGeom prst="rect">
            <a:avLst/>
          </a:prstGeom>
          <a:blipFill>
            <a:blip r:embed="rId3" cstate="print"/>
            <a:stretch>
              <a:fillRect/>
            </a:stretch>
          </a:blipFill>
        </p:spPr>
        <p:txBody>
          <a:bodyPr wrap="square" lIns="0" tIns="0" rIns="0" bIns="0" rtlCol="0"/>
          <a:lstStyle/>
          <a:p>
            <a:endParaRPr/>
          </a:p>
        </p:txBody>
      </p:sp>
      <p:sp>
        <p:nvSpPr>
          <p:cNvPr id="21" name="object 20">
            <a:extLst>
              <a:ext uri="{FF2B5EF4-FFF2-40B4-BE49-F238E27FC236}">
                <a16:creationId xmlns:a16="http://schemas.microsoft.com/office/drawing/2014/main" id="{AA712D16-36AF-062F-15A7-909C006DA2F4}"/>
              </a:ext>
            </a:extLst>
          </p:cNvPr>
          <p:cNvSpPr txBox="1">
            <a:spLocks/>
          </p:cNvSpPr>
          <p:nvPr/>
        </p:nvSpPr>
        <p:spPr>
          <a:xfrm>
            <a:off x="612646" y="3652979"/>
            <a:ext cx="8102475" cy="1503617"/>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lgn="ctr">
              <a:spcBef>
                <a:spcPts val="105"/>
              </a:spcBef>
            </a:pPr>
            <a:r>
              <a:rPr lang="en-US" sz="3200" kern="0" dirty="0">
                <a:solidFill>
                  <a:schemeClr val="accent6">
                    <a:lumMod val="75000"/>
                  </a:schemeClr>
                </a:solidFill>
              </a:rPr>
              <a:t>Variation:</a:t>
            </a:r>
          </a:p>
          <a:p>
            <a:pPr marL="12700" algn="ctr">
              <a:spcBef>
                <a:spcPts val="105"/>
              </a:spcBef>
            </a:pPr>
            <a:r>
              <a:rPr lang="en-US" sz="3200" kern="0" dirty="0">
                <a:solidFill>
                  <a:schemeClr val="accent6">
                    <a:lumMod val="75000"/>
                  </a:schemeClr>
                </a:solidFill>
              </a:rPr>
              <a:t>If duplicates found return index of last found element.</a:t>
            </a:r>
          </a:p>
        </p:txBody>
      </p:sp>
    </p:spTree>
    <p:extLst>
      <p:ext uri="{BB962C8B-B14F-4D97-AF65-F5344CB8AC3E}">
        <p14:creationId xmlns:p14="http://schemas.microsoft.com/office/powerpoint/2010/main" val="251804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63297"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760637"/>
            <a:ext cx="6577067" cy="505908"/>
          </a:xfrm>
          <a:prstGeom prst="rect">
            <a:avLst/>
          </a:prstGeom>
        </p:spPr>
        <p:txBody>
          <a:bodyPr vert="horz" wrap="square" lIns="0" tIns="13335" rIns="0" bIns="0" rtlCol="0">
            <a:spAutoFit/>
          </a:bodyPr>
          <a:lstStyle/>
          <a:p>
            <a:pPr marL="12700">
              <a:lnSpc>
                <a:spcPct val="100000"/>
              </a:lnSpc>
              <a:spcBef>
                <a:spcPts val="105"/>
              </a:spcBef>
            </a:pPr>
            <a:r>
              <a:rPr lang="en-US" sz="3200" dirty="0">
                <a:solidFill>
                  <a:schemeClr val="accent6">
                    <a:lumMod val="50000"/>
                  </a:schemeClr>
                </a:solidFill>
              </a:rPr>
              <a:t>What is a Global Variable?</a:t>
            </a:r>
          </a:p>
        </p:txBody>
      </p:sp>
      <p:sp>
        <p:nvSpPr>
          <p:cNvPr id="22" name="TextBox 21">
            <a:extLst>
              <a:ext uri="{FF2B5EF4-FFF2-40B4-BE49-F238E27FC236}">
                <a16:creationId xmlns:a16="http://schemas.microsoft.com/office/drawing/2014/main" id="{46AAABA9-43F3-7FB9-E2DC-929761C8FE62}"/>
              </a:ext>
            </a:extLst>
          </p:cNvPr>
          <p:cNvSpPr txBox="1"/>
          <p:nvPr/>
        </p:nvSpPr>
        <p:spPr>
          <a:xfrm>
            <a:off x="1246655" y="1650219"/>
            <a:ext cx="6577067" cy="4524315"/>
          </a:xfrm>
          <a:prstGeom prst="rect">
            <a:avLst/>
          </a:prstGeom>
          <a:noFill/>
        </p:spPr>
        <p:txBody>
          <a:bodyPr wrap="square" rtlCol="0">
            <a:spAutoFit/>
          </a:bodyPr>
          <a:lstStyle/>
          <a:p>
            <a:r>
              <a:rPr lang="en-US" dirty="0"/>
              <a:t>The Variables which are declared outside the scope of any function in a class are the global variables of that class they can be accessed from any function in the class and the most important fact is that they are stored in heap memory not like local variables that are stored in stack memory </a:t>
            </a:r>
          </a:p>
          <a:p>
            <a:endParaRPr lang="en-US" dirty="0"/>
          </a:p>
          <a:p>
            <a:endParaRPr lang="en-US" dirty="0"/>
          </a:p>
          <a:p>
            <a:r>
              <a:rPr lang="en-US" dirty="0"/>
              <a:t>So lets see some examples in our ide for local variables and under stand how they are stored how they are initialized and how can we use them basically we are going to discuss 3 cases:</a:t>
            </a:r>
          </a:p>
          <a:p>
            <a:pPr marL="342900" indent="-342900">
              <a:buAutoNum type="arabicPeriod"/>
            </a:pPr>
            <a:r>
              <a:rPr lang="en-US" dirty="0"/>
              <a:t>Make a global variable and print that in functions</a:t>
            </a:r>
          </a:p>
          <a:p>
            <a:pPr marL="342900" indent="-342900">
              <a:buAutoNum type="arabicPeriod"/>
            </a:pPr>
            <a:r>
              <a:rPr lang="en-US" dirty="0"/>
              <a:t>Initialize a local variable with same name of global and then print the value of global variable in all functions</a:t>
            </a:r>
          </a:p>
          <a:p>
            <a:pPr marL="342900" indent="-342900">
              <a:buAutoNum type="arabicPeriod"/>
            </a:pPr>
            <a:r>
              <a:rPr lang="en-US" dirty="0"/>
              <a:t>Change the value of global variable , but change that in scope of a function and then check the output.</a:t>
            </a:r>
          </a:p>
          <a:p>
            <a:r>
              <a:rPr lang="en-US" dirty="0"/>
              <a: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69587" y="27623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3" name="object 20">
            <a:extLst>
              <a:ext uri="{FF2B5EF4-FFF2-40B4-BE49-F238E27FC236}">
                <a16:creationId xmlns:a16="http://schemas.microsoft.com/office/drawing/2014/main" id="{AB8358A9-06FB-6608-9CDB-35B9B03FE590}"/>
              </a:ext>
            </a:extLst>
          </p:cNvPr>
          <p:cNvSpPr txBox="1">
            <a:spLocks/>
          </p:cNvSpPr>
          <p:nvPr/>
        </p:nvSpPr>
        <p:spPr>
          <a:xfrm>
            <a:off x="815530" y="427072"/>
            <a:ext cx="7569581" cy="505908"/>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lgn="ctr">
              <a:spcBef>
                <a:spcPts val="105"/>
              </a:spcBef>
            </a:pPr>
            <a:r>
              <a:rPr lang="en-US" sz="3200" kern="0" dirty="0">
                <a:solidFill>
                  <a:schemeClr val="accent6">
                    <a:lumMod val="50000"/>
                  </a:schemeClr>
                </a:solidFill>
              </a:rPr>
              <a:t>Arrays</a:t>
            </a:r>
          </a:p>
        </p:txBody>
      </p:sp>
      <p:sp>
        <p:nvSpPr>
          <p:cNvPr id="20" name="TextBox 19">
            <a:extLst>
              <a:ext uri="{FF2B5EF4-FFF2-40B4-BE49-F238E27FC236}">
                <a16:creationId xmlns:a16="http://schemas.microsoft.com/office/drawing/2014/main" id="{B6E68052-C7EA-E2B0-A049-B5D9B2AD5806}"/>
              </a:ext>
            </a:extLst>
          </p:cNvPr>
          <p:cNvSpPr txBox="1"/>
          <p:nvPr/>
        </p:nvSpPr>
        <p:spPr>
          <a:xfrm>
            <a:off x="883351" y="1067627"/>
            <a:ext cx="6577067" cy="2585323"/>
          </a:xfrm>
          <a:prstGeom prst="rect">
            <a:avLst/>
          </a:prstGeom>
          <a:noFill/>
        </p:spPr>
        <p:txBody>
          <a:bodyPr wrap="square" rtlCol="0">
            <a:spAutoFit/>
          </a:bodyPr>
          <a:lstStyle/>
          <a:p>
            <a:r>
              <a:rPr lang="en-US" dirty="0"/>
              <a:t>This is the first data structure we are going to study</a:t>
            </a:r>
          </a:p>
          <a:p>
            <a:endParaRPr lang="en-US" dirty="0"/>
          </a:p>
          <a:p>
            <a:r>
              <a:rPr lang="en-US" dirty="0"/>
              <a:t> use case:</a:t>
            </a:r>
          </a:p>
          <a:p>
            <a:r>
              <a:rPr lang="en-US" dirty="0"/>
              <a:t>Suppose we have to make 1000 variables and put some data in them is it possible to write code for them ? </a:t>
            </a:r>
          </a:p>
          <a:p>
            <a:endParaRPr lang="en-US" dirty="0"/>
          </a:p>
          <a:p>
            <a:r>
              <a:rPr lang="en-US" dirty="0"/>
              <a:t>For our convenience we use arrays in such situations </a:t>
            </a:r>
          </a:p>
          <a:p>
            <a:endParaRPr lang="en-US" dirty="0"/>
          </a:p>
          <a:p>
            <a:r>
              <a:rPr lang="en-US" dirty="0"/>
              <a:t>Arrays are contiguous blocks of homogeneous data.</a:t>
            </a:r>
            <a:endParaRPr lang="en-IN" dirty="0"/>
          </a:p>
        </p:txBody>
      </p:sp>
      <p:graphicFrame>
        <p:nvGraphicFramePr>
          <p:cNvPr id="21" name="Table 21">
            <a:extLst>
              <a:ext uri="{FF2B5EF4-FFF2-40B4-BE49-F238E27FC236}">
                <a16:creationId xmlns:a16="http://schemas.microsoft.com/office/drawing/2014/main" id="{5464943E-115F-E2AD-2E79-7E9E417552D6}"/>
              </a:ext>
            </a:extLst>
          </p:cNvPr>
          <p:cNvGraphicFramePr>
            <a:graphicFrameLocks noGrp="1"/>
          </p:cNvGraphicFramePr>
          <p:nvPr>
            <p:extLst>
              <p:ext uri="{D42A27DB-BD31-4B8C-83A1-F6EECF244321}">
                <p14:modId xmlns:p14="http://schemas.microsoft.com/office/powerpoint/2010/main" val="2889829739"/>
              </p:ext>
            </p:extLst>
          </p:nvPr>
        </p:nvGraphicFramePr>
        <p:xfrm>
          <a:off x="1275348" y="4038600"/>
          <a:ext cx="6096000" cy="37084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306397608"/>
                    </a:ext>
                  </a:extLst>
                </a:gridCol>
                <a:gridCol w="762000">
                  <a:extLst>
                    <a:ext uri="{9D8B030D-6E8A-4147-A177-3AD203B41FA5}">
                      <a16:colId xmlns:a16="http://schemas.microsoft.com/office/drawing/2014/main" val="1272638964"/>
                    </a:ext>
                  </a:extLst>
                </a:gridCol>
                <a:gridCol w="762000">
                  <a:extLst>
                    <a:ext uri="{9D8B030D-6E8A-4147-A177-3AD203B41FA5}">
                      <a16:colId xmlns:a16="http://schemas.microsoft.com/office/drawing/2014/main" val="3735838575"/>
                    </a:ext>
                  </a:extLst>
                </a:gridCol>
                <a:gridCol w="762000">
                  <a:extLst>
                    <a:ext uri="{9D8B030D-6E8A-4147-A177-3AD203B41FA5}">
                      <a16:colId xmlns:a16="http://schemas.microsoft.com/office/drawing/2014/main" val="1617706487"/>
                    </a:ext>
                  </a:extLst>
                </a:gridCol>
                <a:gridCol w="762000">
                  <a:extLst>
                    <a:ext uri="{9D8B030D-6E8A-4147-A177-3AD203B41FA5}">
                      <a16:colId xmlns:a16="http://schemas.microsoft.com/office/drawing/2014/main" val="3168722574"/>
                    </a:ext>
                  </a:extLst>
                </a:gridCol>
                <a:gridCol w="762000">
                  <a:extLst>
                    <a:ext uri="{9D8B030D-6E8A-4147-A177-3AD203B41FA5}">
                      <a16:colId xmlns:a16="http://schemas.microsoft.com/office/drawing/2014/main" val="1264517224"/>
                    </a:ext>
                  </a:extLst>
                </a:gridCol>
                <a:gridCol w="762000">
                  <a:extLst>
                    <a:ext uri="{9D8B030D-6E8A-4147-A177-3AD203B41FA5}">
                      <a16:colId xmlns:a16="http://schemas.microsoft.com/office/drawing/2014/main" val="1974998355"/>
                    </a:ext>
                  </a:extLst>
                </a:gridCol>
                <a:gridCol w="762000">
                  <a:extLst>
                    <a:ext uri="{9D8B030D-6E8A-4147-A177-3AD203B41FA5}">
                      <a16:colId xmlns:a16="http://schemas.microsoft.com/office/drawing/2014/main" val="1473245370"/>
                    </a:ext>
                  </a:extLst>
                </a:gridCol>
              </a:tblGrid>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604864936"/>
                  </a:ext>
                </a:extLst>
              </a:tr>
            </a:tbl>
          </a:graphicData>
        </a:graphic>
      </p:graphicFrame>
      <p:sp>
        <p:nvSpPr>
          <p:cNvPr id="22" name="TextBox 21">
            <a:extLst>
              <a:ext uri="{FF2B5EF4-FFF2-40B4-BE49-F238E27FC236}">
                <a16:creationId xmlns:a16="http://schemas.microsoft.com/office/drawing/2014/main" id="{DD46C4E9-0A0A-C655-A685-3C4542CEF3C6}"/>
              </a:ext>
            </a:extLst>
          </p:cNvPr>
          <p:cNvSpPr txBox="1"/>
          <p:nvPr/>
        </p:nvSpPr>
        <p:spPr>
          <a:xfrm>
            <a:off x="714692" y="4332533"/>
            <a:ext cx="7656639" cy="369332"/>
          </a:xfrm>
          <a:prstGeom prst="rect">
            <a:avLst/>
          </a:prstGeom>
          <a:noFill/>
        </p:spPr>
        <p:txBody>
          <a:bodyPr wrap="square" rtlCol="0">
            <a:spAutoFit/>
          </a:bodyPr>
          <a:lstStyle/>
          <a:p>
            <a:r>
              <a:rPr lang="en-US" dirty="0">
                <a:solidFill>
                  <a:srgbClr val="FF0000"/>
                </a:solidFill>
              </a:rPr>
              <a:t>     2k          2004       2008      2012      2016     2020     2024      2026</a:t>
            </a:r>
            <a:endParaRPr lang="en-IN" dirty="0">
              <a:solidFill>
                <a:srgbClr val="FF0000"/>
              </a:solidFill>
            </a:endParaRPr>
          </a:p>
        </p:txBody>
      </p:sp>
      <p:sp>
        <p:nvSpPr>
          <p:cNvPr id="26" name="TextBox 25">
            <a:extLst>
              <a:ext uri="{FF2B5EF4-FFF2-40B4-BE49-F238E27FC236}">
                <a16:creationId xmlns:a16="http://schemas.microsoft.com/office/drawing/2014/main" id="{661FA676-5701-986A-C15A-F7E1108062CC}"/>
              </a:ext>
            </a:extLst>
          </p:cNvPr>
          <p:cNvSpPr txBox="1"/>
          <p:nvPr/>
        </p:nvSpPr>
        <p:spPr>
          <a:xfrm>
            <a:off x="892056" y="4953846"/>
            <a:ext cx="6577067" cy="646331"/>
          </a:xfrm>
          <a:prstGeom prst="rect">
            <a:avLst/>
          </a:prstGeom>
          <a:noFill/>
        </p:spPr>
        <p:txBody>
          <a:bodyPr wrap="square" rtlCol="0">
            <a:spAutoFit/>
          </a:bodyPr>
          <a:lstStyle/>
          <a:p>
            <a:r>
              <a:rPr lang="en-US" dirty="0"/>
              <a:t>Now, lets see how array is initialized in code and what happens in memory when we initialize an array.</a:t>
            </a:r>
            <a:endParaRPr lang="en-IN" dirty="0"/>
          </a:p>
        </p:txBody>
      </p:sp>
    </p:spTree>
    <p:extLst>
      <p:ext uri="{BB962C8B-B14F-4D97-AF65-F5344CB8AC3E}">
        <p14:creationId xmlns:p14="http://schemas.microsoft.com/office/powerpoint/2010/main" val="320267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3440" y="25698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760637"/>
            <a:ext cx="6577067" cy="505908"/>
          </a:xfrm>
          <a:prstGeom prst="rect">
            <a:avLst/>
          </a:prstGeom>
        </p:spPr>
        <p:txBody>
          <a:bodyPr vert="horz" wrap="square" lIns="0" tIns="13335" rIns="0" bIns="0" rtlCol="0">
            <a:spAutoFit/>
          </a:bodyPr>
          <a:lstStyle/>
          <a:p>
            <a:pPr marL="12700">
              <a:lnSpc>
                <a:spcPct val="100000"/>
              </a:lnSpc>
              <a:spcBef>
                <a:spcPts val="105"/>
              </a:spcBef>
            </a:pPr>
            <a:r>
              <a:rPr lang="en-US" sz="3200" spc="-35" dirty="0">
                <a:solidFill>
                  <a:schemeClr val="accent6">
                    <a:lumMod val="50000"/>
                  </a:schemeClr>
                </a:solidFill>
              </a:rPr>
              <a:t>How to Print an Array</a:t>
            </a:r>
            <a:endParaRPr lang="en-US" sz="3200" dirty="0">
              <a:solidFill>
                <a:schemeClr val="accent6">
                  <a:lumMod val="50000"/>
                </a:schemeClr>
              </a:solidFill>
            </a:endParaRPr>
          </a:p>
        </p:txBody>
      </p:sp>
      <p:sp>
        <p:nvSpPr>
          <p:cNvPr id="22" name="TextBox 21">
            <a:extLst>
              <a:ext uri="{FF2B5EF4-FFF2-40B4-BE49-F238E27FC236}">
                <a16:creationId xmlns:a16="http://schemas.microsoft.com/office/drawing/2014/main" id="{DFA7ACC3-9D50-75E7-04A2-0E1D41020F4C}"/>
              </a:ext>
            </a:extLst>
          </p:cNvPr>
          <p:cNvSpPr txBox="1"/>
          <p:nvPr/>
        </p:nvSpPr>
        <p:spPr>
          <a:xfrm>
            <a:off x="1067397" y="1808411"/>
            <a:ext cx="7163726" cy="1077218"/>
          </a:xfrm>
          <a:prstGeom prst="rect">
            <a:avLst/>
          </a:prstGeom>
          <a:noFill/>
        </p:spPr>
        <p:txBody>
          <a:bodyPr wrap="square" rtlCol="0">
            <a:spAutoFit/>
          </a:bodyPr>
          <a:lstStyle/>
          <a:p>
            <a:r>
              <a:rPr lang="en-US" sz="3200" dirty="0">
                <a:solidFill>
                  <a:schemeClr val="accent6">
                    <a:lumMod val="50000"/>
                  </a:schemeClr>
                </a:solidFill>
              </a:rPr>
              <a:t>Lets see what happens if we directly print the variable of array</a:t>
            </a:r>
            <a:endParaRPr lang="en-IN" sz="3200" dirty="0">
              <a:solidFill>
                <a:schemeClr val="accent6">
                  <a:lumMod val="50000"/>
                </a:schemeClr>
              </a:solidFill>
            </a:endParaRPr>
          </a:p>
        </p:txBody>
      </p:sp>
    </p:spTree>
    <p:extLst>
      <p:ext uri="{BB962C8B-B14F-4D97-AF65-F5344CB8AC3E}">
        <p14:creationId xmlns:p14="http://schemas.microsoft.com/office/powerpoint/2010/main" val="49782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3440" y="25698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760637"/>
            <a:ext cx="6577067" cy="505908"/>
          </a:xfrm>
          <a:prstGeom prst="rect">
            <a:avLst/>
          </a:prstGeom>
        </p:spPr>
        <p:txBody>
          <a:bodyPr vert="horz" wrap="square" lIns="0" tIns="13335" rIns="0" bIns="0" rtlCol="0">
            <a:spAutoFit/>
          </a:bodyPr>
          <a:lstStyle/>
          <a:p>
            <a:pPr marL="12700">
              <a:lnSpc>
                <a:spcPct val="100000"/>
              </a:lnSpc>
              <a:spcBef>
                <a:spcPts val="105"/>
              </a:spcBef>
            </a:pPr>
            <a:r>
              <a:rPr lang="en-US" sz="3200" spc="-35" dirty="0">
                <a:solidFill>
                  <a:schemeClr val="accent6">
                    <a:lumMod val="50000"/>
                  </a:schemeClr>
                </a:solidFill>
              </a:rPr>
              <a:t>How to Print an Array</a:t>
            </a:r>
            <a:endParaRPr lang="en-US" sz="3200" dirty="0">
              <a:solidFill>
                <a:schemeClr val="accent6">
                  <a:lumMod val="50000"/>
                </a:schemeClr>
              </a:solidFill>
            </a:endParaRPr>
          </a:p>
        </p:txBody>
      </p:sp>
      <p:sp>
        <p:nvSpPr>
          <p:cNvPr id="22" name="TextBox 21">
            <a:extLst>
              <a:ext uri="{FF2B5EF4-FFF2-40B4-BE49-F238E27FC236}">
                <a16:creationId xmlns:a16="http://schemas.microsoft.com/office/drawing/2014/main" id="{DFA7ACC3-9D50-75E7-04A2-0E1D41020F4C}"/>
              </a:ext>
            </a:extLst>
          </p:cNvPr>
          <p:cNvSpPr txBox="1"/>
          <p:nvPr/>
        </p:nvSpPr>
        <p:spPr>
          <a:xfrm>
            <a:off x="1067397" y="1498631"/>
            <a:ext cx="7163726" cy="1077218"/>
          </a:xfrm>
          <a:prstGeom prst="rect">
            <a:avLst/>
          </a:prstGeom>
          <a:noFill/>
        </p:spPr>
        <p:txBody>
          <a:bodyPr wrap="square" rtlCol="0">
            <a:spAutoFit/>
          </a:bodyPr>
          <a:lstStyle/>
          <a:p>
            <a:r>
              <a:rPr lang="en-US" sz="3200" dirty="0">
                <a:solidFill>
                  <a:schemeClr val="accent6">
                    <a:lumMod val="50000"/>
                  </a:schemeClr>
                </a:solidFill>
              </a:rPr>
              <a:t>Lets see what happens if we directly print the variable of array</a:t>
            </a:r>
            <a:endParaRPr lang="en-IN" sz="3200" dirty="0">
              <a:solidFill>
                <a:schemeClr val="accent6">
                  <a:lumMod val="50000"/>
                </a:schemeClr>
              </a:solidFill>
            </a:endParaRPr>
          </a:p>
        </p:txBody>
      </p:sp>
      <p:sp>
        <p:nvSpPr>
          <p:cNvPr id="23" name="TextBox 22">
            <a:extLst>
              <a:ext uri="{FF2B5EF4-FFF2-40B4-BE49-F238E27FC236}">
                <a16:creationId xmlns:a16="http://schemas.microsoft.com/office/drawing/2014/main" id="{E67DFD17-87A3-7845-31BD-09DE4AE16B34}"/>
              </a:ext>
            </a:extLst>
          </p:cNvPr>
          <p:cNvSpPr txBox="1"/>
          <p:nvPr/>
        </p:nvSpPr>
        <p:spPr>
          <a:xfrm>
            <a:off x="1051592" y="2840884"/>
            <a:ext cx="7163726" cy="3046988"/>
          </a:xfrm>
          <a:prstGeom prst="rect">
            <a:avLst/>
          </a:prstGeom>
          <a:noFill/>
        </p:spPr>
        <p:txBody>
          <a:bodyPr wrap="square" rtlCol="0">
            <a:spAutoFit/>
          </a:bodyPr>
          <a:lstStyle/>
          <a:p>
            <a:r>
              <a:rPr lang="en-US" sz="3200" dirty="0">
                <a:solidFill>
                  <a:schemeClr val="accent6">
                    <a:lumMod val="50000"/>
                  </a:schemeClr>
                </a:solidFill>
              </a:rPr>
              <a:t>The right way to print an array is by getting all the values at all the indexes of array </a:t>
            </a:r>
          </a:p>
          <a:p>
            <a:r>
              <a:rPr lang="en-US" sz="3200" dirty="0">
                <a:solidFill>
                  <a:schemeClr val="accent6">
                    <a:lumMod val="50000"/>
                  </a:schemeClr>
                </a:solidFill>
              </a:rPr>
              <a:t>So lets see how do we get that value?</a:t>
            </a:r>
          </a:p>
          <a:p>
            <a:endParaRPr lang="en-US" sz="3200" dirty="0">
              <a:solidFill>
                <a:schemeClr val="accent6">
                  <a:lumMod val="50000"/>
                </a:schemeClr>
              </a:solidFill>
            </a:endParaRPr>
          </a:p>
          <a:p>
            <a:r>
              <a:rPr lang="en-US" sz="3200" u="sng" dirty="0">
                <a:solidFill>
                  <a:srgbClr val="FF0000"/>
                </a:solidFill>
              </a:rPr>
              <a:t>(Base address + index *size of datatype)</a:t>
            </a:r>
            <a:endParaRPr lang="en-IN" sz="3200" u="sng" dirty="0">
              <a:solidFill>
                <a:srgbClr val="FF0000"/>
              </a:solidFill>
            </a:endParaRPr>
          </a:p>
        </p:txBody>
      </p:sp>
    </p:spTree>
    <p:extLst>
      <p:ext uri="{BB962C8B-B14F-4D97-AF65-F5344CB8AC3E}">
        <p14:creationId xmlns:p14="http://schemas.microsoft.com/office/powerpoint/2010/main" val="263906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38381"/>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51103" y="238381"/>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812419" y="596604"/>
            <a:ext cx="7656448" cy="998350"/>
          </a:xfrm>
          <a:prstGeom prst="rect">
            <a:avLst/>
          </a:prstGeom>
        </p:spPr>
        <p:txBody>
          <a:bodyPr vert="horz" wrap="square" lIns="0" tIns="13335" rIns="0" bIns="0" rtlCol="0">
            <a:spAutoFit/>
          </a:bodyPr>
          <a:lstStyle/>
          <a:p>
            <a:pPr marL="12700">
              <a:lnSpc>
                <a:spcPct val="100000"/>
              </a:lnSpc>
              <a:spcBef>
                <a:spcPts val="105"/>
              </a:spcBef>
            </a:pPr>
            <a:r>
              <a:rPr lang="en-US" sz="3200" spc="-35" dirty="0">
                <a:solidFill>
                  <a:srgbClr val="BC5C45"/>
                </a:solidFill>
              </a:rPr>
              <a:t>We can also set the values in an array by accessing the indexes</a:t>
            </a:r>
            <a:endParaRPr sz="3200" dirty="0"/>
          </a:p>
        </p:txBody>
      </p:sp>
      <p:sp>
        <p:nvSpPr>
          <p:cNvPr id="21" name="TextBox 20">
            <a:extLst>
              <a:ext uri="{FF2B5EF4-FFF2-40B4-BE49-F238E27FC236}">
                <a16:creationId xmlns:a16="http://schemas.microsoft.com/office/drawing/2014/main" id="{8AACAE53-DE55-0401-C85C-89580217C3A3}"/>
              </a:ext>
            </a:extLst>
          </p:cNvPr>
          <p:cNvSpPr txBox="1"/>
          <p:nvPr/>
        </p:nvSpPr>
        <p:spPr>
          <a:xfrm>
            <a:off x="1181904" y="1846753"/>
            <a:ext cx="4988122" cy="1938992"/>
          </a:xfrm>
          <a:prstGeom prst="rect">
            <a:avLst/>
          </a:prstGeom>
          <a:noFill/>
        </p:spPr>
        <p:txBody>
          <a:bodyPr wrap="square" rtlCol="0">
            <a:spAutoFit/>
          </a:bodyPr>
          <a:lstStyle/>
          <a:p>
            <a:r>
              <a:rPr lang="en-US" sz="2400" dirty="0">
                <a:solidFill>
                  <a:schemeClr val="tx1">
                    <a:lumMod val="95000"/>
                    <a:lumOff val="5000"/>
                  </a:schemeClr>
                </a:solidFill>
              </a:rPr>
              <a:t>Like:</a:t>
            </a:r>
          </a:p>
          <a:p>
            <a:r>
              <a:rPr lang="en-US" sz="2400" dirty="0" err="1">
                <a:solidFill>
                  <a:schemeClr val="tx1">
                    <a:lumMod val="95000"/>
                    <a:lumOff val="5000"/>
                  </a:schemeClr>
                </a:solidFill>
              </a:rPr>
              <a:t>Arr</a:t>
            </a:r>
            <a:r>
              <a:rPr lang="en-US" sz="2400" dirty="0">
                <a:solidFill>
                  <a:schemeClr val="tx1">
                    <a:lumMod val="95000"/>
                    <a:lumOff val="5000"/>
                  </a:schemeClr>
                </a:solidFill>
              </a:rPr>
              <a:t>[0]=1;</a:t>
            </a:r>
          </a:p>
          <a:p>
            <a:r>
              <a:rPr lang="en-US" sz="2400" dirty="0" err="1">
                <a:solidFill>
                  <a:schemeClr val="tx1">
                    <a:lumMod val="95000"/>
                    <a:lumOff val="5000"/>
                  </a:schemeClr>
                </a:solidFill>
              </a:rPr>
              <a:t>Arr</a:t>
            </a:r>
            <a:r>
              <a:rPr lang="en-US" sz="2400" dirty="0">
                <a:solidFill>
                  <a:schemeClr val="tx1">
                    <a:lumMod val="95000"/>
                    <a:lumOff val="5000"/>
                  </a:schemeClr>
                </a:solidFill>
              </a:rPr>
              <a:t>[1]=2;</a:t>
            </a:r>
          </a:p>
          <a:p>
            <a:r>
              <a:rPr lang="en-US" sz="2400" dirty="0" err="1">
                <a:solidFill>
                  <a:schemeClr val="tx1">
                    <a:lumMod val="95000"/>
                    <a:lumOff val="5000"/>
                  </a:schemeClr>
                </a:solidFill>
              </a:rPr>
              <a:t>Arr</a:t>
            </a:r>
            <a:r>
              <a:rPr lang="en-US" sz="2400" dirty="0">
                <a:solidFill>
                  <a:schemeClr val="tx1">
                    <a:lumMod val="95000"/>
                    <a:lumOff val="5000"/>
                  </a:schemeClr>
                </a:solidFill>
              </a:rPr>
              <a:t>[2]=3;</a:t>
            </a:r>
          </a:p>
          <a:p>
            <a:r>
              <a:rPr lang="en-US" sz="2400" dirty="0" err="1">
                <a:solidFill>
                  <a:schemeClr val="tx1">
                    <a:lumMod val="95000"/>
                    <a:lumOff val="5000"/>
                  </a:schemeClr>
                </a:solidFill>
              </a:rPr>
              <a:t>Arr</a:t>
            </a:r>
            <a:r>
              <a:rPr lang="en-US" sz="2400" dirty="0">
                <a:solidFill>
                  <a:schemeClr val="tx1">
                    <a:lumMod val="95000"/>
                    <a:lumOff val="5000"/>
                  </a:schemeClr>
                </a:solidFill>
              </a:rPr>
              <a:t>[3]=4;</a:t>
            </a:r>
            <a:endParaRPr lang="en-IN" sz="2400" dirty="0">
              <a:solidFill>
                <a:schemeClr val="tx1">
                  <a:lumMod val="95000"/>
                  <a:lumOff val="5000"/>
                </a:schemeClr>
              </a:solidFill>
            </a:endParaRPr>
          </a:p>
        </p:txBody>
      </p:sp>
      <p:sp>
        <p:nvSpPr>
          <p:cNvPr id="22" name="object 20">
            <a:extLst>
              <a:ext uri="{FF2B5EF4-FFF2-40B4-BE49-F238E27FC236}">
                <a16:creationId xmlns:a16="http://schemas.microsoft.com/office/drawing/2014/main" id="{356C1820-AB81-A167-153B-1569A0B0FA51}"/>
              </a:ext>
            </a:extLst>
          </p:cNvPr>
          <p:cNvSpPr txBox="1">
            <a:spLocks/>
          </p:cNvSpPr>
          <p:nvPr/>
        </p:nvSpPr>
        <p:spPr>
          <a:xfrm>
            <a:off x="864328" y="4102835"/>
            <a:ext cx="7656448" cy="1490793"/>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spcBef>
                <a:spcPts val="105"/>
              </a:spcBef>
            </a:pPr>
            <a:r>
              <a:rPr lang="en-US" sz="3200" kern="0" spc="-35" dirty="0">
                <a:solidFill>
                  <a:srgbClr val="BC5C45"/>
                </a:solidFill>
              </a:rPr>
              <a:t>We can get size of array by using </a:t>
            </a:r>
            <a:r>
              <a:rPr lang="en-US" sz="3200" kern="0" spc="-35" dirty="0">
                <a:solidFill>
                  <a:srgbClr val="FF0000"/>
                </a:solidFill>
              </a:rPr>
              <a:t>.length</a:t>
            </a:r>
            <a:r>
              <a:rPr lang="en-US" sz="3200" kern="0" spc="-35" dirty="0">
                <a:solidFill>
                  <a:srgbClr val="BC5C45"/>
                </a:solidFill>
              </a:rPr>
              <a:t> command and use that to iterate over array by loop</a:t>
            </a:r>
            <a:endParaRPr lang="en-US" sz="3200" kern="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r>
              <a:rPr lang="en-US" dirty="0"/>
              <a:t>    	</a:t>
            </a:r>
            <a:endParaRPr dirty="0"/>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44137" y="156601"/>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44137" y="154985"/>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998256" y="595961"/>
            <a:ext cx="7307543" cy="1490793"/>
          </a:xfrm>
          <a:prstGeom prst="rect">
            <a:avLst/>
          </a:prstGeom>
        </p:spPr>
        <p:txBody>
          <a:bodyPr vert="horz" wrap="square" lIns="0" tIns="13335" rIns="0" bIns="0" rtlCol="0">
            <a:spAutoFit/>
          </a:bodyPr>
          <a:lstStyle/>
          <a:p>
            <a:pPr marL="12700">
              <a:lnSpc>
                <a:spcPct val="100000"/>
              </a:lnSpc>
              <a:spcBef>
                <a:spcPts val="105"/>
              </a:spcBef>
            </a:pPr>
            <a:r>
              <a:rPr lang="en-US" sz="3200" dirty="0">
                <a:solidFill>
                  <a:schemeClr val="accent6">
                    <a:lumMod val="50000"/>
                  </a:schemeClr>
                </a:solidFill>
              </a:rPr>
              <a:t>Write a program to take user input in array and print all the values in the array by using a function.</a:t>
            </a:r>
            <a:endParaRPr sz="3200" dirty="0">
              <a:solidFill>
                <a:schemeClr val="accent6">
                  <a:lumMod val="50000"/>
                </a:schemeClr>
              </a:solidFill>
            </a:endParaRPr>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296360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8908" y="-13447"/>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67820" y="154985"/>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44137" y="154985"/>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61999" y="588764"/>
            <a:ext cx="6546975" cy="998350"/>
          </a:xfrm>
          <a:prstGeom prst="rect">
            <a:avLst/>
          </a:prstGeom>
        </p:spPr>
        <p:txBody>
          <a:bodyPr vert="horz" wrap="square" lIns="0" tIns="13335" rIns="0" bIns="0" rtlCol="0">
            <a:spAutoFit/>
          </a:bodyPr>
          <a:lstStyle/>
          <a:p>
            <a:pPr marL="12700" algn="l">
              <a:lnSpc>
                <a:spcPct val="100000"/>
              </a:lnSpc>
              <a:spcBef>
                <a:spcPts val="105"/>
              </a:spcBef>
            </a:pPr>
            <a:r>
              <a:rPr lang="en-US" sz="3200" spc="-35" dirty="0">
                <a:solidFill>
                  <a:srgbClr val="BC5C45"/>
                </a:solidFill>
              </a:rPr>
              <a:t>Write a program to swap values in two variables </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1" name="object 20">
            <a:extLst>
              <a:ext uri="{FF2B5EF4-FFF2-40B4-BE49-F238E27FC236}">
                <a16:creationId xmlns:a16="http://schemas.microsoft.com/office/drawing/2014/main" id="{D5659A67-A71F-19FD-5DA7-750563F8BA71}"/>
              </a:ext>
            </a:extLst>
          </p:cNvPr>
          <p:cNvSpPr txBox="1">
            <a:spLocks/>
          </p:cNvSpPr>
          <p:nvPr/>
        </p:nvSpPr>
        <p:spPr>
          <a:xfrm>
            <a:off x="1261998" y="3165307"/>
            <a:ext cx="6546975" cy="998350"/>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lgn="l">
              <a:spcBef>
                <a:spcPts val="105"/>
              </a:spcBef>
            </a:pPr>
            <a:r>
              <a:rPr lang="en-US" sz="3200" kern="0" spc="-35" dirty="0">
                <a:solidFill>
                  <a:srgbClr val="BC5C45"/>
                </a:solidFill>
              </a:rPr>
              <a:t>Now lets see how can we swap two values in array?</a:t>
            </a:r>
            <a:endParaRPr lang="en-US" sz="3200" kern="0" dirty="0"/>
          </a:p>
        </p:txBody>
      </p:sp>
    </p:spTree>
    <p:extLst>
      <p:ext uri="{BB962C8B-B14F-4D97-AF65-F5344CB8AC3E}">
        <p14:creationId xmlns:p14="http://schemas.microsoft.com/office/powerpoint/2010/main" val="182388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8908" y="-13447"/>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67820" y="154985"/>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44137" y="154985"/>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912877" y="588764"/>
            <a:ext cx="7456059" cy="998350"/>
          </a:xfrm>
          <a:prstGeom prst="rect">
            <a:avLst/>
          </a:prstGeom>
        </p:spPr>
        <p:txBody>
          <a:bodyPr vert="horz" wrap="square" lIns="0" tIns="13335" rIns="0" bIns="0" rtlCol="0">
            <a:spAutoFit/>
          </a:bodyPr>
          <a:lstStyle/>
          <a:p>
            <a:pPr marL="12700" algn="l">
              <a:lnSpc>
                <a:spcPct val="100000"/>
              </a:lnSpc>
              <a:spcBef>
                <a:spcPts val="105"/>
              </a:spcBef>
            </a:pPr>
            <a:r>
              <a:rPr lang="en-US" sz="3200" dirty="0">
                <a:solidFill>
                  <a:schemeClr val="accent6">
                    <a:lumMod val="50000"/>
                  </a:schemeClr>
                </a:solidFill>
              </a:rPr>
              <a:t>Now lets check can we swap two arrays similarly?</a:t>
            </a:r>
            <a:endParaRPr sz="3200" dirty="0">
              <a:solidFill>
                <a:schemeClr val="accent6">
                  <a:lumMod val="50000"/>
                </a:schemeClr>
              </a:solidFill>
            </a:endParaRPr>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1622834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4719</TotalTime>
  <Words>492</Words>
  <Application>Microsoft Office PowerPoint</Application>
  <PresentationFormat>On-screen Show (4:3)</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Verdana</vt:lpstr>
      <vt:lpstr>Office Theme</vt:lpstr>
      <vt:lpstr>Lecture – 9 </vt:lpstr>
      <vt:lpstr>What is a Global Variable?</vt:lpstr>
      <vt:lpstr>PowerPoint Presentation</vt:lpstr>
      <vt:lpstr>How to Print an Array</vt:lpstr>
      <vt:lpstr>How to Print an Array</vt:lpstr>
      <vt:lpstr>We can also set the values in an array by accessing the indexes</vt:lpstr>
      <vt:lpstr>Write a program to take user input in array and print all the values in the array by using a function.</vt:lpstr>
      <vt:lpstr>Write a program to swap values in two variables </vt:lpstr>
      <vt:lpstr>Now lets check can we swap two arrays similarly?</vt:lpstr>
      <vt:lpstr>Write a program having two function one for minimum in array and one for maximum in array</vt:lpstr>
      <vt:lpstr>Write a program to search an element in array and if found return index of element else return -1 from that function.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Anushray Gupta</dc:creator>
  <cp:lastModifiedBy>pc</cp:lastModifiedBy>
  <cp:revision>64</cp:revision>
  <dcterms:created xsi:type="dcterms:W3CDTF">2018-06-11T11:27:57Z</dcterms:created>
  <dcterms:modified xsi:type="dcterms:W3CDTF">2023-08-01T08:31:56Z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2017-08-19T00:00:00Z</vt:filetime>
  </property>
  <property fmtid="{D5CDD505-2E9C-101B-9397-08002B2CF9AE}" pid="3" name="Creator">
    <vt:lpwstr>Microsoft® PowerPoint® 2016</vt:lpwstr>
  </property>
  <property fmtid="{D5CDD505-2E9C-101B-9397-08002B2CF9AE}" pid="4" name="LastSaved">
    <vt:filetime>2018-06-11T00:00:00Z</vt:filetime>
  </property>
</Properties>
</file>