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4" r:id="rId5"/>
    <p:sldId id="265" r:id="rId6"/>
    <p:sldId id="267" r:id="rId7"/>
    <p:sldId id="268" r:id="rId8"/>
    <p:sldId id="269" r:id="rId9"/>
    <p:sldId id="272" r:id="rId10"/>
    <p:sldId id="270" r:id="rId11"/>
    <p:sldId id="271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97" autoAdjust="0"/>
    <p:restoredTop sz="97248"/>
  </p:normalViewPr>
  <p:slideViewPr>
    <p:cSldViewPr>
      <p:cViewPr varScale="1">
        <p:scale>
          <a:sx n="65" d="100"/>
          <a:sy n="65" d="100"/>
        </p:scale>
        <p:origin x="993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BC75-2EA9-468A-816F-E83490660D7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B64B7-7F9F-47C3-B4C8-0663049D9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4151" y="738160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25619" y="4395978"/>
            <a:ext cx="2337181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pc="-75" dirty="0">
                <a:solidFill>
                  <a:srgbClr val="424242"/>
                </a:solidFill>
                <a:latin typeface="Verdana"/>
                <a:cs typeface="Verdana"/>
              </a:rPr>
              <a:t>Frequency Arrays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25618" y="3868419"/>
            <a:ext cx="19561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lang="en-US" sz="2400" spc="-90" dirty="0">
                <a:solidFill>
                  <a:srgbClr val="C0504D"/>
                </a:solidFill>
              </a:rPr>
              <a:t> </a:t>
            </a:r>
            <a:r>
              <a:rPr lang="en-IN" sz="2400" spc="-300" dirty="0">
                <a:solidFill>
                  <a:srgbClr val="C0504D"/>
                </a:solidFill>
              </a:rPr>
              <a:t>–</a:t>
            </a:r>
            <a:r>
              <a:rPr lang="en-US" sz="2400" spc="-300">
                <a:solidFill>
                  <a:srgbClr val="C0504D"/>
                </a:solidFill>
              </a:rPr>
              <a:t> </a:t>
            </a:r>
            <a:r>
              <a:rPr lang="en-US" sz="2400" spc="-200">
                <a:solidFill>
                  <a:srgbClr val="C0504D"/>
                </a:solidFill>
              </a:rPr>
              <a:t>11</a:t>
            </a:r>
            <a:r>
              <a:rPr lang="en-US" sz="2400" spc="-200" dirty="0">
                <a:solidFill>
                  <a:srgbClr val="C0504D"/>
                </a:solidFill>
              </a:rPr>
              <a:t>	</a:t>
            </a:r>
            <a:endParaRPr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1219200"/>
            <a:ext cx="3048000" cy="1938992"/>
          </a:xfrm>
          <a:prstGeom prst="rect">
            <a:avLst/>
          </a:prstGeom>
          <a:solidFill>
            <a:srgbClr val="E2E2E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Programming Abstraction using java</a:t>
            </a:r>
            <a:endParaRPr lang="en-I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8983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56172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Example question:</a:t>
            </a: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B01417F-1A73-4700-6AD3-332CD74A47AE}"/>
              </a:ext>
            </a:extLst>
          </p:cNvPr>
          <p:cNvSpPr txBox="1">
            <a:spLocks/>
          </p:cNvSpPr>
          <p:nvPr/>
        </p:nvSpPr>
        <p:spPr>
          <a:xfrm>
            <a:off x="1232954" y="1218956"/>
            <a:ext cx="6577067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 42:First Missing Positive</a:t>
            </a:r>
          </a:p>
        </p:txBody>
      </p:sp>
    </p:spTree>
    <p:extLst>
      <p:ext uri="{BB962C8B-B14F-4D97-AF65-F5344CB8AC3E}">
        <p14:creationId xmlns:p14="http://schemas.microsoft.com/office/powerpoint/2010/main" val="312779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8983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56172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Example question:</a:t>
            </a: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B01417F-1A73-4700-6AD3-332CD74A47AE}"/>
              </a:ext>
            </a:extLst>
          </p:cNvPr>
          <p:cNvSpPr txBox="1">
            <a:spLocks/>
          </p:cNvSpPr>
          <p:nvPr/>
        </p:nvSpPr>
        <p:spPr>
          <a:xfrm>
            <a:off x="1232954" y="1218956"/>
            <a:ext cx="6577067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 389:Find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136708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978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76063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Frequency array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AB577BEF-80C2-A4A8-3F75-10A82D4D8CE4}"/>
              </a:ext>
            </a:extLst>
          </p:cNvPr>
          <p:cNvSpPr txBox="1">
            <a:spLocks/>
          </p:cNvSpPr>
          <p:nvPr/>
        </p:nvSpPr>
        <p:spPr>
          <a:xfrm>
            <a:off x="1231906" y="1545654"/>
            <a:ext cx="6577067" cy="44710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Array that contains frequency of elements that means number of times a specific element is repeating in a given data</a:t>
            </a:r>
          </a:p>
          <a:p>
            <a:pPr marL="12700">
              <a:spcBef>
                <a:spcPts val="105"/>
              </a:spcBef>
            </a:pPr>
            <a:endParaRPr lang="en-US" sz="3200" kern="0" dirty="0">
              <a:solidFill>
                <a:schemeClr val="accent6">
                  <a:lumMod val="50000"/>
                </a:schemeClr>
              </a:solidFill>
            </a:endParaRPr>
          </a:p>
          <a:p>
            <a:pPr marL="12700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It can only be use when we have a defined range of data or a short range of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760637"/>
            <a:ext cx="6577067" cy="54303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Use Cases :</a:t>
            </a:r>
            <a:br>
              <a:rPr lang="en-US" sz="3200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sz="3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can be used to sort data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whith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less time.</a:t>
            </a:r>
            <a:br>
              <a:rPr lang="en-US" sz="3200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sz="3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Can be used to calculate the total count of a specific value</a:t>
            </a:r>
            <a:br>
              <a:rPr lang="en-US" sz="3200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sz="3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so, now learn this concept with some basic questions and examples</a:t>
            </a:r>
          </a:p>
        </p:txBody>
      </p:sp>
    </p:spTree>
    <p:extLst>
      <p:ext uri="{BB962C8B-B14F-4D97-AF65-F5344CB8AC3E}">
        <p14:creationId xmlns:p14="http://schemas.microsoft.com/office/powerpoint/2010/main" val="331839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615443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Frequency Array</a:t>
            </a: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B01417F-1A73-4700-6AD3-332CD74A47AE}"/>
              </a:ext>
            </a:extLst>
          </p:cNvPr>
          <p:cNvSpPr txBox="1">
            <a:spLocks/>
          </p:cNvSpPr>
          <p:nvPr/>
        </p:nvSpPr>
        <p:spPr>
          <a:xfrm>
            <a:off x="1261999" y="1349066"/>
            <a:ext cx="6577067" cy="4496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We have an array </a:t>
            </a:r>
          </a:p>
          <a:p>
            <a:pPr marL="12700" algn="l">
              <a:spcBef>
                <a:spcPts val="105"/>
              </a:spcBef>
            </a:pPr>
            <a:r>
              <a:rPr lang="en-US" sz="3200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={ 0 1 2 3 1 3 1 2 3 4 5 4 3 2 1 2 3 1 2 3 };</a:t>
            </a:r>
          </a:p>
          <a:p>
            <a:pPr marL="12700" algn="l">
              <a:spcBef>
                <a:spcPts val="105"/>
              </a:spcBef>
            </a:pPr>
            <a:endParaRPr lang="en-US" sz="3200" kern="0" dirty="0">
              <a:solidFill>
                <a:schemeClr val="accent6">
                  <a:lumMod val="50000"/>
                </a:schemeClr>
              </a:solidFill>
            </a:endParaRPr>
          </a:p>
          <a:p>
            <a:pPr marL="12700" algn="l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0&lt;=</a:t>
            </a:r>
            <a:r>
              <a:rPr lang="en-US" sz="3200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3200" kern="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]&lt;=5;</a:t>
            </a:r>
          </a:p>
          <a:p>
            <a:pPr marL="12700" algn="l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Here we have a defined range that our array have data between the range that is 0 to 5.</a:t>
            </a:r>
          </a:p>
        </p:txBody>
      </p:sp>
    </p:spTree>
    <p:extLst>
      <p:ext uri="{BB962C8B-B14F-4D97-AF65-F5344CB8AC3E}">
        <p14:creationId xmlns:p14="http://schemas.microsoft.com/office/powerpoint/2010/main" val="268170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2212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56172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Frequency Array</a:t>
            </a: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B01417F-1A73-4700-6AD3-332CD74A47AE}"/>
              </a:ext>
            </a:extLst>
          </p:cNvPr>
          <p:cNvSpPr txBox="1">
            <a:spLocks/>
          </p:cNvSpPr>
          <p:nvPr/>
        </p:nvSpPr>
        <p:spPr>
          <a:xfrm>
            <a:off x="1232954" y="1218956"/>
            <a:ext cx="6577067" cy="5002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We have an array </a:t>
            </a:r>
          </a:p>
          <a:p>
            <a:pPr marL="12700" algn="l">
              <a:spcBef>
                <a:spcPts val="105"/>
              </a:spcBef>
            </a:pPr>
            <a:r>
              <a:rPr lang="en-US" sz="3200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={ 0 1 2 3 1 3 1 2 3 4 5 4 3 2 1 2 3 1 2 3 };</a:t>
            </a:r>
          </a:p>
          <a:p>
            <a:pPr marL="12700" algn="l">
              <a:spcBef>
                <a:spcPts val="105"/>
              </a:spcBef>
            </a:pPr>
            <a:endParaRPr lang="en-US" sz="3200" kern="0" dirty="0">
              <a:solidFill>
                <a:schemeClr val="accent6">
                  <a:lumMod val="50000"/>
                </a:schemeClr>
              </a:solidFill>
            </a:endParaRPr>
          </a:p>
          <a:p>
            <a:pPr marL="12700" algn="l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Now I want count of all number in the array ;</a:t>
            </a:r>
          </a:p>
          <a:p>
            <a:pPr marL="12700" algn="l">
              <a:spcBef>
                <a:spcPts val="105"/>
              </a:spcBef>
            </a:pPr>
            <a:endParaRPr lang="en-US" sz="3200" kern="0" dirty="0">
              <a:solidFill>
                <a:schemeClr val="accent6">
                  <a:lumMod val="50000"/>
                </a:schemeClr>
              </a:solidFill>
            </a:endParaRPr>
          </a:p>
          <a:p>
            <a:pPr marL="12700" algn="l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And I want this array to be sorted, lets see how can we do that with this concept</a:t>
            </a:r>
          </a:p>
        </p:txBody>
      </p:sp>
    </p:spTree>
    <p:extLst>
      <p:ext uri="{BB962C8B-B14F-4D97-AF65-F5344CB8AC3E}">
        <p14:creationId xmlns:p14="http://schemas.microsoft.com/office/powerpoint/2010/main" val="323639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8983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56172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Frequency Array</a:t>
            </a: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B01417F-1A73-4700-6AD3-332CD74A47AE}"/>
              </a:ext>
            </a:extLst>
          </p:cNvPr>
          <p:cNvSpPr txBox="1">
            <a:spLocks/>
          </p:cNvSpPr>
          <p:nvPr/>
        </p:nvSpPr>
        <p:spPr>
          <a:xfrm>
            <a:off x="1232954" y="1218956"/>
            <a:ext cx="6577067" cy="5027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={ 0 1 2 3 1 3 1 2 3 4 5 4 3 2 1 2 3 1 2 3 };</a:t>
            </a:r>
          </a:p>
          <a:p>
            <a:pPr marL="12700" algn="l">
              <a:spcBef>
                <a:spcPts val="105"/>
              </a:spcBef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Calculation of Frequencies :</a:t>
            </a:r>
          </a:p>
          <a:p>
            <a:pPr marL="527050" indent="-514350" algn="l">
              <a:spcBef>
                <a:spcPts val="105"/>
              </a:spcBef>
              <a:buAutoNum type="arabicPeriod"/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Create a new array and take the length as max range of our constraints</a:t>
            </a:r>
          </a:p>
          <a:p>
            <a:pPr marL="527050" indent="-514350" algn="l">
              <a:spcBef>
                <a:spcPts val="105"/>
              </a:spcBef>
              <a:buAutoNum type="arabicPeriod"/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Now update the new array on index that are values in previous array.</a:t>
            </a:r>
          </a:p>
          <a:p>
            <a:pPr marL="527050" indent="-514350" algn="l">
              <a:spcBef>
                <a:spcPts val="105"/>
              </a:spcBef>
              <a:buAutoNum type="arabicPeriod"/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Like int [] </a:t>
            </a: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freq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=new int[6];</a:t>
            </a:r>
          </a:p>
          <a:p>
            <a:pPr marL="469900" lvl="1">
              <a:spcBef>
                <a:spcPts val="105"/>
              </a:spcBef>
            </a:pPr>
            <a:r>
              <a:rPr lang="en-US" sz="2600" kern="0" dirty="0">
                <a:solidFill>
                  <a:schemeClr val="accent6">
                    <a:lumMod val="50000"/>
                  </a:schemeClr>
                </a:solidFill>
              </a:rPr>
              <a:t>And while traversing in our Array </a:t>
            </a:r>
            <a:r>
              <a:rPr lang="en-US" sz="2600" u="sng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600" u="sng" kern="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kern="0" dirty="0">
                <a:solidFill>
                  <a:schemeClr val="accent6">
                    <a:lumMod val="50000"/>
                  </a:schemeClr>
                </a:solidFill>
              </a:rPr>
              <a:t> take the value of </a:t>
            </a:r>
            <a:r>
              <a:rPr lang="en-US" sz="2600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600" kern="0" dirty="0">
                <a:solidFill>
                  <a:schemeClr val="accent6">
                    <a:lumMod val="50000"/>
                  </a:schemeClr>
                </a:solidFill>
              </a:rPr>
              <a:t> as index and increase that index in </a:t>
            </a:r>
            <a:r>
              <a:rPr lang="en-US" sz="2600" u="sng" kern="0" dirty="0" err="1">
                <a:solidFill>
                  <a:schemeClr val="accent6">
                    <a:lumMod val="50000"/>
                  </a:schemeClr>
                </a:solidFill>
              </a:rPr>
              <a:t>freq</a:t>
            </a:r>
            <a:r>
              <a:rPr lang="en-US" sz="2600" kern="0" dirty="0">
                <a:solidFill>
                  <a:schemeClr val="accent6">
                    <a:lumMod val="50000"/>
                  </a:schemeClr>
                </a:solidFill>
              </a:rPr>
              <a:t> array</a:t>
            </a:r>
          </a:p>
          <a:p>
            <a:pPr marL="469900" lvl="1">
              <a:spcBef>
                <a:spcPts val="105"/>
              </a:spcBef>
            </a:pPr>
            <a:r>
              <a:rPr lang="en-US" sz="2600" kern="0" dirty="0">
                <a:solidFill>
                  <a:schemeClr val="accent6">
                    <a:lumMod val="50000"/>
                  </a:schemeClr>
                </a:solidFill>
              </a:rPr>
              <a:t>Like : </a:t>
            </a:r>
            <a:r>
              <a:rPr lang="en-US" sz="2600" kern="0" dirty="0" err="1">
                <a:solidFill>
                  <a:schemeClr val="accent6">
                    <a:lumMod val="50000"/>
                  </a:schemeClr>
                </a:solidFill>
              </a:rPr>
              <a:t>freq</a:t>
            </a:r>
            <a:r>
              <a:rPr lang="en-US" sz="2600" kern="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2600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600" kern="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2600" kern="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600" kern="0" dirty="0">
                <a:solidFill>
                  <a:schemeClr val="accent6">
                    <a:lumMod val="50000"/>
                  </a:schemeClr>
                </a:solidFill>
              </a:rPr>
              <a:t>]]++;</a:t>
            </a:r>
          </a:p>
          <a:p>
            <a:pPr marL="12700" algn="l">
              <a:spcBef>
                <a:spcPts val="105"/>
              </a:spcBef>
            </a:pPr>
            <a:endParaRPr lang="en-US" sz="2400" kern="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8983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56172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Sorting by Frequency Array</a:t>
            </a: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B01417F-1A73-4700-6AD3-332CD74A47AE}"/>
              </a:ext>
            </a:extLst>
          </p:cNvPr>
          <p:cNvSpPr txBox="1">
            <a:spLocks/>
          </p:cNvSpPr>
          <p:nvPr/>
        </p:nvSpPr>
        <p:spPr>
          <a:xfrm>
            <a:off x="1232954" y="1218956"/>
            <a:ext cx="6577067" cy="4496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={ 0 1 2 3 1 3 1 2 3 4 5 4 3 2 1 2 3 1 2 3 };</a:t>
            </a:r>
          </a:p>
          <a:p>
            <a:pPr marL="12700" algn="l">
              <a:spcBef>
                <a:spcPts val="105"/>
              </a:spcBef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We have to iterate on our frequency array and now we will update the values of previous array with respect to frequencies of the indexes</a:t>
            </a:r>
          </a:p>
          <a:p>
            <a:pPr marL="12700" algn="l">
              <a:spcBef>
                <a:spcPts val="105"/>
              </a:spcBef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12700" algn="l">
              <a:spcBef>
                <a:spcPts val="105"/>
              </a:spcBef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Example: </a:t>
            </a: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freq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=[1,5,5,6,2,1]; </a:t>
            </a: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freq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 array for above array.</a:t>
            </a:r>
          </a:p>
          <a:p>
            <a:pPr marL="12700" algn="l">
              <a:spcBef>
                <a:spcPts val="105"/>
              </a:spcBef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Now I will insert all of these values in previous array and will get result in a sorted way</a:t>
            </a:r>
          </a:p>
        </p:txBody>
      </p:sp>
    </p:spTree>
    <p:extLst>
      <p:ext uri="{BB962C8B-B14F-4D97-AF65-F5344CB8AC3E}">
        <p14:creationId xmlns:p14="http://schemas.microsoft.com/office/powerpoint/2010/main" val="316979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8983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56172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Example question:</a:t>
            </a: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B01417F-1A73-4700-6AD3-332CD74A47AE}"/>
              </a:ext>
            </a:extLst>
          </p:cNvPr>
          <p:cNvSpPr txBox="1">
            <a:spLocks/>
          </p:cNvSpPr>
          <p:nvPr/>
        </p:nvSpPr>
        <p:spPr>
          <a:xfrm>
            <a:off x="1232954" y="1218956"/>
            <a:ext cx="6577067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 242: Valid Anagram</a:t>
            </a:r>
          </a:p>
        </p:txBody>
      </p:sp>
    </p:spTree>
    <p:extLst>
      <p:ext uri="{BB962C8B-B14F-4D97-AF65-F5344CB8AC3E}">
        <p14:creationId xmlns:p14="http://schemas.microsoft.com/office/powerpoint/2010/main" val="408901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28983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56172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Palindrome checking</a:t>
            </a:r>
          </a:p>
        </p:txBody>
      </p:sp>
    </p:spTree>
    <p:extLst>
      <p:ext uri="{BB962C8B-B14F-4D97-AF65-F5344CB8AC3E}">
        <p14:creationId xmlns:p14="http://schemas.microsoft.com/office/powerpoint/2010/main" val="183714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5134</TotalTime>
  <Words>418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Office Theme</vt:lpstr>
      <vt:lpstr>Lecture – 11 </vt:lpstr>
      <vt:lpstr>Frequency array</vt:lpstr>
      <vt:lpstr>Use Cases :  can be used to sort data whith less time.  Can be used to calculate the total count of a specific value  so, now learn this concept with some basic questions and examples</vt:lpstr>
      <vt:lpstr>Frequency Array</vt:lpstr>
      <vt:lpstr>Frequency Array</vt:lpstr>
      <vt:lpstr>Frequency Array</vt:lpstr>
      <vt:lpstr>Sorting by Frequency Array</vt:lpstr>
      <vt:lpstr>Example question:</vt:lpstr>
      <vt:lpstr>Palindrome checking</vt:lpstr>
      <vt:lpstr>Example question:</vt:lpstr>
      <vt:lpstr>Example question: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pc</cp:lastModifiedBy>
  <cp:revision>75</cp:revision>
  <dcterms:created xsi:type="dcterms:W3CDTF">2018-06-11T11:27:57Z</dcterms:created>
  <dcterms:modified xsi:type="dcterms:W3CDTF">2023-08-07T12:52:26Z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