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45" autoAdjust="0"/>
    <p:restoredTop sz="97248"/>
  </p:normalViewPr>
  <p:slideViewPr>
    <p:cSldViewPr>
      <p:cViewPr varScale="1">
        <p:scale>
          <a:sx n="65" d="100"/>
          <a:sy n="65" d="100"/>
        </p:scale>
        <p:origin x="9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4151" y="738160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2337181" cy="34496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1800" spc="-75" dirty="0" err="1">
                <a:solidFill>
                  <a:srgbClr val="424242"/>
                </a:solidFill>
                <a:latin typeface="Verdana"/>
                <a:cs typeface="Verdana"/>
              </a:rPr>
              <a:t>Bitmasking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5618" y="3868419"/>
            <a:ext cx="19561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lang="en-US" sz="2400" spc="-90" dirty="0">
                <a:solidFill>
                  <a:srgbClr val="C0504D"/>
                </a:solidFill>
              </a:rPr>
              <a:t> </a:t>
            </a:r>
            <a:r>
              <a:rPr lang="en-IN" sz="2400" spc="-300" dirty="0">
                <a:solidFill>
                  <a:srgbClr val="C0504D"/>
                </a:solidFill>
              </a:rPr>
              <a:t>–</a:t>
            </a:r>
            <a:r>
              <a:rPr lang="en-US" sz="2400" spc="-300" dirty="0">
                <a:solidFill>
                  <a:srgbClr val="C0504D"/>
                </a:solidFill>
              </a:rPr>
              <a:t> </a:t>
            </a:r>
            <a:r>
              <a:rPr lang="en-US" sz="2400" spc="-200" dirty="0">
                <a:solidFill>
                  <a:srgbClr val="C0504D"/>
                </a:solidFill>
              </a:rPr>
              <a:t>16</a:t>
            </a:r>
            <a:endParaRPr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19200" y="1219200"/>
            <a:ext cx="3048000" cy="1938992"/>
          </a:xfrm>
          <a:prstGeom prst="rect">
            <a:avLst/>
          </a:prstGeom>
          <a:solidFill>
            <a:srgbClr val="E2E2E2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Programming Abstraction using java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Bitmasking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AEE0D6-2EA9-6A49-BE3D-4D6E011257EA}"/>
              </a:ext>
            </a:extLst>
          </p:cNvPr>
          <p:cNvSpPr txBox="1"/>
          <p:nvPr/>
        </p:nvSpPr>
        <p:spPr>
          <a:xfrm>
            <a:off x="959205" y="1662178"/>
            <a:ext cx="762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 err="1">
                <a:effectLst/>
                <a:latin typeface="Söhne"/>
              </a:rPr>
              <a:t>Bitmasking</a:t>
            </a:r>
            <a:r>
              <a:rPr lang="en-US" sz="2000" b="0" i="0" dirty="0">
                <a:effectLst/>
                <a:latin typeface="Söhne"/>
              </a:rPr>
              <a:t> is a technique used in computer programming and digital logic to manipulate individual bits within a larger data structure, such as integers. It involves using bitwise operations to set, clear, toggle, or check specific bits within a binary representation of data.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In </a:t>
            </a:r>
            <a:r>
              <a:rPr lang="en-US" sz="2000" b="0" i="0" dirty="0" err="1">
                <a:effectLst/>
                <a:latin typeface="Söhne"/>
              </a:rPr>
              <a:t>bitmasking</a:t>
            </a:r>
            <a:r>
              <a:rPr lang="en-US" sz="2000" b="0" i="0" dirty="0">
                <a:effectLst/>
                <a:latin typeface="Söhne"/>
              </a:rPr>
              <a:t>, a bitmask is a pattern of bits that is used to select or modify specific bits within a binary number. Each bit in the bitmask corresponds to a bit in the target data, and by applying bitwise operations (like AND, OR, XOR) between the bitmask and the target data, you can control the state of individual bits.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Bitwise Operators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C2447AD-E34A-0540-D9C4-7B9C345E9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15377"/>
              </p:ext>
            </p:extLst>
          </p:nvPr>
        </p:nvGraphicFramePr>
        <p:xfrm>
          <a:off x="1524000" y="1397000"/>
          <a:ext cx="6096000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8546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5048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8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Bitwise And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02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Bitwise Or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8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Bitwise Not / compliment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4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^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Bitwise </a:t>
                      </a:r>
                      <a:r>
                        <a:rPr lang="en-US" sz="2400" dirty="0" err="1"/>
                        <a:t>Xor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1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&gt;&gt;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Right shift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43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&lt;&lt;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Left shift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5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Check if number is odd or even  without using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80428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Check set bit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5D03C-E4D2-088C-F5C3-3C68048F188D}"/>
              </a:ext>
            </a:extLst>
          </p:cNvPr>
          <p:cNvSpPr txBox="1"/>
          <p:nvPr/>
        </p:nvSpPr>
        <p:spPr>
          <a:xfrm>
            <a:off x="959205" y="1662178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Söhne"/>
              </a:rPr>
              <a:t>You have a number n and you have to check if the </a:t>
            </a:r>
            <a:r>
              <a:rPr lang="en-US" sz="2000" b="0" i="0" dirty="0" err="1">
                <a:effectLst/>
                <a:latin typeface="Söhne"/>
              </a:rPr>
              <a:t>i</a:t>
            </a:r>
            <a:r>
              <a:rPr lang="en-US" sz="2000" b="0" i="0" baseline="30000" dirty="0" err="1">
                <a:effectLst/>
                <a:latin typeface="Söhne"/>
              </a:rPr>
              <a:t>th</a:t>
            </a:r>
            <a:r>
              <a:rPr lang="en-US" sz="2000" b="0" i="0" baseline="30000" dirty="0"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bit of n is set or not</a:t>
            </a:r>
          </a:p>
          <a:p>
            <a:pPr algn="l"/>
            <a:endParaRPr lang="en-US" sz="2000" dirty="0"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Take n and I as </a:t>
            </a:r>
            <a:r>
              <a:rPr lang="en-US" sz="2000" dirty="0">
                <a:latin typeface="Söhne"/>
              </a:rPr>
              <a:t>input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/>
            <a:r>
              <a:rPr lang="en-US" sz="2000" dirty="0">
                <a:latin typeface="Söhne"/>
              </a:rPr>
              <a:t>Example: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Input :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n= 5</a:t>
            </a:r>
          </a:p>
          <a:p>
            <a:pPr algn="l"/>
            <a:r>
              <a:rPr lang="en-US" sz="2000" dirty="0" err="1">
                <a:latin typeface="Söhne"/>
              </a:rPr>
              <a:t>i</a:t>
            </a:r>
            <a:r>
              <a:rPr lang="en-US" sz="2000" dirty="0">
                <a:latin typeface="Söhne"/>
              </a:rPr>
              <a:t>=0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Output :</a:t>
            </a:r>
          </a:p>
          <a:p>
            <a:pPr algn="l"/>
            <a:r>
              <a:rPr lang="en-US" sz="2000" dirty="0">
                <a:latin typeface="Söhne"/>
              </a:rPr>
              <a:t>true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8687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103" y="27276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338: Counting Bits</a:t>
            </a:r>
          </a:p>
        </p:txBody>
      </p:sp>
    </p:spTree>
    <p:extLst>
      <p:ext uri="{BB962C8B-B14F-4D97-AF65-F5344CB8AC3E}">
        <p14:creationId xmlns:p14="http://schemas.microsoft.com/office/powerpoint/2010/main" val="84290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23" y="29877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136: Single Number</a:t>
            </a:r>
          </a:p>
        </p:txBody>
      </p:sp>
    </p:spTree>
    <p:extLst>
      <p:ext uri="{BB962C8B-B14F-4D97-AF65-F5344CB8AC3E}">
        <p14:creationId xmlns:p14="http://schemas.microsoft.com/office/powerpoint/2010/main" val="361298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23" y="29877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31906" y="611624"/>
            <a:ext cx="65770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Find n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magical number 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5C278D9-F48D-B4A8-A52E-03B65923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49" y="1295400"/>
            <a:ext cx="7359971" cy="484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A magic number is defined as a number which can be expressed as a power of 5 or sum of unique powers of 5. First few magic numbers are 5, 25, 30(5 + 25), 125, 130(125 + 5), ….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Write a function to find the nth Magic number.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Example: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Input: n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Output: 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Input: n =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Output: 130 </a:t>
            </a:r>
          </a:p>
        </p:txBody>
      </p:sp>
    </p:spTree>
    <p:extLst>
      <p:ext uri="{BB962C8B-B14F-4D97-AF65-F5344CB8AC3E}">
        <p14:creationId xmlns:p14="http://schemas.microsoft.com/office/powerpoint/2010/main" val="302178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523" y="29877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103" y="279109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90856" y="721956"/>
            <a:ext cx="715009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LeetCode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260: Single Number 3</a:t>
            </a:r>
          </a:p>
        </p:txBody>
      </p:sp>
    </p:spTree>
    <p:extLst>
      <p:ext uri="{BB962C8B-B14F-4D97-AF65-F5344CB8AC3E}">
        <p14:creationId xmlns:p14="http://schemas.microsoft.com/office/powerpoint/2010/main" val="28322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</TotalTime>
  <Words>297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Verdana</vt:lpstr>
      <vt:lpstr>Office Theme</vt:lpstr>
      <vt:lpstr>Lecture – 16</vt:lpstr>
      <vt:lpstr>Bitmasking</vt:lpstr>
      <vt:lpstr>Bitwise Operators</vt:lpstr>
      <vt:lpstr>Check if number is odd or even  without using arithmetic operators</vt:lpstr>
      <vt:lpstr>Check set bit</vt:lpstr>
      <vt:lpstr>Leetcode 338: Counting Bits</vt:lpstr>
      <vt:lpstr>Leetcode 136: Single Number</vt:lpstr>
      <vt:lpstr>Find nth magical number </vt:lpstr>
      <vt:lpstr>LeetCode 260: Single Number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Ritik Kumar</cp:lastModifiedBy>
  <cp:revision>93</cp:revision>
  <dcterms:created xsi:type="dcterms:W3CDTF">2018-06-11T11:27:57Z</dcterms:created>
  <dcterms:modified xsi:type="dcterms:W3CDTF">2023-08-25T10:50:10Z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