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E2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902" autoAdjust="0"/>
    <p:restoredTop sz="97248"/>
  </p:normalViewPr>
  <p:slideViewPr>
    <p:cSldViewPr>
      <p:cViewPr>
        <p:scale>
          <a:sx n="66" d="100"/>
          <a:sy n="66" d="100"/>
        </p:scale>
        <p:origin x="936" y="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9FD7BC75-2EA9-468A-816F-E83490660D79}" type="datetimeFigureOut">
              <a:rPr lang="en-US" smtClean="0"/>
              <a:t>9/1/2023</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183B64B7-7F9F-47C3-B4C8-0663049D9B8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EE5846"/>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2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8" name="bk object 18"/>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9" name="bk object 19"/>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0" name="bk object 20"/>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1" name="bk object 21"/>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2" name="bk object 22"/>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3" name="bk object 23"/>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4" name="bk object 24"/>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5" name="bk object 25"/>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6" name="bk object 26"/>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7" name="bk object 27"/>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28" name="bk object 28"/>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29" name="bk object 29"/>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30" name="bk object 30"/>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31" name="bk object 31"/>
          <p:cNvSpPr/>
          <p:nvPr/>
        </p:nvSpPr>
        <p:spPr>
          <a:xfrm>
            <a:off x="50292" y="0"/>
            <a:ext cx="9100058" cy="6864349"/>
          </a:xfrm>
          <a:prstGeom prst="rect">
            <a:avLst/>
          </a:prstGeom>
          <a:blipFill>
            <a:blip r:embed="rId3" cstate="print"/>
            <a:stretch>
              <a:fillRect/>
            </a:stretch>
          </a:blipFill>
        </p:spPr>
        <p:txBody>
          <a:bodyPr wrap="square" lIns="0" tIns="0" rIns="0" bIns="0" rtlCol="0"/>
          <a:lstStyle/>
          <a:p>
            <a:endParaRPr/>
          </a:p>
        </p:txBody>
      </p:sp>
      <p:sp>
        <p:nvSpPr>
          <p:cNvPr id="32" name="bk object 32"/>
          <p:cNvSpPr/>
          <p:nvPr/>
        </p:nvSpPr>
        <p:spPr>
          <a:xfrm>
            <a:off x="457200" y="344424"/>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33" name="bk object 33"/>
          <p:cNvSpPr/>
          <p:nvPr/>
        </p:nvSpPr>
        <p:spPr>
          <a:xfrm>
            <a:off x="457200" y="344424"/>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34" name="bk object 34"/>
          <p:cNvSpPr/>
          <p:nvPr/>
        </p:nvSpPr>
        <p:spPr>
          <a:xfrm>
            <a:off x="6987540" y="5852159"/>
            <a:ext cx="1243583" cy="368807"/>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0" i="0">
                <a:solidFill>
                  <a:srgbClr val="EE5846"/>
                </a:solidFill>
                <a:latin typeface="Verdana"/>
                <a:cs typeface="Verdan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8" name="bk object 18"/>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9" name="bk object 19"/>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0" name="bk object 20"/>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1" name="bk object 21"/>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2" name="bk object 22"/>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3" name="bk object 23"/>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4" name="bk object 24"/>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5" name="bk object 25"/>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6" name="bk object 26"/>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7" name="bk object 27"/>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28" name="bk object 28"/>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29" name="bk object 29"/>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30" name="bk object 30"/>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31" name="bk object 31"/>
          <p:cNvSpPr/>
          <p:nvPr/>
        </p:nvSpPr>
        <p:spPr>
          <a:xfrm>
            <a:off x="50292" y="0"/>
            <a:ext cx="9100058" cy="6864349"/>
          </a:xfrm>
          <a:prstGeom prst="rect">
            <a:avLst/>
          </a:prstGeom>
          <a:blipFill>
            <a:blip r:embed="rId3" cstate="print"/>
            <a:stretch>
              <a:fillRect/>
            </a:stretch>
          </a:blipFill>
        </p:spPr>
        <p:txBody>
          <a:bodyPr wrap="square" lIns="0" tIns="0" rIns="0" bIns="0" rtlCol="0"/>
          <a:lstStyle/>
          <a:p>
            <a:endParaRPr/>
          </a:p>
        </p:txBody>
      </p:sp>
      <p:sp>
        <p:nvSpPr>
          <p:cNvPr id="32" name="bk object 32"/>
          <p:cNvSpPr/>
          <p:nvPr/>
        </p:nvSpPr>
        <p:spPr>
          <a:xfrm>
            <a:off x="457200" y="344424"/>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33" name="bk object 33"/>
          <p:cNvSpPr/>
          <p:nvPr/>
        </p:nvSpPr>
        <p:spPr>
          <a:xfrm>
            <a:off x="457200" y="344424"/>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34" name="bk object 34"/>
          <p:cNvSpPr/>
          <p:nvPr/>
        </p:nvSpPr>
        <p:spPr>
          <a:xfrm>
            <a:off x="6987540" y="5852159"/>
            <a:ext cx="1243583" cy="368807"/>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0" i="0">
                <a:solidFill>
                  <a:srgbClr val="EE5846"/>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307975" y="8001"/>
            <a:ext cx="8528049" cy="299720"/>
          </a:xfrm>
          <a:prstGeom prst="rect">
            <a:avLst/>
          </a:prstGeom>
        </p:spPr>
        <p:txBody>
          <a:bodyPr wrap="square" lIns="0" tIns="0" rIns="0" bIns="0">
            <a:spAutoFit/>
          </a:bodyPr>
          <a:lstStyle>
            <a:lvl1pPr>
              <a:defRPr sz="1800" b="0" i="0">
                <a:solidFill>
                  <a:srgbClr val="EE5846"/>
                </a:solidFill>
                <a:latin typeface="Verdana"/>
                <a:cs typeface="Verdana"/>
              </a:defRPr>
            </a:lvl1pPr>
          </a:lstStyle>
          <a:p>
            <a:endParaRPr/>
          </a:p>
        </p:txBody>
      </p:sp>
      <p:sp>
        <p:nvSpPr>
          <p:cNvPr id="3" name="Holder 3"/>
          <p:cNvSpPr>
            <a:spLocks noGrp="1"/>
          </p:cNvSpPr>
          <p:nvPr>
            <p:ph type="body" idx="1"/>
          </p:nvPr>
        </p:nvSpPr>
        <p:spPr>
          <a:xfrm>
            <a:off x="1023289" y="1401521"/>
            <a:ext cx="7097420" cy="4385310"/>
          </a:xfrm>
          <a:prstGeom prst="rect">
            <a:avLst/>
          </a:prstGeom>
        </p:spPr>
        <p:txBody>
          <a:bodyPr wrap="square" lIns="0" tIns="0" rIns="0" bIns="0">
            <a:spAutoFit/>
          </a:bodyPr>
          <a:lstStyle>
            <a:lvl1pPr>
              <a:defRPr sz="220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228600" y="0"/>
            <a:ext cx="195580" cy="6858000"/>
          </a:xfrm>
          <a:custGeom>
            <a:avLst/>
            <a:gdLst/>
            <a:ahLst/>
            <a:cxnLst/>
            <a:rect l="l" t="t" r="r" b="b"/>
            <a:pathLst>
              <a:path w="195579" h="6858000">
                <a:moveTo>
                  <a:pt x="0" y="6858000"/>
                </a:moveTo>
                <a:lnTo>
                  <a:pt x="195072" y="6858000"/>
                </a:lnTo>
                <a:lnTo>
                  <a:pt x="195072"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14272" y="0"/>
            <a:ext cx="1481455" cy="601980"/>
          </a:xfrm>
          <a:custGeom>
            <a:avLst/>
            <a:gdLst/>
            <a:ahLst/>
            <a:cxnLst/>
            <a:rect l="l" t="t" r="r" b="b"/>
            <a:pathLst>
              <a:path w="1481455" h="601980">
                <a:moveTo>
                  <a:pt x="0" y="601980"/>
                </a:moveTo>
                <a:lnTo>
                  <a:pt x="1481328" y="601980"/>
                </a:lnTo>
                <a:lnTo>
                  <a:pt x="1481328" y="0"/>
                </a:lnTo>
                <a:lnTo>
                  <a:pt x="0" y="0"/>
                </a:lnTo>
                <a:lnTo>
                  <a:pt x="0" y="601980"/>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14272" y="6249923"/>
            <a:ext cx="1481455" cy="608330"/>
          </a:xfrm>
          <a:custGeom>
            <a:avLst/>
            <a:gdLst/>
            <a:ahLst/>
            <a:cxnLst/>
            <a:rect l="l" t="t" r="r" b="b"/>
            <a:pathLst>
              <a:path w="1481455" h="608329">
                <a:moveTo>
                  <a:pt x="0" y="608075"/>
                </a:moveTo>
                <a:lnTo>
                  <a:pt x="1481328" y="608075"/>
                </a:lnTo>
                <a:lnTo>
                  <a:pt x="1481328" y="0"/>
                </a:lnTo>
                <a:lnTo>
                  <a:pt x="0" y="0"/>
                </a:lnTo>
                <a:lnTo>
                  <a:pt x="0" y="608075"/>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23672"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652272"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6629400" y="6249923"/>
            <a:ext cx="1524000" cy="608330"/>
          </a:xfrm>
          <a:custGeom>
            <a:avLst/>
            <a:gdLst/>
            <a:ahLst/>
            <a:cxnLst/>
            <a:rect l="l" t="t" r="r" b="b"/>
            <a:pathLst>
              <a:path w="1524000" h="608329">
                <a:moveTo>
                  <a:pt x="0" y="608075"/>
                </a:moveTo>
                <a:lnTo>
                  <a:pt x="1524000" y="608075"/>
                </a:lnTo>
                <a:lnTo>
                  <a:pt x="1524000" y="0"/>
                </a:lnTo>
                <a:lnTo>
                  <a:pt x="0" y="0"/>
                </a:lnTo>
                <a:lnTo>
                  <a:pt x="0" y="608075"/>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6350" y="0"/>
            <a:ext cx="9156700" cy="6864349"/>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4561332" y="0"/>
            <a:ext cx="3679190" cy="6250305"/>
          </a:xfrm>
          <a:custGeom>
            <a:avLst/>
            <a:gdLst/>
            <a:ahLst/>
            <a:cxnLst/>
            <a:rect l="l" t="t" r="r" b="b"/>
            <a:pathLst>
              <a:path w="3679190" h="6250305">
                <a:moveTo>
                  <a:pt x="0" y="6249924"/>
                </a:moveTo>
                <a:lnTo>
                  <a:pt x="3678936" y="6249924"/>
                </a:lnTo>
                <a:lnTo>
                  <a:pt x="3678936" y="0"/>
                </a:lnTo>
                <a:lnTo>
                  <a:pt x="0" y="0"/>
                </a:lnTo>
                <a:lnTo>
                  <a:pt x="0" y="6249924"/>
                </a:lnTo>
                <a:close/>
              </a:path>
            </a:pathLst>
          </a:custGeom>
          <a:solidFill>
            <a:srgbClr val="F5F5F5"/>
          </a:solidFill>
        </p:spPr>
        <p:txBody>
          <a:bodyPr wrap="square" lIns="0" tIns="0" rIns="0" bIns="0" rtlCol="0"/>
          <a:lstStyle/>
          <a:p>
            <a:endParaRPr/>
          </a:p>
        </p:txBody>
      </p:sp>
      <p:sp>
        <p:nvSpPr>
          <p:cNvPr id="11" name="object 11"/>
          <p:cNvSpPr/>
          <p:nvPr/>
        </p:nvSpPr>
        <p:spPr>
          <a:xfrm>
            <a:off x="4561332" y="0"/>
            <a:ext cx="3679190" cy="6250305"/>
          </a:xfrm>
          <a:custGeom>
            <a:avLst/>
            <a:gdLst/>
            <a:ahLst/>
            <a:cxnLst/>
            <a:rect l="l" t="t" r="r" b="b"/>
            <a:pathLst>
              <a:path w="3679190" h="6250305">
                <a:moveTo>
                  <a:pt x="0" y="6249924"/>
                </a:moveTo>
                <a:lnTo>
                  <a:pt x="3678936" y="6249924"/>
                </a:lnTo>
                <a:lnTo>
                  <a:pt x="3678936" y="0"/>
                </a:lnTo>
              </a:path>
            </a:pathLst>
          </a:custGeom>
          <a:ln w="15240">
            <a:solidFill>
              <a:srgbClr val="7A7A7A"/>
            </a:solidFill>
          </a:ln>
        </p:spPr>
        <p:txBody>
          <a:bodyPr wrap="square" lIns="0" tIns="0" rIns="0" bIns="0" rtlCol="0"/>
          <a:lstStyle/>
          <a:p>
            <a:endParaRPr/>
          </a:p>
        </p:txBody>
      </p:sp>
      <p:sp>
        <p:nvSpPr>
          <p:cNvPr id="12" name="object 12"/>
          <p:cNvSpPr/>
          <p:nvPr/>
        </p:nvSpPr>
        <p:spPr>
          <a:xfrm>
            <a:off x="4561332" y="0"/>
            <a:ext cx="0" cy="6250305"/>
          </a:xfrm>
          <a:custGeom>
            <a:avLst/>
            <a:gdLst/>
            <a:ahLst/>
            <a:cxnLst/>
            <a:rect l="l" t="t" r="r" b="b"/>
            <a:pathLst>
              <a:path h="6250305">
                <a:moveTo>
                  <a:pt x="0" y="0"/>
                </a:moveTo>
                <a:lnTo>
                  <a:pt x="0" y="6249924"/>
                </a:lnTo>
              </a:path>
            </a:pathLst>
          </a:custGeom>
          <a:ln w="15240">
            <a:solidFill>
              <a:srgbClr val="7A7A7A"/>
            </a:solidFill>
          </a:ln>
        </p:spPr>
        <p:txBody>
          <a:bodyPr wrap="square" lIns="0" tIns="0" rIns="0" bIns="0" rtlCol="0"/>
          <a:lstStyle/>
          <a:p>
            <a:endParaRPr/>
          </a:p>
        </p:txBody>
      </p:sp>
      <p:sp>
        <p:nvSpPr>
          <p:cNvPr id="13" name="object 13"/>
          <p:cNvSpPr/>
          <p:nvPr/>
        </p:nvSpPr>
        <p:spPr>
          <a:xfrm>
            <a:off x="4649723" y="0"/>
            <a:ext cx="3505200" cy="2292350"/>
          </a:xfrm>
          <a:custGeom>
            <a:avLst/>
            <a:gdLst/>
            <a:ahLst/>
            <a:cxnLst/>
            <a:rect l="l" t="t" r="r" b="b"/>
            <a:pathLst>
              <a:path w="3505200" h="2292350">
                <a:moveTo>
                  <a:pt x="0" y="2292096"/>
                </a:moveTo>
                <a:lnTo>
                  <a:pt x="3505200" y="2292096"/>
                </a:lnTo>
                <a:lnTo>
                  <a:pt x="3505200" y="0"/>
                </a:lnTo>
                <a:lnTo>
                  <a:pt x="0" y="0"/>
                </a:lnTo>
                <a:lnTo>
                  <a:pt x="0" y="2292096"/>
                </a:lnTo>
                <a:close/>
              </a:path>
            </a:pathLst>
          </a:custGeom>
          <a:solidFill>
            <a:srgbClr val="C0504D"/>
          </a:solidFill>
        </p:spPr>
        <p:txBody>
          <a:bodyPr wrap="square" lIns="0" tIns="0" rIns="0" bIns="0" rtlCol="0"/>
          <a:lstStyle/>
          <a:p>
            <a:endParaRPr/>
          </a:p>
        </p:txBody>
      </p:sp>
      <p:sp>
        <p:nvSpPr>
          <p:cNvPr id="14" name="object 14"/>
          <p:cNvSpPr/>
          <p:nvPr/>
        </p:nvSpPr>
        <p:spPr>
          <a:xfrm>
            <a:off x="905255" y="601980"/>
            <a:ext cx="3563620" cy="5648325"/>
          </a:xfrm>
          <a:custGeom>
            <a:avLst/>
            <a:gdLst/>
            <a:ahLst/>
            <a:cxnLst/>
            <a:rect l="l" t="t" r="r" b="b"/>
            <a:pathLst>
              <a:path w="3563620" h="5648325">
                <a:moveTo>
                  <a:pt x="0" y="5647944"/>
                </a:moveTo>
                <a:lnTo>
                  <a:pt x="3563112" y="5647944"/>
                </a:lnTo>
                <a:lnTo>
                  <a:pt x="3563112" y="0"/>
                </a:lnTo>
                <a:lnTo>
                  <a:pt x="0" y="0"/>
                </a:lnTo>
                <a:lnTo>
                  <a:pt x="0" y="5647944"/>
                </a:lnTo>
                <a:close/>
              </a:path>
            </a:pathLst>
          </a:custGeom>
          <a:solidFill>
            <a:srgbClr val="FFFFFF"/>
          </a:solidFill>
        </p:spPr>
        <p:txBody>
          <a:bodyPr wrap="square" lIns="0" tIns="0" rIns="0" bIns="0" rtlCol="0"/>
          <a:lstStyle/>
          <a:p>
            <a:endParaRPr/>
          </a:p>
        </p:txBody>
      </p:sp>
      <p:sp>
        <p:nvSpPr>
          <p:cNvPr id="15" name="object 15"/>
          <p:cNvSpPr/>
          <p:nvPr/>
        </p:nvSpPr>
        <p:spPr>
          <a:xfrm>
            <a:off x="905255" y="601980"/>
            <a:ext cx="3563620" cy="5648325"/>
          </a:xfrm>
          <a:custGeom>
            <a:avLst/>
            <a:gdLst/>
            <a:ahLst/>
            <a:cxnLst/>
            <a:rect l="l" t="t" r="r" b="b"/>
            <a:pathLst>
              <a:path w="3563620" h="5648325">
                <a:moveTo>
                  <a:pt x="0" y="5647944"/>
                </a:moveTo>
                <a:lnTo>
                  <a:pt x="3563112" y="5647944"/>
                </a:lnTo>
                <a:lnTo>
                  <a:pt x="3563112" y="0"/>
                </a:lnTo>
                <a:lnTo>
                  <a:pt x="0" y="0"/>
                </a:lnTo>
                <a:lnTo>
                  <a:pt x="0" y="5647944"/>
                </a:lnTo>
                <a:close/>
              </a:path>
            </a:pathLst>
          </a:custGeom>
          <a:ln w="3175">
            <a:solidFill>
              <a:srgbClr val="000000"/>
            </a:solidFill>
          </a:ln>
        </p:spPr>
        <p:txBody>
          <a:bodyPr wrap="square" lIns="0" tIns="0" rIns="0" bIns="0" rtlCol="0"/>
          <a:lstStyle/>
          <a:p>
            <a:endParaRPr/>
          </a:p>
        </p:txBody>
      </p:sp>
      <p:sp>
        <p:nvSpPr>
          <p:cNvPr id="16" name="object 16"/>
          <p:cNvSpPr/>
          <p:nvPr/>
        </p:nvSpPr>
        <p:spPr>
          <a:xfrm>
            <a:off x="4649723" y="6097523"/>
            <a:ext cx="3505200" cy="132715"/>
          </a:xfrm>
          <a:custGeom>
            <a:avLst/>
            <a:gdLst/>
            <a:ahLst/>
            <a:cxnLst/>
            <a:rect l="l" t="t" r="r" b="b"/>
            <a:pathLst>
              <a:path w="3505200" h="132714">
                <a:moveTo>
                  <a:pt x="0" y="132587"/>
                </a:moveTo>
                <a:lnTo>
                  <a:pt x="3505200" y="132587"/>
                </a:lnTo>
                <a:lnTo>
                  <a:pt x="3505200" y="0"/>
                </a:lnTo>
                <a:lnTo>
                  <a:pt x="0" y="0"/>
                </a:lnTo>
                <a:lnTo>
                  <a:pt x="0" y="132587"/>
                </a:lnTo>
                <a:close/>
              </a:path>
            </a:pathLst>
          </a:custGeom>
          <a:solidFill>
            <a:srgbClr val="C0504D"/>
          </a:solidFill>
        </p:spPr>
        <p:txBody>
          <a:bodyPr wrap="square" lIns="0" tIns="0" rIns="0" bIns="0" rtlCol="0"/>
          <a:lstStyle/>
          <a:p>
            <a:endParaRPr/>
          </a:p>
        </p:txBody>
      </p:sp>
      <p:sp>
        <p:nvSpPr>
          <p:cNvPr id="17" name="object 17"/>
          <p:cNvSpPr/>
          <p:nvPr/>
        </p:nvSpPr>
        <p:spPr>
          <a:xfrm>
            <a:off x="1064151" y="738160"/>
            <a:ext cx="3302508" cy="5384291"/>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4881371" y="615695"/>
            <a:ext cx="2759964" cy="1149096"/>
          </a:xfrm>
          <a:prstGeom prst="rect">
            <a:avLst/>
          </a:prstGeom>
          <a:blipFill>
            <a:blip r:embed="rId4" cstate="print"/>
            <a:stretch>
              <a:fillRect/>
            </a:stretch>
          </a:blipFill>
        </p:spPr>
        <p:txBody>
          <a:bodyPr wrap="square" lIns="0" tIns="0" rIns="0" bIns="0" rtlCol="0"/>
          <a:lstStyle/>
          <a:p>
            <a:endParaRPr/>
          </a:p>
        </p:txBody>
      </p:sp>
      <p:sp>
        <p:nvSpPr>
          <p:cNvPr id="20" name="object 20"/>
          <p:cNvSpPr txBox="1"/>
          <p:nvPr/>
        </p:nvSpPr>
        <p:spPr>
          <a:xfrm>
            <a:off x="4825619" y="4395978"/>
            <a:ext cx="2337181" cy="1027204"/>
          </a:xfrm>
          <a:prstGeom prst="rect">
            <a:avLst/>
          </a:prstGeom>
        </p:spPr>
        <p:txBody>
          <a:bodyPr vert="horz" wrap="square" lIns="0" tIns="67310" rIns="0" bIns="0" rtlCol="0">
            <a:spAutoFit/>
          </a:bodyPr>
          <a:lstStyle/>
          <a:p>
            <a:pPr marL="286385" indent="-286385">
              <a:lnSpc>
                <a:spcPct val="100000"/>
              </a:lnSpc>
              <a:spcBef>
                <a:spcPts val="530"/>
              </a:spcBef>
              <a:buClr>
                <a:srgbClr val="BC5C45"/>
              </a:buClr>
              <a:buSzPct val="75000"/>
              <a:buFont typeface="Arial"/>
              <a:buChar char="•"/>
              <a:tabLst>
                <a:tab pos="286385" algn="l"/>
                <a:tab pos="287020" algn="l"/>
              </a:tabLst>
            </a:pPr>
            <a:r>
              <a:rPr lang="en-US" sz="1800" spc="-75" dirty="0">
                <a:solidFill>
                  <a:srgbClr val="424242"/>
                </a:solidFill>
                <a:latin typeface="Verdana"/>
                <a:cs typeface="Verdana"/>
              </a:rPr>
              <a:t>Array List </a:t>
            </a:r>
          </a:p>
          <a:p>
            <a:pPr marL="286385" indent="-286385">
              <a:lnSpc>
                <a:spcPct val="100000"/>
              </a:lnSpc>
              <a:spcBef>
                <a:spcPts val="530"/>
              </a:spcBef>
              <a:buClr>
                <a:srgbClr val="BC5C45"/>
              </a:buClr>
              <a:buSzPct val="75000"/>
              <a:buFont typeface="Arial"/>
              <a:buChar char="•"/>
              <a:tabLst>
                <a:tab pos="286385" algn="l"/>
                <a:tab pos="287020" algn="l"/>
              </a:tabLst>
            </a:pPr>
            <a:r>
              <a:rPr lang="en-US" spc="-75" dirty="0">
                <a:solidFill>
                  <a:srgbClr val="424242"/>
                </a:solidFill>
                <a:latin typeface="Verdana"/>
                <a:cs typeface="Verdana"/>
              </a:rPr>
              <a:t>Wrapper Class</a:t>
            </a:r>
            <a:endParaRPr lang="en-US" sz="1800" spc="-75" dirty="0">
              <a:solidFill>
                <a:srgbClr val="424242"/>
              </a:solidFill>
              <a:latin typeface="Verdana"/>
              <a:cs typeface="Verdana"/>
            </a:endParaRPr>
          </a:p>
          <a:p>
            <a:pPr>
              <a:lnSpc>
                <a:spcPct val="100000"/>
              </a:lnSpc>
              <a:spcBef>
                <a:spcPts val="530"/>
              </a:spcBef>
              <a:buClr>
                <a:srgbClr val="BC5C45"/>
              </a:buClr>
              <a:buSzPct val="75000"/>
              <a:tabLst>
                <a:tab pos="286385" algn="l"/>
                <a:tab pos="287020" algn="l"/>
              </a:tabLst>
            </a:pPr>
            <a:endParaRPr lang="en-US" sz="1800" spc="-75" dirty="0">
              <a:solidFill>
                <a:srgbClr val="424242"/>
              </a:solidFill>
              <a:latin typeface="Verdana"/>
              <a:cs typeface="Verdana"/>
            </a:endParaRPr>
          </a:p>
        </p:txBody>
      </p:sp>
      <p:sp>
        <p:nvSpPr>
          <p:cNvPr id="21" name="object 21"/>
          <p:cNvSpPr txBox="1">
            <a:spLocks noGrp="1"/>
          </p:cNvSpPr>
          <p:nvPr>
            <p:ph type="title"/>
          </p:nvPr>
        </p:nvSpPr>
        <p:spPr>
          <a:xfrm>
            <a:off x="4825618" y="3868419"/>
            <a:ext cx="1956181" cy="382156"/>
          </a:xfrm>
          <a:prstGeom prst="rect">
            <a:avLst/>
          </a:prstGeom>
        </p:spPr>
        <p:txBody>
          <a:bodyPr vert="horz" wrap="square" lIns="0" tIns="12700" rIns="0" bIns="0" rtlCol="0">
            <a:spAutoFit/>
          </a:bodyPr>
          <a:lstStyle/>
          <a:p>
            <a:pPr marL="12700">
              <a:lnSpc>
                <a:spcPct val="100000"/>
              </a:lnSpc>
              <a:spcBef>
                <a:spcPts val="100"/>
              </a:spcBef>
            </a:pPr>
            <a:r>
              <a:rPr sz="2400" spc="70" dirty="0">
                <a:solidFill>
                  <a:srgbClr val="C0504D"/>
                </a:solidFill>
              </a:rPr>
              <a:t>Le</a:t>
            </a:r>
            <a:r>
              <a:rPr sz="2400" spc="50" dirty="0">
                <a:solidFill>
                  <a:srgbClr val="C0504D"/>
                </a:solidFill>
              </a:rPr>
              <a:t>c</a:t>
            </a:r>
            <a:r>
              <a:rPr sz="2400" spc="-75" dirty="0">
                <a:solidFill>
                  <a:srgbClr val="C0504D"/>
                </a:solidFill>
              </a:rPr>
              <a:t>t</a:t>
            </a:r>
            <a:r>
              <a:rPr sz="2400" spc="-114" dirty="0">
                <a:solidFill>
                  <a:srgbClr val="C0504D"/>
                </a:solidFill>
              </a:rPr>
              <a:t>u</a:t>
            </a:r>
            <a:r>
              <a:rPr sz="2400" spc="-90" dirty="0">
                <a:solidFill>
                  <a:srgbClr val="C0504D"/>
                </a:solidFill>
              </a:rPr>
              <a:t>re</a:t>
            </a:r>
            <a:r>
              <a:rPr lang="en-US" sz="2400" spc="-90" dirty="0">
                <a:solidFill>
                  <a:srgbClr val="C0504D"/>
                </a:solidFill>
              </a:rPr>
              <a:t> </a:t>
            </a:r>
            <a:r>
              <a:rPr lang="en-IN" sz="2400" spc="-300" dirty="0">
                <a:solidFill>
                  <a:srgbClr val="C0504D"/>
                </a:solidFill>
              </a:rPr>
              <a:t>–</a:t>
            </a:r>
            <a:r>
              <a:rPr lang="en-US" sz="2400" spc="-300">
                <a:solidFill>
                  <a:srgbClr val="C0504D"/>
                </a:solidFill>
              </a:rPr>
              <a:t> </a:t>
            </a:r>
            <a:r>
              <a:rPr lang="en-US" sz="2400" spc="-200">
                <a:solidFill>
                  <a:srgbClr val="C0504D"/>
                </a:solidFill>
              </a:rPr>
              <a:t>18</a:t>
            </a:r>
            <a:endParaRPr sz="2400" dirty="0"/>
          </a:p>
        </p:txBody>
      </p:sp>
      <p:sp>
        <p:nvSpPr>
          <p:cNvPr id="24" name="TextBox 23"/>
          <p:cNvSpPr txBox="1"/>
          <p:nvPr/>
        </p:nvSpPr>
        <p:spPr>
          <a:xfrm>
            <a:off x="1219200" y="1219200"/>
            <a:ext cx="3048000" cy="1938992"/>
          </a:xfrm>
          <a:prstGeom prst="rect">
            <a:avLst/>
          </a:prstGeom>
          <a:solidFill>
            <a:srgbClr val="E2E2E2"/>
          </a:solidFill>
        </p:spPr>
        <p:txBody>
          <a:bodyPr wrap="square" rtlCol="0">
            <a:spAutoFit/>
          </a:bodyPr>
          <a:lstStyle/>
          <a:p>
            <a:r>
              <a:rPr lang="en-US" sz="4000" dirty="0"/>
              <a:t>Programming Abstraction using java</a:t>
            </a:r>
            <a:endParaRPr lang="en-IN"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85521" y="288861"/>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231907" y="457614"/>
            <a:ext cx="6577067" cy="505908"/>
          </a:xfrm>
          <a:prstGeom prst="rect">
            <a:avLst/>
          </a:prstGeom>
        </p:spPr>
        <p:txBody>
          <a:bodyPr vert="horz" wrap="square" lIns="0" tIns="13335" rIns="0" bIns="0" rtlCol="0">
            <a:spAutoFit/>
          </a:bodyPr>
          <a:lstStyle/>
          <a:p>
            <a:pPr marL="12700" algn="ctr">
              <a:lnSpc>
                <a:spcPct val="100000"/>
              </a:lnSpc>
              <a:spcBef>
                <a:spcPts val="105"/>
              </a:spcBef>
            </a:pPr>
            <a:r>
              <a:rPr lang="en-US" sz="3200" dirty="0">
                <a:solidFill>
                  <a:schemeClr val="accent6">
                    <a:lumMod val="50000"/>
                  </a:schemeClr>
                </a:solidFill>
              </a:rPr>
              <a:t>Wrapper class</a:t>
            </a:r>
          </a:p>
        </p:txBody>
      </p:sp>
      <p:sp>
        <p:nvSpPr>
          <p:cNvPr id="21" name="TextBox 20">
            <a:extLst>
              <a:ext uri="{FF2B5EF4-FFF2-40B4-BE49-F238E27FC236}">
                <a16:creationId xmlns:a16="http://schemas.microsoft.com/office/drawing/2014/main" id="{B3AEE0D6-2EA9-6A49-BE3D-4D6E011257EA}"/>
              </a:ext>
            </a:extLst>
          </p:cNvPr>
          <p:cNvSpPr txBox="1"/>
          <p:nvPr/>
        </p:nvSpPr>
        <p:spPr>
          <a:xfrm>
            <a:off x="873251" y="1065734"/>
            <a:ext cx="7620000" cy="5570756"/>
          </a:xfrm>
          <a:prstGeom prst="rect">
            <a:avLst/>
          </a:prstGeom>
          <a:noFill/>
        </p:spPr>
        <p:txBody>
          <a:bodyPr wrap="square" rtlCol="0">
            <a:spAutoFit/>
          </a:bodyPr>
          <a:lstStyle/>
          <a:p>
            <a:pPr algn="l"/>
            <a:r>
              <a:rPr lang="en-US" sz="2000" b="0" i="0" dirty="0">
                <a:solidFill>
                  <a:schemeClr val="accent6">
                    <a:lumMod val="50000"/>
                  </a:schemeClr>
                </a:solidFill>
                <a:effectLst/>
                <a:latin typeface="Söhne"/>
              </a:rPr>
              <a:t>In Java, a wrapper class is a class that encapsulates, or "wraps," the primitive data types (such as int, float, char, etc.) into objects. These wrapper classes provide a way to treat primitive data types as objects, which is useful in various situations, such as when working with collections or when you need to perform operations that require objects rather than primitives.</a:t>
            </a:r>
          </a:p>
          <a:p>
            <a:pPr algn="l"/>
            <a:endParaRPr lang="en-US" b="0" i="0" dirty="0">
              <a:solidFill>
                <a:schemeClr val="accent6">
                  <a:lumMod val="50000"/>
                </a:schemeClr>
              </a:solidFill>
              <a:effectLst/>
              <a:latin typeface="Söhne"/>
            </a:endParaRPr>
          </a:p>
          <a:p>
            <a:pPr algn="l"/>
            <a:r>
              <a:rPr lang="en-US" b="0" i="0" dirty="0">
                <a:solidFill>
                  <a:schemeClr val="accent6">
                    <a:lumMod val="50000"/>
                  </a:schemeClr>
                </a:solidFill>
                <a:effectLst/>
                <a:latin typeface="Söhne"/>
              </a:rPr>
              <a:t>The Java standard library provides a set of wrapper classes for each of the primitive data types. Here are the common wrapper classes and the corresponding primitive data types:</a:t>
            </a:r>
            <a:endParaRPr lang="en-US" b="1" i="0" dirty="0">
              <a:solidFill>
                <a:schemeClr val="accent6">
                  <a:lumMod val="50000"/>
                </a:schemeClr>
              </a:solidFill>
              <a:effectLst/>
              <a:latin typeface="Söhne"/>
            </a:endParaRPr>
          </a:p>
          <a:p>
            <a:pPr algn="l">
              <a:buFont typeface="+mj-lt"/>
              <a:buAutoNum type="arabicPeriod"/>
            </a:pPr>
            <a:r>
              <a:rPr lang="en-US" b="1" i="0" dirty="0">
                <a:solidFill>
                  <a:schemeClr val="accent6">
                    <a:lumMod val="50000"/>
                  </a:schemeClr>
                </a:solidFill>
                <a:effectLst/>
                <a:latin typeface="Söhne"/>
              </a:rPr>
              <a:t>Integer (int)</a:t>
            </a:r>
          </a:p>
          <a:p>
            <a:pPr algn="l">
              <a:buFont typeface="+mj-lt"/>
              <a:buAutoNum type="arabicPeriod"/>
            </a:pPr>
            <a:r>
              <a:rPr lang="en-US" b="1" i="0" dirty="0">
                <a:solidFill>
                  <a:schemeClr val="accent6">
                    <a:lumMod val="50000"/>
                  </a:schemeClr>
                </a:solidFill>
                <a:effectLst/>
                <a:latin typeface="Söhne"/>
              </a:rPr>
              <a:t>Double (double)</a:t>
            </a:r>
          </a:p>
          <a:p>
            <a:pPr algn="l">
              <a:buFont typeface="+mj-lt"/>
              <a:buAutoNum type="arabicPeriod"/>
            </a:pPr>
            <a:r>
              <a:rPr lang="en-US" b="1" i="0" dirty="0">
                <a:solidFill>
                  <a:schemeClr val="accent6">
                    <a:lumMod val="50000"/>
                  </a:schemeClr>
                </a:solidFill>
                <a:effectLst/>
                <a:latin typeface="Söhne"/>
              </a:rPr>
              <a:t>Float (float)</a:t>
            </a:r>
          </a:p>
          <a:p>
            <a:pPr algn="l">
              <a:buFont typeface="+mj-lt"/>
              <a:buAutoNum type="arabicPeriod"/>
            </a:pPr>
            <a:r>
              <a:rPr lang="en-US" b="1" i="0" dirty="0">
                <a:solidFill>
                  <a:schemeClr val="accent6">
                    <a:lumMod val="50000"/>
                  </a:schemeClr>
                </a:solidFill>
                <a:effectLst/>
                <a:latin typeface="Söhne"/>
              </a:rPr>
              <a:t>Character (char)</a:t>
            </a:r>
          </a:p>
          <a:p>
            <a:pPr algn="l">
              <a:buFont typeface="+mj-lt"/>
              <a:buAutoNum type="arabicPeriod"/>
            </a:pPr>
            <a:r>
              <a:rPr lang="en-US" b="1" i="0" dirty="0">
                <a:solidFill>
                  <a:schemeClr val="accent6">
                    <a:lumMod val="50000"/>
                  </a:schemeClr>
                </a:solidFill>
                <a:effectLst/>
                <a:latin typeface="Söhne"/>
              </a:rPr>
              <a:t>Boolean (</a:t>
            </a:r>
            <a:r>
              <a:rPr lang="en-US" b="1" i="0" dirty="0" err="1">
                <a:solidFill>
                  <a:schemeClr val="accent6">
                    <a:lumMod val="50000"/>
                  </a:schemeClr>
                </a:solidFill>
                <a:effectLst/>
                <a:latin typeface="Söhne"/>
              </a:rPr>
              <a:t>boolean</a:t>
            </a:r>
            <a:r>
              <a:rPr lang="en-US" b="1" i="0" dirty="0">
                <a:solidFill>
                  <a:schemeClr val="accent6">
                    <a:lumMod val="50000"/>
                  </a:schemeClr>
                </a:solidFill>
                <a:effectLst/>
                <a:latin typeface="Söhne"/>
              </a:rPr>
              <a:t>)</a:t>
            </a:r>
          </a:p>
          <a:p>
            <a:pPr algn="l">
              <a:buFont typeface="+mj-lt"/>
              <a:buAutoNum type="arabicPeriod"/>
            </a:pPr>
            <a:r>
              <a:rPr lang="en-US" b="1" i="0" dirty="0">
                <a:solidFill>
                  <a:schemeClr val="accent6">
                    <a:lumMod val="50000"/>
                  </a:schemeClr>
                </a:solidFill>
                <a:effectLst/>
                <a:latin typeface="Söhne"/>
              </a:rPr>
              <a:t>Byte (byte)</a:t>
            </a:r>
          </a:p>
          <a:p>
            <a:pPr algn="l">
              <a:buFont typeface="+mj-lt"/>
              <a:buAutoNum type="arabicPeriod"/>
            </a:pPr>
            <a:r>
              <a:rPr lang="en-US" b="1" i="0" dirty="0">
                <a:solidFill>
                  <a:schemeClr val="accent6">
                    <a:lumMod val="50000"/>
                  </a:schemeClr>
                </a:solidFill>
                <a:effectLst/>
                <a:latin typeface="Söhne"/>
              </a:rPr>
              <a:t>Short (short)</a:t>
            </a:r>
          </a:p>
          <a:p>
            <a:pPr algn="l">
              <a:buFont typeface="+mj-lt"/>
              <a:buAutoNum type="arabicPeriod"/>
            </a:pPr>
            <a:r>
              <a:rPr lang="en-US" b="1" i="0" dirty="0">
                <a:solidFill>
                  <a:schemeClr val="accent6">
                    <a:lumMod val="50000"/>
                  </a:schemeClr>
                </a:solidFill>
                <a:effectLst/>
                <a:latin typeface="Söhne"/>
              </a:rPr>
              <a:t>Long (long)</a:t>
            </a:r>
          </a:p>
          <a:p>
            <a:pPr algn="l"/>
            <a:endParaRPr lang="en-US" sz="2000" b="0" i="0" dirty="0">
              <a:solidFill>
                <a:schemeClr val="accent6">
                  <a:lumMod val="50000"/>
                </a:schemeClr>
              </a:solidFill>
              <a:effectLst/>
              <a:latin typeface="Söhn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8970" y="272760"/>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231906" y="611624"/>
            <a:ext cx="6577067" cy="998350"/>
          </a:xfrm>
          <a:prstGeom prst="rect">
            <a:avLst/>
          </a:prstGeom>
        </p:spPr>
        <p:txBody>
          <a:bodyPr vert="horz" wrap="square" lIns="0" tIns="13335" rIns="0" bIns="0" rtlCol="0">
            <a:spAutoFit/>
          </a:bodyPr>
          <a:lstStyle/>
          <a:p>
            <a:pPr marL="12700" algn="ctr">
              <a:lnSpc>
                <a:spcPct val="100000"/>
              </a:lnSpc>
              <a:spcBef>
                <a:spcPts val="105"/>
              </a:spcBef>
            </a:pPr>
            <a:r>
              <a:rPr lang="en-US" sz="3200" dirty="0" err="1">
                <a:solidFill>
                  <a:schemeClr val="accent6">
                    <a:lumMod val="50000"/>
                  </a:schemeClr>
                </a:solidFill>
              </a:rPr>
              <a:t>AutoBoxing</a:t>
            </a:r>
            <a:r>
              <a:rPr lang="en-US" sz="3200" dirty="0">
                <a:solidFill>
                  <a:schemeClr val="accent6">
                    <a:lumMod val="50000"/>
                  </a:schemeClr>
                </a:solidFill>
              </a:rPr>
              <a:t> and </a:t>
            </a:r>
            <a:r>
              <a:rPr lang="en-US" sz="3200" dirty="0" err="1">
                <a:solidFill>
                  <a:schemeClr val="accent6">
                    <a:lumMod val="50000"/>
                  </a:schemeClr>
                </a:solidFill>
              </a:rPr>
              <a:t>UnBoxing</a:t>
            </a:r>
            <a:r>
              <a:rPr lang="en-US" sz="3200" dirty="0">
                <a:solidFill>
                  <a:schemeClr val="accent6">
                    <a:lumMod val="50000"/>
                  </a:schemeClr>
                </a:solidFill>
              </a:rPr>
              <a:t> in Java</a:t>
            </a:r>
          </a:p>
        </p:txBody>
      </p:sp>
      <p:sp>
        <p:nvSpPr>
          <p:cNvPr id="29" name="Rectangle 6">
            <a:extLst>
              <a:ext uri="{FF2B5EF4-FFF2-40B4-BE49-F238E27FC236}">
                <a16:creationId xmlns:a16="http://schemas.microsoft.com/office/drawing/2014/main" id="{ACB62B40-872C-CE6D-B89E-478F8F80CD0B}"/>
              </a:ext>
            </a:extLst>
          </p:cNvPr>
          <p:cNvSpPr>
            <a:spLocks noChangeArrowheads="1"/>
          </p:cNvSpPr>
          <p:nvPr/>
        </p:nvSpPr>
        <p:spPr bwMode="auto">
          <a:xfrm>
            <a:off x="499872" y="1511985"/>
            <a:ext cx="8229599" cy="470898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accent6">
                    <a:lumMod val="50000"/>
                  </a:schemeClr>
                </a:solidFill>
                <a:effectLst/>
                <a:latin typeface="+mn-lt"/>
              </a:rPr>
              <a:t>Starting from Java 5 (Java 1.5), Java introduced autoboxing and unboxing, which allows you to automatically convert between primitive types and their corresponding wrapper classes without explicit calls to </a:t>
            </a:r>
            <a:r>
              <a:rPr kumimoji="0" lang="en-US" altLang="en-US" sz="2000" i="0" u="none" strike="noStrike" cap="none" normalizeH="0" baseline="0" dirty="0" err="1">
                <a:ln>
                  <a:noFill/>
                </a:ln>
                <a:solidFill>
                  <a:schemeClr val="accent6">
                    <a:lumMod val="50000"/>
                  </a:schemeClr>
                </a:solidFill>
                <a:effectLst/>
                <a:latin typeface="+mn-lt"/>
              </a:rPr>
              <a:t>intValue</a:t>
            </a:r>
            <a:r>
              <a:rPr kumimoji="0" lang="en-US" altLang="en-US" sz="2000" i="0" u="none" strike="noStrike" cap="none" normalizeH="0" baseline="0" dirty="0">
                <a:ln>
                  <a:noFill/>
                </a:ln>
                <a:solidFill>
                  <a:schemeClr val="accent6">
                    <a:lumMod val="50000"/>
                  </a:schemeClr>
                </a:solidFill>
                <a:effectLst/>
                <a:latin typeface="+mn-lt"/>
              </a:rPr>
              <a:t>(), </a:t>
            </a:r>
            <a:r>
              <a:rPr kumimoji="0" lang="en-US" altLang="en-US" sz="2000" i="0" u="none" strike="noStrike" cap="none" normalizeH="0" baseline="0" dirty="0" err="1">
                <a:ln>
                  <a:noFill/>
                </a:ln>
                <a:solidFill>
                  <a:schemeClr val="accent6">
                    <a:lumMod val="50000"/>
                  </a:schemeClr>
                </a:solidFill>
                <a:effectLst/>
                <a:latin typeface="+mn-lt"/>
              </a:rPr>
              <a:t>doubleValue</a:t>
            </a:r>
            <a:r>
              <a:rPr kumimoji="0" lang="en-US" altLang="en-US" sz="2000" i="0" u="none" strike="noStrike" cap="none" normalizeH="0" baseline="0" dirty="0">
                <a:ln>
                  <a:noFill/>
                </a:ln>
                <a:solidFill>
                  <a:schemeClr val="accent6">
                    <a:lumMod val="50000"/>
                  </a:schemeClr>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accent6">
                  <a:lumMod val="50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accent6">
                    <a:lumMod val="50000"/>
                  </a:schemeClr>
                </a:solidFill>
                <a:latin typeface="+mn-lt"/>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accent6">
                    <a:lumMod val="50000"/>
                  </a:schemeClr>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lang="en-IN" sz="2000" i="0" dirty="0">
                <a:solidFill>
                  <a:schemeClr val="accent6">
                    <a:lumMod val="50000"/>
                  </a:schemeClr>
                </a:solidFill>
                <a:effectLst/>
                <a:latin typeface="+mn-lt"/>
              </a:rPr>
              <a:t>Integer </a:t>
            </a:r>
            <a:r>
              <a:rPr lang="en-IN" sz="2000" i="0" dirty="0" err="1">
                <a:solidFill>
                  <a:schemeClr val="accent6">
                    <a:lumMod val="50000"/>
                  </a:schemeClr>
                </a:solidFill>
                <a:effectLst/>
                <a:latin typeface="+mn-lt"/>
              </a:rPr>
              <a:t>num</a:t>
            </a:r>
            <a:r>
              <a:rPr lang="en-IN" sz="2000" i="0" dirty="0">
                <a:solidFill>
                  <a:schemeClr val="accent6">
                    <a:lumMod val="50000"/>
                  </a:schemeClr>
                </a:solidFill>
                <a:effectLst/>
                <a:latin typeface="+mn-lt"/>
              </a:rPr>
              <a:t> = 42; // Autoboxing (int to Integer) </a:t>
            </a:r>
          </a:p>
          <a:p>
            <a:pPr marL="0" marR="0" lvl="0" indent="0" algn="l" defTabSz="914400" rtl="0" eaLnBrk="0" fontAlgn="base" latinLnBrk="0" hangingPunct="0">
              <a:lnSpc>
                <a:spcPct val="100000"/>
              </a:lnSpc>
              <a:spcBef>
                <a:spcPct val="0"/>
              </a:spcBef>
              <a:spcAft>
                <a:spcPct val="0"/>
              </a:spcAft>
              <a:buClrTx/>
              <a:buSzTx/>
              <a:buFontTx/>
              <a:buNone/>
              <a:tabLst/>
            </a:pPr>
            <a:r>
              <a:rPr lang="en-IN" sz="2000" i="0" dirty="0">
                <a:solidFill>
                  <a:schemeClr val="accent6">
                    <a:lumMod val="50000"/>
                  </a:schemeClr>
                </a:solidFill>
                <a:effectLst/>
                <a:latin typeface="+mn-lt"/>
              </a:rPr>
              <a:t>int value = </a:t>
            </a:r>
            <a:r>
              <a:rPr lang="en-IN" sz="2000" i="0" dirty="0" err="1">
                <a:solidFill>
                  <a:schemeClr val="accent6">
                    <a:lumMod val="50000"/>
                  </a:schemeClr>
                </a:solidFill>
                <a:effectLst/>
                <a:latin typeface="+mn-lt"/>
              </a:rPr>
              <a:t>num</a:t>
            </a:r>
            <a:r>
              <a:rPr lang="en-IN" sz="2000" i="0" dirty="0">
                <a:solidFill>
                  <a:schemeClr val="accent6">
                    <a:lumMod val="50000"/>
                  </a:schemeClr>
                </a:solidFill>
                <a:effectLst/>
                <a:latin typeface="+mn-lt"/>
              </a:rPr>
              <a:t> ;     // Unboxing (Integer to int)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IN" altLang="en-US" sz="2000" u="none" strike="noStrike" cap="none" normalizeH="0" baseline="0" dirty="0">
              <a:ln>
                <a:noFill/>
              </a:ln>
              <a:solidFill>
                <a:schemeClr val="accent6">
                  <a:lumMod val="50000"/>
                </a:schemeClr>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b="0" i="0" dirty="0">
                <a:solidFill>
                  <a:schemeClr val="accent6">
                    <a:lumMod val="50000"/>
                  </a:schemeClr>
                </a:solidFill>
                <a:effectLst/>
                <a:latin typeface="Söhne"/>
              </a:rPr>
              <a:t>Wrapper classes also provide utility methods for parsing strings into their respective types and other helpful functionalities. These classes are particularly useful when you need to work with collections like </a:t>
            </a:r>
            <a:r>
              <a:rPr lang="en-US" sz="2000" b="0" i="0" dirty="0" err="1">
                <a:solidFill>
                  <a:schemeClr val="accent6">
                    <a:lumMod val="50000"/>
                  </a:schemeClr>
                </a:solidFill>
                <a:effectLst/>
                <a:latin typeface="Söhne"/>
              </a:rPr>
              <a:t>ArrayLists</a:t>
            </a:r>
            <a:r>
              <a:rPr lang="en-US" sz="2000" b="0" i="0" dirty="0">
                <a:solidFill>
                  <a:schemeClr val="accent6">
                    <a:lumMod val="50000"/>
                  </a:schemeClr>
                </a:solidFill>
                <a:effectLst/>
                <a:latin typeface="Söhne"/>
              </a:rPr>
              <a:t>, where only objects can be stored, or when you want to take advantage of the Object-oriented features of Java for primitive data types.</a:t>
            </a:r>
            <a:endParaRPr kumimoji="0" lang="en-US" altLang="en-US" sz="2000" i="0" u="none" strike="noStrike" cap="none" normalizeH="0" baseline="0" dirty="0">
              <a:ln>
                <a:noFill/>
              </a:ln>
              <a:solidFill>
                <a:schemeClr val="accent6">
                  <a:lumMod val="50000"/>
                </a:schemeClr>
              </a:solidFill>
              <a:effectLst/>
              <a:latin typeface="+mn-lt"/>
            </a:endParaRPr>
          </a:p>
        </p:txBody>
      </p:sp>
    </p:spTree>
    <p:extLst>
      <p:ext uri="{BB962C8B-B14F-4D97-AF65-F5344CB8AC3E}">
        <p14:creationId xmlns:p14="http://schemas.microsoft.com/office/powerpoint/2010/main" val="1372855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8970" y="272760"/>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261999" y="463402"/>
            <a:ext cx="6577067" cy="505908"/>
          </a:xfrm>
          <a:prstGeom prst="rect">
            <a:avLst/>
          </a:prstGeom>
        </p:spPr>
        <p:txBody>
          <a:bodyPr vert="horz" wrap="square" lIns="0" tIns="13335" rIns="0" bIns="0" rtlCol="0">
            <a:spAutoFit/>
          </a:bodyPr>
          <a:lstStyle/>
          <a:p>
            <a:pPr marL="12700" algn="ctr">
              <a:lnSpc>
                <a:spcPct val="100000"/>
              </a:lnSpc>
              <a:spcBef>
                <a:spcPts val="105"/>
              </a:spcBef>
            </a:pPr>
            <a:r>
              <a:rPr lang="en-US" sz="3200" dirty="0" err="1">
                <a:solidFill>
                  <a:schemeClr val="accent6">
                    <a:lumMod val="50000"/>
                  </a:schemeClr>
                </a:solidFill>
              </a:rPr>
              <a:t>ArrayList</a:t>
            </a:r>
            <a:endParaRPr lang="en-US" sz="3200" dirty="0">
              <a:solidFill>
                <a:schemeClr val="accent6">
                  <a:lumMod val="50000"/>
                </a:schemeClr>
              </a:solidFill>
            </a:endParaRPr>
          </a:p>
        </p:txBody>
      </p:sp>
      <p:sp>
        <p:nvSpPr>
          <p:cNvPr id="22" name="Rectangle 2">
            <a:extLst>
              <a:ext uri="{FF2B5EF4-FFF2-40B4-BE49-F238E27FC236}">
                <a16:creationId xmlns:a16="http://schemas.microsoft.com/office/drawing/2014/main" id="{4CD9B8E4-D8FA-7C23-A631-00ADFF20B8C7}"/>
              </a:ext>
            </a:extLst>
          </p:cNvPr>
          <p:cNvSpPr>
            <a:spLocks noChangeArrowheads="1"/>
          </p:cNvSpPr>
          <p:nvPr/>
        </p:nvSpPr>
        <p:spPr bwMode="auto">
          <a:xfrm rot="10800000" flipV="1">
            <a:off x="380992" y="917912"/>
            <a:ext cx="8339080" cy="594008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en-US" altLang="en-US" sz="2000" i="0" u="none" strike="noStrike" cap="none" normalizeH="0" baseline="0" dirty="0">
                <a:ln>
                  <a:noFill/>
                </a:ln>
                <a:solidFill>
                  <a:schemeClr val="accent6">
                    <a:lumMod val="50000"/>
                  </a:schemeClr>
                </a:solidFill>
                <a:effectLst/>
                <a:latin typeface="+mn-lt"/>
              </a:rPr>
              <a:t>In Java, </a:t>
            </a:r>
            <a:r>
              <a:rPr kumimoji="0" lang="en-US" altLang="en-US" sz="2000" i="0" u="none" strike="noStrike" cap="none" normalizeH="0" baseline="0" dirty="0" err="1">
                <a:ln>
                  <a:noFill/>
                </a:ln>
                <a:solidFill>
                  <a:schemeClr val="accent6">
                    <a:lumMod val="50000"/>
                  </a:schemeClr>
                </a:solidFill>
                <a:effectLst/>
                <a:latin typeface="+mn-lt"/>
              </a:rPr>
              <a:t>ArrayList</a:t>
            </a:r>
            <a:r>
              <a:rPr kumimoji="0" lang="en-US" altLang="en-US" sz="2000" i="0" u="none" strike="noStrike" cap="none" normalizeH="0" baseline="0" dirty="0">
                <a:ln>
                  <a:noFill/>
                </a:ln>
                <a:solidFill>
                  <a:schemeClr val="accent6">
                    <a:lumMod val="50000"/>
                  </a:schemeClr>
                </a:solidFill>
                <a:effectLst/>
                <a:latin typeface="+mn-lt"/>
              </a:rPr>
              <a:t> is a commonly used class that is part of the </a:t>
            </a:r>
            <a:r>
              <a:rPr kumimoji="0" lang="en-US" altLang="en-US" sz="2000" i="0" u="none" strike="noStrike" cap="none" normalizeH="0" baseline="0" dirty="0" err="1">
                <a:ln>
                  <a:noFill/>
                </a:ln>
                <a:solidFill>
                  <a:schemeClr val="accent6">
                    <a:lumMod val="50000"/>
                  </a:schemeClr>
                </a:solidFill>
                <a:effectLst/>
                <a:latin typeface="+mn-lt"/>
              </a:rPr>
              <a:t>java.util</a:t>
            </a:r>
            <a:r>
              <a:rPr kumimoji="0" lang="en-US" altLang="en-US" sz="2000" i="0" u="none" strike="noStrike" cap="none" normalizeH="0" baseline="0" dirty="0">
                <a:ln>
                  <a:noFill/>
                </a:ln>
                <a:solidFill>
                  <a:schemeClr val="accent6">
                    <a:lumMod val="50000"/>
                  </a:schemeClr>
                </a:solidFill>
                <a:effectLst/>
                <a:latin typeface="+mn-lt"/>
              </a:rPr>
              <a:t> package It is a dynamic array-like data structure that allows you to store and manipulate a collection of elements. Unlike traditional arrays in Java, </a:t>
            </a:r>
            <a:r>
              <a:rPr kumimoji="0" lang="en-US" altLang="en-US" sz="2000" i="0" u="none" strike="noStrike" cap="none" normalizeH="0" baseline="0" dirty="0" err="1">
                <a:ln>
                  <a:noFill/>
                </a:ln>
                <a:solidFill>
                  <a:schemeClr val="accent6">
                    <a:lumMod val="50000"/>
                  </a:schemeClr>
                </a:solidFill>
                <a:effectLst/>
                <a:latin typeface="+mn-lt"/>
              </a:rPr>
              <a:t>ArrayLists</a:t>
            </a:r>
            <a:r>
              <a:rPr kumimoji="0" lang="en-US" altLang="en-US" sz="2000" i="0" u="none" strike="noStrike" cap="none" normalizeH="0" baseline="0" dirty="0">
                <a:ln>
                  <a:noFill/>
                </a:ln>
                <a:solidFill>
                  <a:schemeClr val="accent6">
                    <a:lumMod val="50000"/>
                  </a:schemeClr>
                </a:solidFill>
                <a:effectLst/>
                <a:latin typeface="+mn-lt"/>
              </a:rPr>
              <a:t> can grow or shrink dynamically as elements are added or removed.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6">
                    <a:lumMod val="50000"/>
                  </a:schemeClr>
                </a:solidFill>
                <a:effectLst/>
                <a:latin typeface="+mn-lt"/>
              </a:rPr>
              <a:t>Here are some key characteristics and operations related to </a:t>
            </a:r>
            <a:r>
              <a:rPr kumimoji="0" lang="en-US" altLang="en-US" sz="2000" b="1" i="0" u="none" strike="noStrike" cap="none" normalizeH="0" baseline="0" dirty="0" err="1">
                <a:ln>
                  <a:noFill/>
                </a:ln>
                <a:solidFill>
                  <a:schemeClr val="accent6">
                    <a:lumMod val="50000"/>
                  </a:schemeClr>
                </a:solidFill>
                <a:effectLst/>
                <a:latin typeface="+mn-lt"/>
              </a:rPr>
              <a:t>ArrayList</a:t>
            </a:r>
            <a:r>
              <a:rPr kumimoji="0" lang="en-US" altLang="en-US" sz="2000" i="0" u="none" strike="noStrike" cap="none" normalizeH="0" baseline="0" dirty="0">
                <a:ln>
                  <a:noFill/>
                </a:ln>
                <a:solidFill>
                  <a:schemeClr val="accent6">
                    <a:lumMod val="50000"/>
                  </a:schemeClr>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accent6">
                    <a:lumMod val="50000"/>
                  </a:schemeClr>
                </a:solidFill>
                <a:effectLst/>
                <a:latin typeface="+mn-lt"/>
              </a:rPr>
              <a:t>Dynamic Sizing:</a:t>
            </a:r>
            <a:r>
              <a:rPr kumimoji="0" lang="en-US" altLang="en-US" sz="2000" i="0" u="none" strike="noStrike" cap="none" normalizeH="0" baseline="0" dirty="0">
                <a:ln>
                  <a:noFill/>
                </a:ln>
                <a:solidFill>
                  <a:schemeClr val="accent6">
                    <a:lumMod val="50000"/>
                  </a:schemeClr>
                </a:solidFill>
                <a:effectLst/>
                <a:latin typeface="+mn-lt"/>
              </a:rPr>
              <a:t> Unlike arrays, you don't need to specify the size of an </a:t>
            </a:r>
            <a:r>
              <a:rPr kumimoji="0" lang="en-US" altLang="en-US" sz="2000" i="0" u="none" strike="noStrike" cap="none" normalizeH="0" baseline="0" dirty="0" err="1">
                <a:ln>
                  <a:noFill/>
                </a:ln>
                <a:solidFill>
                  <a:schemeClr val="accent6">
                    <a:lumMod val="50000"/>
                  </a:schemeClr>
                </a:solidFill>
                <a:effectLst/>
                <a:latin typeface="+mn-lt"/>
              </a:rPr>
              <a:t>ArrayList</a:t>
            </a:r>
            <a:r>
              <a:rPr kumimoji="0" lang="en-US" altLang="en-US" sz="2000" i="0" u="none" strike="noStrike" cap="none" normalizeH="0" baseline="0" dirty="0">
                <a:ln>
                  <a:noFill/>
                </a:ln>
                <a:solidFill>
                  <a:schemeClr val="accent6">
                    <a:lumMod val="50000"/>
                  </a:schemeClr>
                </a:solidFill>
                <a:effectLst/>
                <a:latin typeface="+mn-lt"/>
              </a:rPr>
              <a:t> when you create it. It can automatically grow or shrink as elements are added or removed.</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accent6">
                    <a:lumMod val="50000"/>
                  </a:schemeClr>
                </a:solidFill>
                <a:effectLst/>
                <a:latin typeface="+mn-lt"/>
              </a:rPr>
              <a:t>2</a:t>
            </a:r>
            <a:r>
              <a:rPr kumimoji="0" lang="en-US" altLang="en-US" sz="2000" i="0" u="none" strike="noStrike" cap="none" normalizeH="0" baseline="0" dirty="0">
                <a:ln>
                  <a:noFill/>
                </a:ln>
                <a:solidFill>
                  <a:schemeClr val="accent6">
                    <a:lumMod val="50000"/>
                  </a:schemeClr>
                </a:solidFill>
                <a:effectLst/>
                <a:latin typeface="+mn-lt"/>
              </a:rPr>
              <a:t>.</a:t>
            </a:r>
            <a:r>
              <a:rPr kumimoji="0" lang="en-US" altLang="en-US" sz="2000" b="1" i="0" u="none" strike="noStrike" cap="none" normalizeH="0" baseline="0" dirty="0">
                <a:ln>
                  <a:noFill/>
                </a:ln>
                <a:solidFill>
                  <a:schemeClr val="accent6">
                    <a:lumMod val="50000"/>
                  </a:schemeClr>
                </a:solidFill>
                <a:effectLst/>
                <a:latin typeface="+mn-lt"/>
              </a:rPr>
              <a:t>Add and Remove Elements:</a:t>
            </a:r>
            <a:r>
              <a:rPr kumimoji="0" lang="en-US" altLang="en-US" sz="2000" i="0" u="none" strike="noStrike" cap="none" normalizeH="0" baseline="0" dirty="0">
                <a:ln>
                  <a:noFill/>
                </a:ln>
                <a:solidFill>
                  <a:schemeClr val="accent6">
                    <a:lumMod val="50000"/>
                  </a:schemeClr>
                </a:solidFill>
                <a:effectLst/>
                <a:latin typeface="+mn-lt"/>
              </a:rPr>
              <a:t> You can add elements to an </a:t>
            </a:r>
            <a:r>
              <a:rPr kumimoji="0" lang="en-US" altLang="en-US" sz="2000" i="0" u="none" strike="noStrike" cap="none" normalizeH="0" baseline="0" dirty="0" err="1">
                <a:ln>
                  <a:noFill/>
                </a:ln>
                <a:solidFill>
                  <a:schemeClr val="accent6">
                    <a:lumMod val="50000"/>
                  </a:schemeClr>
                </a:solidFill>
                <a:effectLst/>
                <a:latin typeface="+mn-lt"/>
              </a:rPr>
              <a:t>ArrayList</a:t>
            </a:r>
            <a:r>
              <a:rPr kumimoji="0" lang="en-US" altLang="en-US" sz="2000" i="0" u="none" strike="noStrike" cap="none" normalizeH="0" baseline="0" dirty="0">
                <a:ln>
                  <a:noFill/>
                </a:ln>
                <a:solidFill>
                  <a:schemeClr val="accent6">
                    <a:lumMod val="50000"/>
                  </a:schemeClr>
                </a:solidFill>
                <a:effectLst/>
                <a:latin typeface="+mn-lt"/>
              </a:rPr>
              <a:t> using the add() method and remove elements using methods like remove(), </a:t>
            </a:r>
            <a:r>
              <a:rPr kumimoji="0" lang="en-US" altLang="en-US" sz="2000" i="0" u="none" strike="noStrike" cap="none" normalizeH="0" baseline="0" dirty="0" err="1">
                <a:ln>
                  <a:noFill/>
                </a:ln>
                <a:solidFill>
                  <a:schemeClr val="accent6">
                    <a:lumMod val="50000"/>
                  </a:schemeClr>
                </a:solidFill>
                <a:effectLst/>
                <a:latin typeface="+mn-lt"/>
              </a:rPr>
              <a:t>removeAt</a:t>
            </a:r>
            <a:r>
              <a:rPr kumimoji="0" lang="en-US" altLang="en-US" sz="2000" i="0" u="none" strike="noStrike" cap="none" normalizeH="0" baseline="0" dirty="0">
                <a:ln>
                  <a:noFill/>
                </a:ln>
                <a:solidFill>
                  <a:schemeClr val="accent6">
                    <a:lumMod val="50000"/>
                  </a:schemeClr>
                </a:solidFill>
                <a:effectLst/>
                <a:latin typeface="+mn-lt"/>
              </a:rPr>
              <a:t>(), or clear().</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accent6">
                    <a:lumMod val="50000"/>
                  </a:schemeClr>
                </a:solidFill>
                <a:effectLst/>
                <a:latin typeface="+mn-lt"/>
              </a:rPr>
              <a:t>3</a:t>
            </a:r>
            <a:r>
              <a:rPr kumimoji="0" lang="en-US" altLang="en-US" sz="2000" i="0" u="none" strike="noStrike" cap="none" normalizeH="0" baseline="0" dirty="0">
                <a:ln>
                  <a:noFill/>
                </a:ln>
                <a:solidFill>
                  <a:schemeClr val="accent6">
                    <a:lumMod val="50000"/>
                  </a:schemeClr>
                </a:solidFill>
                <a:effectLst/>
                <a:latin typeface="+mn-lt"/>
              </a:rPr>
              <a:t>.</a:t>
            </a:r>
            <a:r>
              <a:rPr kumimoji="0" lang="en-US" altLang="en-US" sz="2000" b="1" i="0" u="none" strike="noStrike" cap="none" normalizeH="0" baseline="0" dirty="0">
                <a:ln>
                  <a:noFill/>
                </a:ln>
                <a:solidFill>
                  <a:schemeClr val="accent6">
                    <a:lumMod val="50000"/>
                  </a:schemeClr>
                </a:solidFill>
                <a:effectLst/>
                <a:latin typeface="+mn-lt"/>
              </a:rPr>
              <a:t>Access Elements</a:t>
            </a:r>
            <a:r>
              <a:rPr kumimoji="0" lang="en-US" altLang="en-US" sz="2000" i="0" u="none" strike="noStrike" cap="none" normalizeH="0" baseline="0" dirty="0">
                <a:ln>
                  <a:noFill/>
                </a:ln>
                <a:solidFill>
                  <a:schemeClr val="accent6">
                    <a:lumMod val="50000"/>
                  </a:schemeClr>
                </a:solidFill>
                <a:effectLst/>
                <a:latin typeface="+mn-lt"/>
              </a:rPr>
              <a:t>: You can access elements in an </a:t>
            </a:r>
            <a:r>
              <a:rPr kumimoji="0" lang="en-US" altLang="en-US" sz="2000" i="0" u="none" strike="noStrike" cap="none" normalizeH="0" baseline="0" dirty="0" err="1">
                <a:ln>
                  <a:noFill/>
                </a:ln>
                <a:solidFill>
                  <a:schemeClr val="accent6">
                    <a:lumMod val="50000"/>
                  </a:schemeClr>
                </a:solidFill>
                <a:effectLst/>
                <a:latin typeface="+mn-lt"/>
              </a:rPr>
              <a:t>ArrayList</a:t>
            </a:r>
            <a:r>
              <a:rPr kumimoji="0" lang="en-US" altLang="en-US" sz="2000" i="0" u="none" strike="noStrike" cap="none" normalizeH="0" baseline="0" dirty="0">
                <a:ln>
                  <a:noFill/>
                </a:ln>
                <a:solidFill>
                  <a:schemeClr val="accent6">
                    <a:lumMod val="50000"/>
                  </a:schemeClr>
                </a:solidFill>
                <a:effectLst/>
                <a:latin typeface="+mn-lt"/>
              </a:rPr>
              <a:t> by their index using the get() method.</a:t>
            </a:r>
          </a:p>
          <a:p>
            <a:pPr marL="0" marR="0" lvl="0" indent="0" algn="l" defTabSz="914400" rtl="0" eaLnBrk="0" fontAlgn="base" latinLnBrk="0" hangingPunct="0">
              <a:lnSpc>
                <a:spcPct val="100000"/>
              </a:lnSpc>
              <a:spcBef>
                <a:spcPct val="0"/>
              </a:spcBef>
              <a:spcAft>
                <a:spcPct val="0"/>
              </a:spcAft>
              <a:buClrTx/>
              <a:buSzTx/>
              <a:tabLst/>
            </a:pPr>
            <a:r>
              <a:rPr lang="en-US" altLang="en-US" sz="2000" b="1" dirty="0">
                <a:solidFill>
                  <a:schemeClr val="accent6">
                    <a:lumMod val="50000"/>
                  </a:schemeClr>
                </a:solidFill>
                <a:latin typeface="+mn-lt"/>
              </a:rPr>
              <a:t>4.</a:t>
            </a:r>
            <a:r>
              <a:rPr kumimoji="0" lang="en-US" altLang="en-US" sz="2000" b="1" i="0" u="none" strike="noStrike" cap="none" normalizeH="0" baseline="0" dirty="0">
                <a:ln>
                  <a:noFill/>
                </a:ln>
                <a:solidFill>
                  <a:schemeClr val="accent6">
                    <a:lumMod val="50000"/>
                  </a:schemeClr>
                </a:solidFill>
                <a:effectLst/>
                <a:latin typeface="+mn-lt"/>
              </a:rPr>
              <a:t>Size:</a:t>
            </a:r>
            <a:r>
              <a:rPr kumimoji="0" lang="en-US" altLang="en-US" sz="2000" i="0" u="none" strike="noStrike" cap="none" normalizeH="0" baseline="0" dirty="0">
                <a:ln>
                  <a:noFill/>
                </a:ln>
                <a:solidFill>
                  <a:schemeClr val="accent6">
                    <a:lumMod val="50000"/>
                  </a:schemeClr>
                </a:solidFill>
                <a:effectLst/>
                <a:latin typeface="+mn-lt"/>
              </a:rPr>
              <a:t> You can find the number of elements in an </a:t>
            </a:r>
            <a:r>
              <a:rPr kumimoji="0" lang="en-US" altLang="en-US" sz="2000" i="0" u="none" strike="noStrike" cap="none" normalizeH="0" baseline="0" dirty="0" err="1">
                <a:ln>
                  <a:noFill/>
                </a:ln>
                <a:solidFill>
                  <a:schemeClr val="accent6">
                    <a:lumMod val="50000"/>
                  </a:schemeClr>
                </a:solidFill>
                <a:effectLst/>
                <a:latin typeface="+mn-lt"/>
              </a:rPr>
              <a:t>ArrayList</a:t>
            </a:r>
            <a:r>
              <a:rPr kumimoji="0" lang="en-US" altLang="en-US" sz="2000" i="0" u="none" strike="noStrike" cap="none" normalizeH="0" baseline="0" dirty="0">
                <a:ln>
                  <a:noFill/>
                </a:ln>
                <a:solidFill>
                  <a:schemeClr val="accent6">
                    <a:lumMod val="50000"/>
                  </a:schemeClr>
                </a:solidFill>
                <a:effectLst/>
                <a:latin typeface="+mn-lt"/>
              </a:rPr>
              <a:t> using the size() method.</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accent6">
                    <a:lumMod val="50000"/>
                  </a:schemeClr>
                </a:solidFill>
                <a:effectLst/>
                <a:latin typeface="+mn-lt"/>
              </a:rPr>
              <a:t>5.Iterating:</a:t>
            </a:r>
            <a:r>
              <a:rPr kumimoji="0" lang="en-US" altLang="en-US" sz="2000" i="0" u="none" strike="noStrike" cap="none" normalizeH="0" baseline="0" dirty="0">
                <a:ln>
                  <a:noFill/>
                </a:ln>
                <a:solidFill>
                  <a:schemeClr val="accent6">
                    <a:lumMod val="50000"/>
                  </a:schemeClr>
                </a:solidFill>
                <a:effectLst/>
                <a:latin typeface="+mn-lt"/>
              </a:rPr>
              <a:t> You can iterate through the elements of an </a:t>
            </a:r>
            <a:r>
              <a:rPr kumimoji="0" lang="en-US" altLang="en-US" sz="2000" i="0" u="none" strike="noStrike" cap="none" normalizeH="0" baseline="0" dirty="0" err="1">
                <a:ln>
                  <a:noFill/>
                </a:ln>
                <a:solidFill>
                  <a:schemeClr val="accent6">
                    <a:lumMod val="50000"/>
                  </a:schemeClr>
                </a:solidFill>
                <a:effectLst/>
                <a:latin typeface="+mn-lt"/>
              </a:rPr>
              <a:t>ArrayList</a:t>
            </a:r>
            <a:r>
              <a:rPr kumimoji="0" lang="en-US" altLang="en-US" sz="2000" i="0" u="none" strike="noStrike" cap="none" normalizeH="0" baseline="0" dirty="0">
                <a:ln>
                  <a:noFill/>
                </a:ln>
                <a:solidFill>
                  <a:schemeClr val="accent6">
                    <a:lumMod val="50000"/>
                  </a:schemeClr>
                </a:solidFill>
                <a:effectLst/>
                <a:latin typeface="+mn-lt"/>
              </a:rPr>
              <a:t> using a for loop, enhanced </a:t>
            </a:r>
            <a:r>
              <a:rPr kumimoji="0" lang="en-US" altLang="en-US" sz="2000" i="0" u="none" strike="noStrike" cap="none" normalizeH="0" baseline="0">
                <a:ln>
                  <a:noFill/>
                </a:ln>
                <a:solidFill>
                  <a:schemeClr val="accent6">
                    <a:lumMod val="50000"/>
                  </a:schemeClr>
                </a:solidFill>
                <a:effectLst/>
                <a:latin typeface="+mn-lt"/>
              </a:rPr>
              <a:t>for loop.</a:t>
            </a:r>
            <a:endParaRPr kumimoji="0" lang="en-US" altLang="en-US" sz="2000" i="0" u="none" strike="noStrike" cap="none" normalizeH="0" baseline="0" dirty="0">
              <a:ln>
                <a:noFill/>
              </a:ln>
              <a:solidFill>
                <a:schemeClr val="accent6">
                  <a:lumMod val="50000"/>
                </a:schemeClr>
              </a:solidFill>
              <a:effectLst/>
              <a:latin typeface="+mn-lt"/>
            </a:endParaRPr>
          </a:p>
          <a:p>
            <a:endParaRPr kumimoji="0" lang="en-US" altLang="en-US" sz="2000" i="0" u="none" strike="noStrike" cap="none" normalizeH="0" baseline="0" dirty="0">
              <a:ln>
                <a:noFill/>
              </a:ln>
              <a:solidFill>
                <a:schemeClr val="accent6">
                  <a:lumMod val="50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accent6">
                  <a:lumMod val="50000"/>
                </a:schemeClr>
              </a:solidFill>
              <a:effectLst/>
              <a:latin typeface="+mn-lt"/>
            </a:endParaRPr>
          </a:p>
        </p:txBody>
      </p:sp>
    </p:spTree>
    <p:extLst>
      <p:ext uri="{BB962C8B-B14F-4D97-AF65-F5344CB8AC3E}">
        <p14:creationId xmlns:p14="http://schemas.microsoft.com/office/powerpoint/2010/main" val="1008002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11924</TotalTime>
  <Words>474</Words>
  <Application>Microsoft Office PowerPoint</Application>
  <PresentationFormat>On-screen Show (4:3)</PresentationFormat>
  <Paragraphs>33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Söhne</vt:lpstr>
      <vt:lpstr>Verdana</vt:lpstr>
      <vt:lpstr>Office Theme</vt:lpstr>
      <vt:lpstr>Lecture – 18</vt:lpstr>
      <vt:lpstr>Wrapper class</vt:lpstr>
      <vt:lpstr>AutoBoxing and UnBoxing in Java</vt:lpstr>
      <vt:lpstr>ArrayList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Anushray Gupta</dc:creator>
  <cp:lastModifiedBy>Ritik Kumar</cp:lastModifiedBy>
  <cp:revision>108</cp:revision>
  <dcterms:created xsi:type="dcterms:W3CDTF">2018-06-11T11:27:57Z</dcterms:created>
  <dcterms:modified xsi:type="dcterms:W3CDTF">2023-09-01T18:10:34Z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2017-08-19T00:00:00Z</vt:filetime>
  </property>
  <property fmtid="{D5CDD505-2E9C-101B-9397-08002B2CF9AE}" pid="3" name="Creator">
    <vt:lpwstr>Microsoft® PowerPoint® 2016</vt:lpwstr>
  </property>
  <property fmtid="{D5CDD505-2E9C-101B-9397-08002B2CF9AE}" pid="4" name="LastSaved">
    <vt:filetime>2018-06-11T00:00:00Z</vt:filetime>
  </property>
</Properties>
</file>