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02" autoAdjust="0"/>
    <p:restoredTop sz="97248"/>
  </p:normalViewPr>
  <p:slideViewPr>
    <p:cSldViewPr>
      <p:cViewPr>
        <p:scale>
          <a:sx n="100" d="100"/>
          <a:sy n="100" d="100"/>
        </p:scale>
        <p:origin x="-147" y="-15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6219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>
                <a:solidFill>
                  <a:srgbClr val="424242"/>
                </a:solidFill>
                <a:latin typeface="Verdana"/>
                <a:cs typeface="Verdana"/>
              </a:rPr>
              <a:t>Time and Space Complexity 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 dirty="0">
                <a:solidFill>
                  <a:srgbClr val="C0504D"/>
                </a:solidFill>
              </a:rPr>
              <a:t> </a:t>
            </a:r>
            <a:r>
              <a:rPr lang="en-US" sz="2400" spc="-200" dirty="0">
                <a:solidFill>
                  <a:srgbClr val="C0504D"/>
                </a:solidFill>
              </a:rPr>
              <a:t>19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28927" y="1258600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following functions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AB001-55B7-D993-7C41-D1D7CBCDA37B}"/>
              </a:ext>
            </a:extLst>
          </p:cNvPr>
          <p:cNvSpPr txBox="1"/>
          <p:nvPr/>
        </p:nvSpPr>
        <p:spPr>
          <a:xfrm>
            <a:off x="990744" y="1870283"/>
            <a:ext cx="6680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f(n)= 7n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log(n)+n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log(log(n))+4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O(n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baseline="30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7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28927" y="1258600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following functions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AB001-55B7-D993-7C41-D1D7CBCDA37B}"/>
              </a:ext>
            </a:extLst>
          </p:cNvPr>
          <p:cNvSpPr txBox="1"/>
          <p:nvPr/>
        </p:nvSpPr>
        <p:spPr>
          <a:xfrm>
            <a:off x="990744" y="1870283"/>
            <a:ext cx="6680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f(n)= 7n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log(n)+n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log(log(n))+4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O(n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baseline="30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B73EC-F8C4-7E8B-D69A-C552757CE601}"/>
              </a:ext>
            </a:extLst>
          </p:cNvPr>
          <p:cNvSpPr txBox="1"/>
          <p:nvPr/>
        </p:nvSpPr>
        <p:spPr>
          <a:xfrm>
            <a:off x="1004830" y="2945879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How to find constant C for the equation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C.g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(n)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D8FB9-AA8E-2713-7B87-722896697EC7}"/>
              </a:ext>
            </a:extLst>
          </p:cNvPr>
          <p:cNvSpPr txBox="1"/>
          <p:nvPr/>
        </p:nvSpPr>
        <p:spPr>
          <a:xfrm>
            <a:off x="1004830" y="3462773"/>
            <a:ext cx="668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f(n)= 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+ 4n+ 9</a:t>
            </a:r>
            <a:endParaRPr lang="en-US" sz="2400" baseline="300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First take the degree of equation &gt; 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Now replace all the ns with the degree and multiply the only constant with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 = 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+4n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+9n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=14 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    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&gt; c=14 g(n) =n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73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28927" y="1258600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Linear Search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DAE2A-9D8E-FDA3-5BAA-F65BD892BB8C}"/>
              </a:ext>
            </a:extLst>
          </p:cNvPr>
          <p:cNvSpPr txBox="1"/>
          <p:nvPr/>
        </p:nvSpPr>
        <p:spPr>
          <a:xfrm>
            <a:off x="1027431" y="2253761"/>
            <a:ext cx="4496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int Search(int[] </a:t>
            </a:r>
            <a:r>
              <a:rPr lang="en-US" dirty="0" err="1"/>
              <a:t>arr</a:t>
            </a:r>
            <a:r>
              <a:rPr lang="en-US" dirty="0"/>
              <a:t>, int item) {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item) {</a:t>
            </a:r>
          </a:p>
          <a:p>
            <a:r>
              <a:rPr lang="en-US" dirty="0"/>
              <a:t>			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-1;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3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141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54223" y="1034371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Binary Search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F0573-5958-C2D9-27FA-A3AFB42CF9AC}"/>
              </a:ext>
            </a:extLst>
          </p:cNvPr>
          <p:cNvSpPr txBox="1"/>
          <p:nvPr/>
        </p:nvSpPr>
        <p:spPr>
          <a:xfrm>
            <a:off x="864082" y="1487299"/>
            <a:ext cx="533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bin_search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86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1" y="28886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45761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Time Complexity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AEE0D6-2EA9-6A49-BE3D-4D6E011257EA}"/>
              </a:ext>
            </a:extLst>
          </p:cNvPr>
          <p:cNvSpPr txBox="1"/>
          <p:nvPr/>
        </p:nvSpPr>
        <p:spPr>
          <a:xfrm>
            <a:off x="873251" y="1065734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Time complexity is a concept in computer science and algorithm analysis that measures the amount of computational time, or resources, required by an algorithm to solve a problem as a function of the size of the input data. It helps in analyzing and comparing algorithms in terms of their efficiency and performance.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Time complexity is typically expressed using Big O notation (O notation), which describes the upper bound of the growth rate of an algorithm's running time relative to the size of the input data.</a:t>
            </a:r>
          </a:p>
          <a:p>
            <a:pPr algn="l"/>
            <a:endParaRPr lang="en-US" sz="20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/>
            <a:endParaRPr lang="en-US" sz="2000" dirty="0">
              <a:solidFill>
                <a:schemeClr val="accent6">
                  <a:lumMod val="50000"/>
                </a:schemeClr>
              </a:solidFill>
              <a:latin typeface="Söhne"/>
            </a:endParaRPr>
          </a:p>
          <a:p>
            <a:pPr algn="l"/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basic purpose of time and space complexity is to compare all the different solutions for a given problem and find the optimal among them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39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Ways of calculating time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ACB62B40-872C-CE6D-B89E-478F8F80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09" y="1266216"/>
            <a:ext cx="7580121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Experimental way :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check time before execution of code 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check time after execution of code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then find difference by these time and we can get the time consumed by a solution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But by this methods same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algorithms take different times on different machines based on their hardware specification that’s why we don’t use this method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59B2E1D-B6BB-7A6B-EDA9-650C915A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93" y="3974650"/>
            <a:ext cx="7580121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Asymptotic Analysis :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On the basis of input size it shows time in following expressions 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Linear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Quadratic 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Logarithmic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Exponential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+mn-lt"/>
              </a:rPr>
              <a:t>Constant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8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006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8D42EA7A-A7B1-0B44-BDF9-180ED7D0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2" y="1416105"/>
            <a:ext cx="758012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By this method we can calculate the following cases of our solution: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Best Case 	Omega notation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Average Case	Theta notation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Worst Case	Big-O notation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D67C4-35B2-99DE-0AE5-F5116D58FAAE}"/>
              </a:ext>
            </a:extLst>
          </p:cNvPr>
          <p:cNvCxnSpPr>
            <a:cxnSpLocks/>
          </p:cNvCxnSpPr>
          <p:nvPr/>
        </p:nvCxnSpPr>
        <p:spPr>
          <a:xfrm flipV="1">
            <a:off x="2438400" y="2971800"/>
            <a:ext cx="0" cy="266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EEC941-4A32-FD8E-96AE-2CA75A58DC06}"/>
              </a:ext>
            </a:extLst>
          </p:cNvPr>
          <p:cNvCxnSpPr/>
          <p:nvPr/>
        </p:nvCxnSpPr>
        <p:spPr>
          <a:xfrm>
            <a:off x="1905000" y="5257800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46E372-9F83-BAF9-FEB2-CA7B288F16C6}"/>
              </a:ext>
            </a:extLst>
          </p:cNvPr>
          <p:cNvSpPr/>
          <p:nvPr/>
        </p:nvSpPr>
        <p:spPr>
          <a:xfrm>
            <a:off x="2426110" y="3458497"/>
            <a:ext cx="2905432" cy="1784555"/>
          </a:xfrm>
          <a:custGeom>
            <a:avLst/>
            <a:gdLst>
              <a:gd name="connsiteX0" fmla="*/ 0 w 2905432"/>
              <a:gd name="connsiteY0" fmla="*/ 1784555 h 1784555"/>
              <a:gd name="connsiteX1" fmla="*/ 707922 w 2905432"/>
              <a:gd name="connsiteY1" fmla="*/ 1187245 h 1784555"/>
              <a:gd name="connsiteX2" fmla="*/ 1290484 w 2905432"/>
              <a:gd name="connsiteY2" fmla="*/ 921774 h 1784555"/>
              <a:gd name="connsiteX3" fmla="*/ 2905432 w 2905432"/>
              <a:gd name="connsiteY3" fmla="*/ 0 h 17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432" h="1784555">
                <a:moveTo>
                  <a:pt x="0" y="1784555"/>
                </a:moveTo>
                <a:cubicBezTo>
                  <a:pt x="246420" y="1557798"/>
                  <a:pt x="492841" y="1331042"/>
                  <a:pt x="707922" y="1187245"/>
                </a:cubicBezTo>
                <a:cubicBezTo>
                  <a:pt x="923003" y="1043448"/>
                  <a:pt x="924232" y="1119648"/>
                  <a:pt x="1290484" y="921774"/>
                </a:cubicBezTo>
                <a:cubicBezTo>
                  <a:pt x="1656736" y="723900"/>
                  <a:pt x="2643648" y="90948"/>
                  <a:pt x="2905432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052C58-14A6-002D-26D5-1011A9CFCE6F}"/>
              </a:ext>
            </a:extLst>
          </p:cNvPr>
          <p:cNvSpPr txBox="1"/>
          <p:nvPr/>
        </p:nvSpPr>
        <p:spPr>
          <a:xfrm>
            <a:off x="5410200" y="2686122"/>
            <a:ext cx="19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c.g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(n) -&gt; solution 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710875-3454-F877-704D-DC27C9A8F39D}"/>
              </a:ext>
            </a:extLst>
          </p:cNvPr>
          <p:cNvSpPr txBox="1"/>
          <p:nvPr/>
        </p:nvSpPr>
        <p:spPr>
          <a:xfrm>
            <a:off x="5416774" y="3244334"/>
            <a:ext cx="19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f(n)    -&gt; solution 1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60FA03-C5BE-3428-03B6-CAFB49068BC3}"/>
              </a:ext>
            </a:extLst>
          </p:cNvPr>
          <p:cNvSpPr/>
          <p:nvPr/>
        </p:nvSpPr>
        <p:spPr>
          <a:xfrm>
            <a:off x="2440858" y="2831690"/>
            <a:ext cx="2890684" cy="2396613"/>
          </a:xfrm>
          <a:custGeom>
            <a:avLst/>
            <a:gdLst>
              <a:gd name="connsiteX0" fmla="*/ 0 w 2890684"/>
              <a:gd name="connsiteY0" fmla="*/ 2396613 h 2396613"/>
              <a:gd name="connsiteX1" fmla="*/ 899652 w 2890684"/>
              <a:gd name="connsiteY1" fmla="*/ 1275736 h 2396613"/>
              <a:gd name="connsiteX2" fmla="*/ 2072148 w 2890684"/>
              <a:gd name="connsiteY2" fmla="*/ 235975 h 2396613"/>
              <a:gd name="connsiteX3" fmla="*/ 2890684 w 2890684"/>
              <a:gd name="connsiteY3" fmla="*/ 0 h 239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684" h="2396613">
                <a:moveTo>
                  <a:pt x="0" y="2396613"/>
                </a:moveTo>
                <a:cubicBezTo>
                  <a:pt x="277147" y="2016227"/>
                  <a:pt x="554294" y="1635842"/>
                  <a:pt x="899652" y="1275736"/>
                </a:cubicBezTo>
                <a:cubicBezTo>
                  <a:pt x="1245010" y="915630"/>
                  <a:pt x="1740309" y="448598"/>
                  <a:pt x="2072148" y="235975"/>
                </a:cubicBezTo>
                <a:cubicBezTo>
                  <a:pt x="2403987" y="23352"/>
                  <a:pt x="2741971" y="34413"/>
                  <a:pt x="289068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00C189-88B1-F367-5FE0-9EA6B6295183}"/>
              </a:ext>
            </a:extLst>
          </p:cNvPr>
          <p:cNvSpPr txBox="1"/>
          <p:nvPr/>
        </p:nvSpPr>
        <p:spPr>
          <a:xfrm>
            <a:off x="1676400" y="5852159"/>
            <a:ext cx="304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f(n)&lt;= </a:t>
            </a:r>
            <a:r>
              <a:rPr lang="en-US" sz="2400" b="1" dirty="0" err="1"/>
              <a:t>c.g</a:t>
            </a:r>
            <a:r>
              <a:rPr lang="en-US" sz="2400" b="1" dirty="0"/>
              <a:t>(n)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080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27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8D42EA7A-A7B1-0B44-BDF9-180ED7D0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2" y="1416105"/>
            <a:ext cx="758012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By this method we can calculate the following cases of our solution: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Best Case 	Omega notation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Average Case	Theta notation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Worst Case	Big-O notation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D67C4-35B2-99DE-0AE5-F5116D58FAAE}"/>
              </a:ext>
            </a:extLst>
          </p:cNvPr>
          <p:cNvCxnSpPr>
            <a:cxnSpLocks/>
          </p:cNvCxnSpPr>
          <p:nvPr/>
        </p:nvCxnSpPr>
        <p:spPr>
          <a:xfrm flipV="1">
            <a:off x="2438400" y="2971800"/>
            <a:ext cx="0" cy="266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EEC941-4A32-FD8E-96AE-2CA75A58DC06}"/>
              </a:ext>
            </a:extLst>
          </p:cNvPr>
          <p:cNvCxnSpPr/>
          <p:nvPr/>
        </p:nvCxnSpPr>
        <p:spPr>
          <a:xfrm>
            <a:off x="1905000" y="5257800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46E372-9F83-BAF9-FEB2-CA7B288F16C6}"/>
              </a:ext>
            </a:extLst>
          </p:cNvPr>
          <p:cNvSpPr/>
          <p:nvPr/>
        </p:nvSpPr>
        <p:spPr>
          <a:xfrm>
            <a:off x="2426110" y="3458497"/>
            <a:ext cx="2905432" cy="1784555"/>
          </a:xfrm>
          <a:custGeom>
            <a:avLst/>
            <a:gdLst>
              <a:gd name="connsiteX0" fmla="*/ 0 w 2905432"/>
              <a:gd name="connsiteY0" fmla="*/ 1784555 h 1784555"/>
              <a:gd name="connsiteX1" fmla="*/ 707922 w 2905432"/>
              <a:gd name="connsiteY1" fmla="*/ 1187245 h 1784555"/>
              <a:gd name="connsiteX2" fmla="*/ 1290484 w 2905432"/>
              <a:gd name="connsiteY2" fmla="*/ 921774 h 1784555"/>
              <a:gd name="connsiteX3" fmla="*/ 2905432 w 2905432"/>
              <a:gd name="connsiteY3" fmla="*/ 0 h 17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432" h="1784555">
                <a:moveTo>
                  <a:pt x="0" y="1784555"/>
                </a:moveTo>
                <a:cubicBezTo>
                  <a:pt x="246420" y="1557798"/>
                  <a:pt x="492841" y="1331042"/>
                  <a:pt x="707922" y="1187245"/>
                </a:cubicBezTo>
                <a:cubicBezTo>
                  <a:pt x="923003" y="1043448"/>
                  <a:pt x="924232" y="1119648"/>
                  <a:pt x="1290484" y="921774"/>
                </a:cubicBezTo>
                <a:cubicBezTo>
                  <a:pt x="1656736" y="723900"/>
                  <a:pt x="2643648" y="90948"/>
                  <a:pt x="2905432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052C58-14A6-002D-26D5-1011A9CFCE6F}"/>
              </a:ext>
            </a:extLst>
          </p:cNvPr>
          <p:cNvSpPr txBox="1"/>
          <p:nvPr/>
        </p:nvSpPr>
        <p:spPr>
          <a:xfrm>
            <a:off x="5410200" y="2686122"/>
            <a:ext cx="19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c.g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(n) -&gt; solution 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710875-3454-F877-704D-DC27C9A8F39D}"/>
              </a:ext>
            </a:extLst>
          </p:cNvPr>
          <p:cNvSpPr txBox="1"/>
          <p:nvPr/>
        </p:nvSpPr>
        <p:spPr>
          <a:xfrm>
            <a:off x="5416774" y="3244334"/>
            <a:ext cx="19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f(n)    -&gt; solution 1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60FA03-C5BE-3428-03B6-CAFB49068BC3}"/>
              </a:ext>
            </a:extLst>
          </p:cNvPr>
          <p:cNvSpPr/>
          <p:nvPr/>
        </p:nvSpPr>
        <p:spPr>
          <a:xfrm>
            <a:off x="2440858" y="2831690"/>
            <a:ext cx="2890684" cy="2396613"/>
          </a:xfrm>
          <a:custGeom>
            <a:avLst/>
            <a:gdLst>
              <a:gd name="connsiteX0" fmla="*/ 0 w 2890684"/>
              <a:gd name="connsiteY0" fmla="*/ 2396613 h 2396613"/>
              <a:gd name="connsiteX1" fmla="*/ 899652 w 2890684"/>
              <a:gd name="connsiteY1" fmla="*/ 1275736 h 2396613"/>
              <a:gd name="connsiteX2" fmla="*/ 2072148 w 2890684"/>
              <a:gd name="connsiteY2" fmla="*/ 235975 h 2396613"/>
              <a:gd name="connsiteX3" fmla="*/ 2890684 w 2890684"/>
              <a:gd name="connsiteY3" fmla="*/ 0 h 239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684" h="2396613">
                <a:moveTo>
                  <a:pt x="0" y="2396613"/>
                </a:moveTo>
                <a:cubicBezTo>
                  <a:pt x="277147" y="2016227"/>
                  <a:pt x="554294" y="1635842"/>
                  <a:pt x="899652" y="1275736"/>
                </a:cubicBezTo>
                <a:cubicBezTo>
                  <a:pt x="1245010" y="915630"/>
                  <a:pt x="1740309" y="448598"/>
                  <a:pt x="2072148" y="235975"/>
                </a:cubicBezTo>
                <a:cubicBezTo>
                  <a:pt x="2403987" y="23352"/>
                  <a:pt x="2741971" y="34413"/>
                  <a:pt x="289068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00C189-88B1-F367-5FE0-9EA6B6295183}"/>
              </a:ext>
            </a:extLst>
          </p:cNvPr>
          <p:cNvSpPr txBox="1"/>
          <p:nvPr/>
        </p:nvSpPr>
        <p:spPr>
          <a:xfrm>
            <a:off x="6395845" y="4207428"/>
            <a:ext cx="304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f(n)&lt;= </a:t>
            </a:r>
            <a:r>
              <a:rPr lang="en-US" sz="2400" b="1" dirty="0" err="1"/>
              <a:t>c.g</a:t>
            </a:r>
            <a:r>
              <a:rPr lang="en-US" sz="2400" b="1" dirty="0"/>
              <a:t>(n)</a:t>
            </a:r>
            <a:endParaRPr lang="en-IN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503BC-A1BC-4A0F-9CCC-5443F01D9048}"/>
              </a:ext>
            </a:extLst>
          </p:cNvPr>
          <p:cNvSpPr txBox="1"/>
          <p:nvPr/>
        </p:nvSpPr>
        <p:spPr>
          <a:xfrm>
            <a:off x="3077348" y="5464830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Time complexity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f(n) -&gt; O(g(n))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7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D67C4-35B2-99DE-0AE5-F5116D58FAAE}"/>
              </a:ext>
            </a:extLst>
          </p:cNvPr>
          <p:cNvCxnSpPr>
            <a:cxnSpLocks/>
          </p:cNvCxnSpPr>
          <p:nvPr/>
        </p:nvCxnSpPr>
        <p:spPr>
          <a:xfrm flipV="1">
            <a:off x="2045675" y="2195925"/>
            <a:ext cx="0" cy="266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EEC941-4A32-FD8E-96AE-2CA75A58DC06}"/>
              </a:ext>
            </a:extLst>
          </p:cNvPr>
          <p:cNvCxnSpPr/>
          <p:nvPr/>
        </p:nvCxnSpPr>
        <p:spPr>
          <a:xfrm>
            <a:off x="1512275" y="4481925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46E372-9F83-BAF9-FEB2-CA7B288F16C6}"/>
              </a:ext>
            </a:extLst>
          </p:cNvPr>
          <p:cNvSpPr/>
          <p:nvPr/>
        </p:nvSpPr>
        <p:spPr>
          <a:xfrm>
            <a:off x="2033385" y="2682622"/>
            <a:ext cx="2905432" cy="1784555"/>
          </a:xfrm>
          <a:custGeom>
            <a:avLst/>
            <a:gdLst>
              <a:gd name="connsiteX0" fmla="*/ 0 w 2905432"/>
              <a:gd name="connsiteY0" fmla="*/ 1784555 h 1784555"/>
              <a:gd name="connsiteX1" fmla="*/ 707922 w 2905432"/>
              <a:gd name="connsiteY1" fmla="*/ 1187245 h 1784555"/>
              <a:gd name="connsiteX2" fmla="*/ 1290484 w 2905432"/>
              <a:gd name="connsiteY2" fmla="*/ 921774 h 1784555"/>
              <a:gd name="connsiteX3" fmla="*/ 2905432 w 2905432"/>
              <a:gd name="connsiteY3" fmla="*/ 0 h 17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432" h="1784555">
                <a:moveTo>
                  <a:pt x="0" y="1784555"/>
                </a:moveTo>
                <a:cubicBezTo>
                  <a:pt x="246420" y="1557798"/>
                  <a:pt x="492841" y="1331042"/>
                  <a:pt x="707922" y="1187245"/>
                </a:cubicBezTo>
                <a:cubicBezTo>
                  <a:pt x="923003" y="1043448"/>
                  <a:pt x="924232" y="1119648"/>
                  <a:pt x="1290484" y="921774"/>
                </a:cubicBezTo>
                <a:cubicBezTo>
                  <a:pt x="1656736" y="723900"/>
                  <a:pt x="2643648" y="90948"/>
                  <a:pt x="2905432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052C58-14A6-002D-26D5-1011A9CFCE6F}"/>
              </a:ext>
            </a:extLst>
          </p:cNvPr>
          <p:cNvSpPr txBox="1"/>
          <p:nvPr/>
        </p:nvSpPr>
        <p:spPr>
          <a:xfrm>
            <a:off x="5017475" y="1910247"/>
            <a:ext cx="19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(n) -&gt; solution 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710875-3454-F877-704D-DC27C9A8F39D}"/>
              </a:ext>
            </a:extLst>
          </p:cNvPr>
          <p:cNvSpPr txBox="1"/>
          <p:nvPr/>
        </p:nvSpPr>
        <p:spPr>
          <a:xfrm>
            <a:off x="5024049" y="2468459"/>
            <a:ext cx="195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C.g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(n)    -&gt; solution 1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60FA03-C5BE-3428-03B6-CAFB49068BC3}"/>
              </a:ext>
            </a:extLst>
          </p:cNvPr>
          <p:cNvSpPr/>
          <p:nvPr/>
        </p:nvSpPr>
        <p:spPr>
          <a:xfrm>
            <a:off x="2048133" y="2055815"/>
            <a:ext cx="2890684" cy="2396613"/>
          </a:xfrm>
          <a:custGeom>
            <a:avLst/>
            <a:gdLst>
              <a:gd name="connsiteX0" fmla="*/ 0 w 2890684"/>
              <a:gd name="connsiteY0" fmla="*/ 2396613 h 2396613"/>
              <a:gd name="connsiteX1" fmla="*/ 899652 w 2890684"/>
              <a:gd name="connsiteY1" fmla="*/ 1275736 h 2396613"/>
              <a:gd name="connsiteX2" fmla="*/ 2072148 w 2890684"/>
              <a:gd name="connsiteY2" fmla="*/ 235975 h 2396613"/>
              <a:gd name="connsiteX3" fmla="*/ 2890684 w 2890684"/>
              <a:gd name="connsiteY3" fmla="*/ 0 h 239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684" h="2396613">
                <a:moveTo>
                  <a:pt x="0" y="2396613"/>
                </a:moveTo>
                <a:cubicBezTo>
                  <a:pt x="277147" y="2016227"/>
                  <a:pt x="554294" y="1635842"/>
                  <a:pt x="899652" y="1275736"/>
                </a:cubicBezTo>
                <a:cubicBezTo>
                  <a:pt x="1245010" y="915630"/>
                  <a:pt x="1740309" y="448598"/>
                  <a:pt x="2072148" y="235975"/>
                </a:cubicBezTo>
                <a:cubicBezTo>
                  <a:pt x="2403987" y="23352"/>
                  <a:pt x="2741971" y="34413"/>
                  <a:pt x="289068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00C189-88B1-F367-5FE0-9EA6B6295183}"/>
              </a:ext>
            </a:extLst>
          </p:cNvPr>
          <p:cNvSpPr txBox="1"/>
          <p:nvPr/>
        </p:nvSpPr>
        <p:spPr>
          <a:xfrm>
            <a:off x="6003120" y="3431553"/>
            <a:ext cx="304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f(n)&gt;= </a:t>
            </a:r>
            <a:r>
              <a:rPr lang="en-US" sz="2400" b="1" dirty="0" err="1"/>
              <a:t>c.g</a:t>
            </a:r>
            <a:r>
              <a:rPr lang="en-US" sz="2400" b="1" dirty="0"/>
              <a:t>(n)</a:t>
            </a:r>
            <a:endParaRPr lang="en-IN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503BC-A1BC-4A0F-9CCC-5443F01D9048}"/>
              </a:ext>
            </a:extLst>
          </p:cNvPr>
          <p:cNvSpPr txBox="1"/>
          <p:nvPr/>
        </p:nvSpPr>
        <p:spPr>
          <a:xfrm>
            <a:off x="2782552" y="4859368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Time complexity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f(n) -&gt; </a:t>
            </a:r>
            <a:r>
              <a:rPr lang="el-GR" sz="2400" b="1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(g(n))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892056" y="1192287"/>
            <a:ext cx="304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Best Case Scenario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28927" y="1258600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following functions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AB001-55B7-D993-7C41-D1D7CBCDA37B}"/>
              </a:ext>
            </a:extLst>
          </p:cNvPr>
          <p:cNvSpPr txBox="1"/>
          <p:nvPr/>
        </p:nvSpPr>
        <p:spPr>
          <a:xfrm>
            <a:off x="990744" y="1870283"/>
            <a:ext cx="6680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 = n+5                while(n&gt;=1)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we have to find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c.g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(n) to get O(g(n))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let c=6;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g(n)=n;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f(n)&lt;=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c.g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(n)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 n + 5  &lt;=  6 x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 = n+8		while(n&gt;=1)d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c=9;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g(n)=n;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f(n)&lt;=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c.g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(n)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n+8 &lt;= 9 x n</a:t>
            </a: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1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28927" y="1258600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following functions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AB001-55B7-D993-7C41-D1D7CBCDA37B}"/>
              </a:ext>
            </a:extLst>
          </p:cNvPr>
          <p:cNvSpPr txBox="1"/>
          <p:nvPr/>
        </p:nvSpPr>
        <p:spPr>
          <a:xfrm>
            <a:off x="990744" y="1870283"/>
            <a:ext cx="66805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f(n)= 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+4n+5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c=10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g(n)=n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2    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&gt;	we have to take tightly upper   			bound that’s why we take 				highest degree of the 					equation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f(n)&lt;=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c.g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(n)</a:t>
            </a:r>
          </a:p>
          <a:p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+4n+5 &lt;= 10 x 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 =n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+5n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+7n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8n+4</a:t>
            </a:r>
          </a:p>
          <a:p>
            <a:pPr lvl="1"/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	O(n</a:t>
            </a:r>
            <a:r>
              <a:rPr lang="en-IN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IN" sz="2400" baseline="30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463402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Asymptotic Analysis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C7FD0-B817-235F-8AE9-65E98131CC6C}"/>
              </a:ext>
            </a:extLst>
          </p:cNvPr>
          <p:cNvSpPr txBox="1"/>
          <p:nvPr/>
        </p:nvSpPr>
        <p:spPr>
          <a:xfrm>
            <a:off x="928927" y="1258600"/>
            <a:ext cx="680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Find Time Complexities of following functions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AB001-55B7-D993-7C41-D1D7CBCDA37B}"/>
              </a:ext>
            </a:extLst>
          </p:cNvPr>
          <p:cNvSpPr txBox="1"/>
          <p:nvPr/>
        </p:nvSpPr>
        <p:spPr>
          <a:xfrm>
            <a:off x="990744" y="1870283"/>
            <a:ext cx="668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f(n)= 7n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log(n)+n</a:t>
            </a:r>
            <a:r>
              <a:rPr lang="en-US" sz="2400" baseline="30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log(log(n))+4</a:t>
            </a:r>
            <a:endParaRPr lang="en-IN" sz="2400" baseline="30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2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12771</TotalTime>
  <Words>896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Söhne</vt:lpstr>
      <vt:lpstr>Verdana</vt:lpstr>
      <vt:lpstr>Wingdings</vt:lpstr>
      <vt:lpstr>Office Theme</vt:lpstr>
      <vt:lpstr>Lecture – 19</vt:lpstr>
      <vt:lpstr>Time Complexity</vt:lpstr>
      <vt:lpstr>Ways of calculating time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Ritik Kumar</cp:lastModifiedBy>
  <cp:revision>116</cp:revision>
  <dcterms:created xsi:type="dcterms:W3CDTF">2018-06-11T11:27:57Z</dcterms:created>
  <dcterms:modified xsi:type="dcterms:W3CDTF">2023-09-19T11:29:21Z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