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d9c67055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d9c67055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d9c67055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d9c67055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1d9165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1d9165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6ee7dff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6ee7dff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1622d55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1622d55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1622d55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51622d55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1e21383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1e21383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6ee7dff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6ee7dff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55378a77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55378a77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hyperlink" Target="https://docs.google.com/spreadsheets/d/1SnLvUrkLWg4JcUkzNjOUTH1YcW77kU2B/edit?usp=sharing&amp;ouid=109004667712436859584&amp;rtpof=true&amp;sd=tr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17"/>
          <p:cNvSpPr txBox="1"/>
          <p:nvPr>
            <p:ph type="ctrTitle"/>
          </p:nvPr>
        </p:nvSpPr>
        <p:spPr>
          <a:xfrm>
            <a:off x="729450" y="1322450"/>
            <a:ext cx="3787800" cy="14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Data</a:t>
            </a:r>
            <a:endParaRPr/>
          </a:p>
          <a:p>
            <a:pPr indent="0" lvl="0" marL="0" rtl="0" algn="l">
              <a:spcBef>
                <a:spcPts val="0"/>
              </a:spcBef>
              <a:spcAft>
                <a:spcPts val="0"/>
              </a:spcAft>
              <a:buNone/>
            </a:pPr>
            <a:r>
              <a:rPr lang="en"/>
              <a:t>Management</a:t>
            </a:r>
            <a:endParaRPr/>
          </a:p>
        </p:txBody>
      </p:sp>
      <p:sp>
        <p:nvSpPr>
          <p:cNvPr id="136" name="Google Shape;136;p17"/>
          <p:cNvSpPr txBox="1"/>
          <p:nvPr>
            <p:ph idx="1" type="subTitle"/>
          </p:nvPr>
        </p:nvSpPr>
        <p:spPr>
          <a:xfrm>
            <a:off x="729600" y="2921750"/>
            <a:ext cx="37878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Capstone Project</a:t>
            </a:r>
            <a:endParaRPr b="1"/>
          </a:p>
          <a:p>
            <a:pPr indent="0" lvl="0" marL="0" rtl="0" algn="l">
              <a:spcBef>
                <a:spcPts val="0"/>
              </a:spcBef>
              <a:spcAft>
                <a:spcPts val="0"/>
              </a:spcAft>
              <a:buNone/>
            </a:pPr>
            <a:r>
              <a:rPr b="1" lang="en"/>
              <a:t>Optimizing Sales of a B2B garment shop</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solidFill>
                  <a:srgbClr val="434343"/>
                </a:solidFill>
              </a:rPr>
              <a:t>Ritik Ranjan</a:t>
            </a:r>
            <a:endParaRPr b="1">
              <a:solidFill>
                <a:srgbClr val="434343"/>
              </a:solidFill>
            </a:endParaRPr>
          </a:p>
          <a:p>
            <a:pPr indent="0" lvl="0" marL="0" rtl="0" algn="l">
              <a:spcBef>
                <a:spcPts val="0"/>
              </a:spcBef>
              <a:spcAft>
                <a:spcPts val="0"/>
              </a:spcAft>
              <a:buNone/>
            </a:pPr>
            <a:r>
              <a:rPr b="1" lang="en">
                <a:solidFill>
                  <a:srgbClr val="434343"/>
                </a:solidFill>
              </a:rPr>
              <a:t>21f2001147</a:t>
            </a:r>
            <a:endParaRPr b="1">
              <a:solidFill>
                <a:srgbClr val="434343"/>
              </a:solidFill>
            </a:endParaRPr>
          </a:p>
          <a:p>
            <a:pPr indent="0" lvl="0" marL="0" rtl="0" algn="l">
              <a:spcBef>
                <a:spcPts val="0"/>
              </a:spcBef>
              <a:spcAft>
                <a:spcPts val="0"/>
              </a:spcAft>
              <a:buNone/>
            </a:pPr>
            <a:r>
              <a:rPr b="1" lang="en">
                <a:solidFill>
                  <a:srgbClr val="434343"/>
                </a:solidFill>
              </a:rPr>
              <a:t>21f2001147@ds.study.iitm.ac.in</a:t>
            </a:r>
            <a:endParaRPr b="1">
              <a:solidFill>
                <a:srgbClr val="434343"/>
              </a:solidFill>
            </a:endParaRPr>
          </a:p>
        </p:txBody>
      </p:sp>
      <p:pic>
        <p:nvPicPr>
          <p:cNvPr id="137" name="Google Shape;137;p17"/>
          <p:cNvPicPr preferRelativeResize="0"/>
          <p:nvPr/>
        </p:nvPicPr>
        <p:blipFill>
          <a:blip r:embed="rId3">
            <a:alphaModFix/>
          </a:blip>
          <a:stretch>
            <a:fillRect/>
          </a:stretch>
        </p:blipFill>
        <p:spPr>
          <a:xfrm>
            <a:off x="6907240" y="2571750"/>
            <a:ext cx="1097960" cy="824099"/>
          </a:xfrm>
          <a:prstGeom prst="rect">
            <a:avLst/>
          </a:prstGeom>
          <a:noFill/>
          <a:ln>
            <a:noFill/>
          </a:ln>
        </p:spPr>
      </p:pic>
      <p:sp>
        <p:nvSpPr>
          <p:cNvPr id="138" name="Google Shape;138;p17"/>
          <p:cNvSpPr txBox="1"/>
          <p:nvPr/>
        </p:nvSpPr>
        <p:spPr>
          <a:xfrm>
            <a:off x="6038575" y="1622600"/>
            <a:ext cx="26349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dk2"/>
                </a:solidFill>
                <a:latin typeface="Lato"/>
                <a:ea typeface="Lato"/>
                <a:cs typeface="Lato"/>
                <a:sym typeface="Lato"/>
              </a:rPr>
              <a:t>IIT Madras</a:t>
            </a:r>
            <a:endParaRPr b="1" sz="2500">
              <a:solidFill>
                <a:schemeClr val="dk2"/>
              </a:solidFill>
              <a:latin typeface="Lato"/>
              <a:ea typeface="Lato"/>
              <a:cs typeface="Lato"/>
              <a:sym typeface="Lato"/>
            </a:endParaRPr>
          </a:p>
          <a:p>
            <a:pPr indent="0" lvl="0" marL="0" rtl="0" algn="l">
              <a:spcBef>
                <a:spcPts val="0"/>
              </a:spcBef>
              <a:spcAft>
                <a:spcPts val="0"/>
              </a:spcAft>
              <a:buNone/>
            </a:pPr>
            <a:r>
              <a:rPr b="1" lang="en" sz="1800">
                <a:solidFill>
                  <a:srgbClr val="333333"/>
                </a:solidFill>
                <a:latin typeface="Lato"/>
                <a:ea typeface="Lato"/>
                <a:cs typeface="Lato"/>
                <a:sym typeface="Lato"/>
              </a:rPr>
              <a:t>BS degree</a:t>
            </a:r>
            <a:endParaRPr b="1" sz="1800">
              <a:solidFill>
                <a:srgbClr val="333333"/>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729450" y="511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11" name="Google Shape;211;p26"/>
          <p:cNvSpPr/>
          <p:nvPr/>
        </p:nvSpPr>
        <p:spPr>
          <a:xfrm>
            <a:off x="277350" y="1273275"/>
            <a:ext cx="8559900" cy="768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txBox="1"/>
          <p:nvPr/>
        </p:nvSpPr>
        <p:spPr>
          <a:xfrm>
            <a:off x="355050" y="1273275"/>
            <a:ext cx="843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13" name="Google Shape;213;p26"/>
          <p:cNvPicPr preferRelativeResize="0"/>
          <p:nvPr/>
        </p:nvPicPr>
        <p:blipFill>
          <a:blip r:embed="rId3">
            <a:alphaModFix/>
          </a:blip>
          <a:stretch>
            <a:fillRect/>
          </a:stretch>
        </p:blipFill>
        <p:spPr>
          <a:xfrm>
            <a:off x="355050" y="1326275"/>
            <a:ext cx="662900" cy="662900"/>
          </a:xfrm>
          <a:prstGeom prst="rect">
            <a:avLst/>
          </a:prstGeom>
          <a:noFill/>
          <a:ln>
            <a:noFill/>
          </a:ln>
        </p:spPr>
      </p:pic>
      <p:sp>
        <p:nvSpPr>
          <p:cNvPr id="214" name="Google Shape;214;p26"/>
          <p:cNvSpPr txBox="1"/>
          <p:nvPr/>
        </p:nvSpPr>
        <p:spPr>
          <a:xfrm>
            <a:off x="1096775" y="1273275"/>
            <a:ext cx="762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Analyzing sales data of whole financial year has led us to several recommendations to optimize the overall revenue of the shop.</a:t>
            </a:r>
            <a:endParaRPr>
              <a:latin typeface="Lato"/>
              <a:ea typeface="Lato"/>
              <a:cs typeface="Lato"/>
              <a:sym typeface="Lato"/>
            </a:endParaRPr>
          </a:p>
        </p:txBody>
      </p:sp>
      <p:sp>
        <p:nvSpPr>
          <p:cNvPr id="215" name="Google Shape;215;p26"/>
          <p:cNvSpPr/>
          <p:nvPr/>
        </p:nvSpPr>
        <p:spPr>
          <a:xfrm>
            <a:off x="277350" y="2110575"/>
            <a:ext cx="8559900" cy="768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 name="Google Shape;216;p26"/>
          <p:cNvPicPr preferRelativeResize="0"/>
          <p:nvPr/>
        </p:nvPicPr>
        <p:blipFill>
          <a:blip r:embed="rId4">
            <a:alphaModFix/>
          </a:blip>
          <a:stretch>
            <a:fillRect/>
          </a:stretch>
        </p:blipFill>
        <p:spPr>
          <a:xfrm>
            <a:off x="302050" y="2110575"/>
            <a:ext cx="768900" cy="768900"/>
          </a:xfrm>
          <a:prstGeom prst="rect">
            <a:avLst/>
          </a:prstGeom>
          <a:noFill/>
          <a:ln>
            <a:noFill/>
          </a:ln>
        </p:spPr>
      </p:pic>
      <p:sp>
        <p:nvSpPr>
          <p:cNvPr id="217" name="Google Shape;217;p26"/>
          <p:cNvSpPr txBox="1"/>
          <p:nvPr/>
        </p:nvSpPr>
        <p:spPr>
          <a:xfrm>
            <a:off x="1096775" y="2115125"/>
            <a:ext cx="7626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Strategies like giving discounts on outdated products and increasing the inventory of new products , increasing the overall storage capacity, searching for new consignees and adopting digital management systems etc. were discussed.</a:t>
            </a:r>
            <a:endParaRPr>
              <a:latin typeface="Lato"/>
              <a:ea typeface="Lato"/>
              <a:cs typeface="Lato"/>
              <a:sym typeface="Lato"/>
            </a:endParaRPr>
          </a:p>
        </p:txBody>
      </p:sp>
      <p:sp>
        <p:nvSpPr>
          <p:cNvPr id="218" name="Google Shape;218;p26"/>
          <p:cNvSpPr/>
          <p:nvPr/>
        </p:nvSpPr>
        <p:spPr>
          <a:xfrm>
            <a:off x="277350" y="2947875"/>
            <a:ext cx="8559900" cy="768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9" name="Google Shape;219;p26"/>
          <p:cNvPicPr preferRelativeResize="0"/>
          <p:nvPr/>
        </p:nvPicPr>
        <p:blipFill>
          <a:blip r:embed="rId5">
            <a:alphaModFix/>
          </a:blip>
          <a:stretch>
            <a:fillRect/>
          </a:stretch>
        </p:blipFill>
        <p:spPr>
          <a:xfrm>
            <a:off x="302050" y="2947875"/>
            <a:ext cx="768900" cy="768900"/>
          </a:xfrm>
          <a:prstGeom prst="rect">
            <a:avLst/>
          </a:prstGeom>
          <a:noFill/>
          <a:ln>
            <a:noFill/>
          </a:ln>
        </p:spPr>
      </p:pic>
      <p:sp>
        <p:nvSpPr>
          <p:cNvPr id="220" name="Google Shape;220;p26"/>
          <p:cNvSpPr txBox="1"/>
          <p:nvPr/>
        </p:nvSpPr>
        <p:spPr>
          <a:xfrm>
            <a:off x="1185025" y="3025600"/>
            <a:ext cx="745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recommendations and strategies have the potential to increase the overall revenue for the shop and optimize the overall business.</a:t>
            </a:r>
            <a:endParaRPr>
              <a:latin typeface="Lato"/>
              <a:ea typeface="Lato"/>
              <a:cs typeface="Lato"/>
              <a:sym typeface="Lato"/>
            </a:endParaRPr>
          </a:p>
        </p:txBody>
      </p:sp>
      <p:sp>
        <p:nvSpPr>
          <p:cNvPr id="221" name="Google Shape;221;p26"/>
          <p:cNvSpPr/>
          <p:nvPr/>
        </p:nvSpPr>
        <p:spPr>
          <a:xfrm>
            <a:off x="277350" y="3785175"/>
            <a:ext cx="8559900" cy="768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2" name="Google Shape;222;p26"/>
          <p:cNvPicPr preferRelativeResize="0"/>
          <p:nvPr/>
        </p:nvPicPr>
        <p:blipFill>
          <a:blip r:embed="rId6">
            <a:alphaModFix/>
          </a:blip>
          <a:stretch>
            <a:fillRect/>
          </a:stretch>
        </p:blipFill>
        <p:spPr>
          <a:xfrm>
            <a:off x="302050" y="3785175"/>
            <a:ext cx="768900" cy="768900"/>
          </a:xfrm>
          <a:prstGeom prst="rect">
            <a:avLst/>
          </a:prstGeom>
          <a:noFill/>
          <a:ln>
            <a:noFill/>
          </a:ln>
        </p:spPr>
      </p:pic>
      <p:sp>
        <p:nvSpPr>
          <p:cNvPr id="223" name="Google Shape;223;p26"/>
          <p:cNvSpPr txBox="1"/>
          <p:nvPr/>
        </p:nvSpPr>
        <p:spPr>
          <a:xfrm>
            <a:off x="1222850" y="3857625"/>
            <a:ext cx="741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link of the sales data of the shop is as follows: </a:t>
            </a:r>
            <a:r>
              <a:rPr lang="en" sz="1100" u="sng">
                <a:solidFill>
                  <a:srgbClr val="1155CC"/>
                </a:solidFill>
                <a:hlinkClick r:id="rId7">
                  <a:extLst>
                    <a:ext uri="{A12FA001-AC4F-418D-AE19-62706E023703}">
                      <ahyp:hlinkClr val="tx"/>
                    </a:ext>
                  </a:extLst>
                </a:hlinkClick>
              </a:rPr>
              <a:t>Sales_Data.xlsx</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b="1" lang="en" sz="700">
                <a:solidFill>
                  <a:schemeClr val="lt1"/>
                </a:solidFill>
              </a:rPr>
              <a:t>1</a:t>
            </a:r>
            <a:endParaRPr b="1" sz="700">
              <a:solidFill>
                <a:schemeClr val="lt1"/>
              </a:solidFill>
            </a:endParaRPr>
          </a:p>
        </p:txBody>
      </p:sp>
      <p:sp>
        <p:nvSpPr>
          <p:cNvPr id="144" name="Google Shape;144;p18"/>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&amp; Objectives</a:t>
            </a:r>
            <a:endParaRPr b="0" sz="3000"/>
          </a:p>
        </p:txBody>
      </p:sp>
      <p:sp>
        <p:nvSpPr>
          <p:cNvPr id="145" name="Google Shape;145;p18"/>
          <p:cNvSpPr txBox="1"/>
          <p:nvPr/>
        </p:nvSpPr>
        <p:spPr>
          <a:xfrm>
            <a:off x="4601425" y="63025"/>
            <a:ext cx="45426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134F5C"/>
              </a:solidFill>
              <a:latin typeface="Lato"/>
              <a:ea typeface="Lato"/>
              <a:cs typeface="Lato"/>
              <a:sym typeface="Lato"/>
            </a:endParaRPr>
          </a:p>
          <a:p>
            <a:pPr indent="0" lvl="0" marL="0" rtl="0" algn="l">
              <a:spcBef>
                <a:spcPts val="0"/>
              </a:spcBef>
              <a:spcAft>
                <a:spcPts val="0"/>
              </a:spcAft>
              <a:buNone/>
            </a:pPr>
            <a:r>
              <a:t/>
            </a:r>
            <a:endParaRPr>
              <a:solidFill>
                <a:srgbClr val="134F5C"/>
              </a:solidFill>
              <a:latin typeface="Lato"/>
              <a:ea typeface="Lato"/>
              <a:cs typeface="Lato"/>
              <a:sym typeface="Lato"/>
            </a:endParaRPr>
          </a:p>
          <a:p>
            <a:pPr indent="0" lvl="0" marL="0" rtl="0" algn="l">
              <a:spcBef>
                <a:spcPts val="0"/>
              </a:spcBef>
              <a:spcAft>
                <a:spcPts val="0"/>
              </a:spcAft>
              <a:buNone/>
            </a:pPr>
            <a:r>
              <a:rPr b="1" lang="en" sz="1600">
                <a:solidFill>
                  <a:srgbClr val="134F5C"/>
                </a:solidFill>
                <a:latin typeface="Lato"/>
                <a:ea typeface="Lato"/>
                <a:cs typeface="Lato"/>
                <a:sym typeface="Lato"/>
              </a:rPr>
              <a:t>Objectives:</a:t>
            </a:r>
            <a:endParaRPr b="1" sz="1600">
              <a:solidFill>
                <a:srgbClr val="134F5C"/>
              </a:solidFill>
              <a:latin typeface="Lato"/>
              <a:ea typeface="Lato"/>
              <a:cs typeface="Lato"/>
              <a:sym typeface="Lato"/>
            </a:endParaRPr>
          </a:p>
          <a:p>
            <a:pPr indent="0" lvl="0" marL="0" rtl="0" algn="l">
              <a:spcBef>
                <a:spcPts val="0"/>
              </a:spcBef>
              <a:spcAft>
                <a:spcPts val="0"/>
              </a:spcAft>
              <a:buNone/>
            </a:pPr>
            <a:r>
              <a:t/>
            </a:r>
            <a:endParaRPr b="1" sz="1600">
              <a:solidFill>
                <a:srgbClr val="134F5C"/>
              </a:solidFill>
              <a:latin typeface="Lato"/>
              <a:ea typeface="Lato"/>
              <a:cs typeface="Lato"/>
              <a:sym typeface="Lato"/>
            </a:endParaRPr>
          </a:p>
          <a:p>
            <a:pPr indent="-317500" lvl="0" marL="457200" rtl="0" algn="l">
              <a:spcBef>
                <a:spcPts val="0"/>
              </a:spcBef>
              <a:spcAft>
                <a:spcPts val="0"/>
              </a:spcAft>
              <a:buClr>
                <a:srgbClr val="134F5C"/>
              </a:buClr>
              <a:buSzPts val="1400"/>
              <a:buFont typeface="Lato"/>
              <a:buChar char="●"/>
            </a:pPr>
            <a:r>
              <a:rPr lang="en">
                <a:solidFill>
                  <a:srgbClr val="134F5C"/>
                </a:solidFill>
                <a:latin typeface="Lato"/>
                <a:ea typeface="Lato"/>
                <a:cs typeface="Lato"/>
                <a:sym typeface="Lato"/>
              </a:rPr>
              <a:t>Increasing revenue of the 2nd quarter of the financial year which has the lowest sales .</a:t>
            </a:r>
            <a:endParaRPr>
              <a:solidFill>
                <a:srgbClr val="134F5C"/>
              </a:solidFill>
              <a:latin typeface="Lato"/>
              <a:ea typeface="Lato"/>
              <a:cs typeface="Lato"/>
              <a:sym typeface="Lato"/>
            </a:endParaRPr>
          </a:p>
          <a:p>
            <a:pPr indent="0" lvl="0" marL="457200" rtl="0" algn="l">
              <a:spcBef>
                <a:spcPts val="0"/>
              </a:spcBef>
              <a:spcAft>
                <a:spcPts val="0"/>
              </a:spcAft>
              <a:buNone/>
            </a:pPr>
            <a:r>
              <a:t/>
            </a:r>
            <a:endParaRPr>
              <a:solidFill>
                <a:srgbClr val="134F5C"/>
              </a:solidFill>
              <a:latin typeface="Lato"/>
              <a:ea typeface="Lato"/>
              <a:cs typeface="Lato"/>
              <a:sym typeface="Lato"/>
            </a:endParaRPr>
          </a:p>
          <a:p>
            <a:pPr indent="-317500" lvl="0" marL="457200" rtl="0" algn="l">
              <a:spcBef>
                <a:spcPts val="0"/>
              </a:spcBef>
              <a:spcAft>
                <a:spcPts val="0"/>
              </a:spcAft>
              <a:buClr>
                <a:srgbClr val="134F5C"/>
              </a:buClr>
              <a:buSzPts val="1400"/>
              <a:buFont typeface="Lato"/>
              <a:buChar char="●"/>
            </a:pPr>
            <a:r>
              <a:rPr lang="en">
                <a:solidFill>
                  <a:srgbClr val="134F5C"/>
                </a:solidFill>
                <a:latin typeface="Lato"/>
                <a:ea typeface="Lato"/>
                <a:cs typeface="Lato"/>
                <a:sym typeface="Lato"/>
              </a:rPr>
              <a:t>Increasing the inventory capacity so as to generate maximum profit during the high sales winter months.</a:t>
            </a:r>
            <a:endParaRPr>
              <a:solidFill>
                <a:srgbClr val="134F5C"/>
              </a:solidFill>
              <a:latin typeface="Lato"/>
              <a:ea typeface="Lato"/>
              <a:cs typeface="Lato"/>
              <a:sym typeface="Lato"/>
            </a:endParaRPr>
          </a:p>
          <a:p>
            <a:pPr indent="0" lvl="0" marL="457200" rtl="0" algn="l">
              <a:spcBef>
                <a:spcPts val="0"/>
              </a:spcBef>
              <a:spcAft>
                <a:spcPts val="0"/>
              </a:spcAft>
              <a:buNone/>
            </a:pPr>
            <a:r>
              <a:t/>
            </a:r>
            <a:endParaRPr>
              <a:solidFill>
                <a:srgbClr val="134F5C"/>
              </a:solidFill>
              <a:latin typeface="Lato"/>
              <a:ea typeface="Lato"/>
              <a:cs typeface="Lato"/>
              <a:sym typeface="Lato"/>
            </a:endParaRPr>
          </a:p>
          <a:p>
            <a:pPr indent="-317500" lvl="0" marL="457200" rtl="0" algn="l">
              <a:spcBef>
                <a:spcPts val="0"/>
              </a:spcBef>
              <a:spcAft>
                <a:spcPts val="0"/>
              </a:spcAft>
              <a:buClr>
                <a:srgbClr val="134F5C"/>
              </a:buClr>
              <a:buSzPts val="1400"/>
              <a:buFont typeface="Lato"/>
              <a:buChar char="●"/>
            </a:pPr>
            <a:r>
              <a:rPr lang="en">
                <a:solidFill>
                  <a:srgbClr val="134F5C"/>
                </a:solidFill>
                <a:latin typeface="Lato"/>
                <a:ea typeface="Lato"/>
                <a:cs typeface="Lato"/>
                <a:sym typeface="Lato"/>
              </a:rPr>
              <a:t>Outdated readymade garments in some categories are contributing to low sales in some financial quarters .</a:t>
            </a:r>
            <a:endParaRPr>
              <a:solidFill>
                <a:srgbClr val="134F5C"/>
              </a:solidFill>
              <a:latin typeface="Lato"/>
              <a:ea typeface="Lato"/>
              <a:cs typeface="Lato"/>
              <a:sym typeface="Lato"/>
            </a:endParaRPr>
          </a:p>
          <a:p>
            <a:pPr indent="0" lvl="0" marL="457200" rtl="0" algn="l">
              <a:spcBef>
                <a:spcPts val="0"/>
              </a:spcBef>
              <a:spcAft>
                <a:spcPts val="0"/>
              </a:spcAft>
              <a:buNone/>
            </a:pPr>
            <a:r>
              <a:t/>
            </a:r>
            <a:endParaRPr>
              <a:solidFill>
                <a:srgbClr val="134F5C"/>
              </a:solidFill>
              <a:latin typeface="Lato"/>
              <a:ea typeface="Lato"/>
              <a:cs typeface="Lato"/>
              <a:sym typeface="Lato"/>
            </a:endParaRPr>
          </a:p>
          <a:p>
            <a:pPr indent="-317500" lvl="0" marL="457200" rtl="0" algn="l">
              <a:spcBef>
                <a:spcPts val="0"/>
              </a:spcBef>
              <a:spcAft>
                <a:spcPts val="0"/>
              </a:spcAft>
              <a:buClr>
                <a:srgbClr val="134F5C"/>
              </a:buClr>
              <a:buSzPts val="1400"/>
              <a:buFont typeface="Lato"/>
              <a:buChar char="●"/>
            </a:pPr>
            <a:r>
              <a:rPr lang="en">
                <a:solidFill>
                  <a:srgbClr val="134F5C"/>
                </a:solidFill>
                <a:latin typeface="Lato"/>
                <a:ea typeface="Lato"/>
                <a:cs typeface="Lato"/>
                <a:sym typeface="Lato"/>
              </a:rPr>
              <a:t>Increasing the overall profitability of the business and facing the e - commerce.</a:t>
            </a:r>
            <a:endParaRPr>
              <a:solidFill>
                <a:srgbClr val="134F5C"/>
              </a:solidFill>
              <a:latin typeface="Lato"/>
              <a:ea typeface="Lato"/>
              <a:cs typeface="Lato"/>
              <a:sym typeface="Lato"/>
            </a:endParaRPr>
          </a:p>
          <a:p>
            <a:pPr indent="0" lvl="0" marL="457200" rtl="0" algn="l">
              <a:spcBef>
                <a:spcPts val="0"/>
              </a:spcBef>
              <a:spcAft>
                <a:spcPts val="0"/>
              </a:spcAft>
              <a:buNone/>
            </a:pPr>
            <a:r>
              <a:t/>
            </a:r>
            <a:endParaRPr>
              <a:solidFill>
                <a:srgbClr val="134F5C"/>
              </a:solidFill>
              <a:latin typeface="Lato"/>
              <a:ea typeface="Lato"/>
              <a:cs typeface="Lato"/>
              <a:sym typeface="Lato"/>
            </a:endParaRPr>
          </a:p>
        </p:txBody>
      </p:sp>
      <p:pic>
        <p:nvPicPr>
          <p:cNvPr id="146" name="Google Shape;146;p18"/>
          <p:cNvPicPr preferRelativeResize="0"/>
          <p:nvPr/>
        </p:nvPicPr>
        <p:blipFill>
          <a:blip r:embed="rId3">
            <a:alphaModFix/>
          </a:blip>
          <a:stretch>
            <a:fillRect/>
          </a:stretch>
        </p:blipFill>
        <p:spPr>
          <a:xfrm>
            <a:off x="1134200" y="2630700"/>
            <a:ext cx="1832850" cy="1832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Company’s Background</a:t>
            </a:r>
            <a:endParaRPr sz="3000"/>
          </a:p>
        </p:txBody>
      </p:sp>
      <p:pic>
        <p:nvPicPr>
          <p:cNvPr id="152" name="Google Shape;152;p19"/>
          <p:cNvPicPr preferRelativeResize="0"/>
          <p:nvPr/>
        </p:nvPicPr>
        <p:blipFill>
          <a:blip r:embed="rId3">
            <a:alphaModFix/>
          </a:blip>
          <a:stretch>
            <a:fillRect/>
          </a:stretch>
        </p:blipFill>
        <p:spPr>
          <a:xfrm>
            <a:off x="730000" y="2746125"/>
            <a:ext cx="2543900" cy="1825875"/>
          </a:xfrm>
          <a:prstGeom prst="rect">
            <a:avLst/>
          </a:prstGeom>
          <a:noFill/>
          <a:ln>
            <a:noFill/>
          </a:ln>
        </p:spPr>
      </p:pic>
      <p:sp>
        <p:nvSpPr>
          <p:cNvPr id="153" name="Google Shape;153;p19"/>
          <p:cNvSpPr txBox="1"/>
          <p:nvPr/>
        </p:nvSpPr>
        <p:spPr>
          <a:xfrm>
            <a:off x="4615950" y="73275"/>
            <a:ext cx="45282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0B5394"/>
                </a:solidFill>
                <a:latin typeface="Lato"/>
                <a:ea typeface="Lato"/>
                <a:cs typeface="Lato"/>
                <a:sym typeface="Lato"/>
              </a:rPr>
              <a:t>About Shop:</a:t>
            </a:r>
            <a:endParaRPr b="1" sz="1600">
              <a:solidFill>
                <a:srgbClr val="0B5394"/>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Savitry Handloom is a B2B readymade garment shop  located in Sikandra , Bihar.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It is selling its products since 2016 and has earned a good reputation in the market.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Its main area of business includes parts of jamui, kaindi , patna city , aliganj bazar , sharma market/sikandra and nawada.</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rPr b="1" lang="en" sz="1600">
                <a:solidFill>
                  <a:srgbClr val="0B5394"/>
                </a:solidFill>
                <a:latin typeface="Lato"/>
                <a:ea typeface="Lato"/>
                <a:cs typeface="Lato"/>
                <a:sym typeface="Lato"/>
              </a:rPr>
              <a:t>Employees:</a:t>
            </a:r>
            <a:endParaRPr b="1" sz="1600">
              <a:solidFill>
                <a:srgbClr val="0B5394"/>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It currently has about 8 employees</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Salary range - 20k to 40k</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rPr b="1" lang="en" sz="1600">
                <a:solidFill>
                  <a:srgbClr val="0B5394"/>
                </a:solidFill>
                <a:latin typeface="Lato"/>
                <a:ea typeface="Lato"/>
                <a:cs typeface="Lato"/>
                <a:sym typeface="Lato"/>
              </a:rPr>
              <a:t>Problems faced by the shop:</a:t>
            </a:r>
            <a:endParaRPr b="1" sz="1600">
              <a:solidFill>
                <a:srgbClr val="0B5394"/>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Low sales during the summer season i.e. mainly during the 2nd and 3rd financial year.</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Small storage capacity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Many outdated collection of garments which they are unable to sell</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Supply chain management needs to be improved.</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Digital inventory management is not present.</a:t>
            </a:r>
            <a:endParaRPr>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666425" y="549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Method</a:t>
            </a:r>
            <a:endParaRPr sz="3000"/>
          </a:p>
        </p:txBody>
      </p:sp>
      <p:sp>
        <p:nvSpPr>
          <p:cNvPr id="159" name="Google Shape;159;p20"/>
          <p:cNvSpPr/>
          <p:nvPr/>
        </p:nvSpPr>
        <p:spPr>
          <a:xfrm>
            <a:off x="390800" y="1575825"/>
            <a:ext cx="1764900" cy="3240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390800" y="1714500"/>
            <a:ext cx="16767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Analysis of the sales data of one financial year.</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Pivot tables and other excel tools will be utilized to identify trends.</a:t>
            </a:r>
            <a:endParaRPr>
              <a:solidFill>
                <a:schemeClr val="dk1"/>
              </a:solidFill>
              <a:latin typeface="Lato"/>
              <a:ea typeface="Lato"/>
              <a:cs typeface="Lato"/>
              <a:sym typeface="Lato"/>
            </a:endParaRPr>
          </a:p>
        </p:txBody>
      </p:sp>
      <p:sp>
        <p:nvSpPr>
          <p:cNvPr id="161" name="Google Shape;161;p20"/>
          <p:cNvSpPr/>
          <p:nvPr/>
        </p:nvSpPr>
        <p:spPr>
          <a:xfrm>
            <a:off x="2647400" y="1575825"/>
            <a:ext cx="1764900" cy="3240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txBox="1"/>
          <p:nvPr/>
        </p:nvSpPr>
        <p:spPr>
          <a:xfrm>
            <a:off x="2559150" y="1714500"/>
            <a:ext cx="16767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Month wise and financial quarter wise analysis is done .</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Highest and lowest revenue generating quarters were identified.</a:t>
            </a:r>
            <a:endParaRPr>
              <a:solidFill>
                <a:schemeClr val="dk1"/>
              </a:solidFill>
              <a:latin typeface="Lato"/>
              <a:ea typeface="Lato"/>
              <a:cs typeface="Lato"/>
              <a:sym typeface="Lato"/>
            </a:endParaRPr>
          </a:p>
        </p:txBody>
      </p:sp>
      <p:sp>
        <p:nvSpPr>
          <p:cNvPr id="163" name="Google Shape;163;p20"/>
          <p:cNvSpPr/>
          <p:nvPr/>
        </p:nvSpPr>
        <p:spPr>
          <a:xfrm>
            <a:off x="4904000" y="1575825"/>
            <a:ext cx="1764900" cy="3240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txBox="1"/>
          <p:nvPr/>
        </p:nvSpPr>
        <p:spPr>
          <a:xfrm>
            <a:off x="4803125" y="1714500"/>
            <a:ext cx="18657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Volume wise analysis of each product was done.</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Volume Vs Revenue of each product was done and based on that identification of top and bottom 20 products. </a:t>
            </a:r>
            <a:endParaRPr>
              <a:solidFill>
                <a:schemeClr val="dk1"/>
              </a:solidFill>
              <a:latin typeface="Lato"/>
              <a:ea typeface="Lato"/>
              <a:cs typeface="Lato"/>
              <a:sym typeface="Lato"/>
            </a:endParaRPr>
          </a:p>
        </p:txBody>
      </p:sp>
      <p:sp>
        <p:nvSpPr>
          <p:cNvPr id="165" name="Google Shape;165;p20"/>
          <p:cNvSpPr/>
          <p:nvPr/>
        </p:nvSpPr>
        <p:spPr>
          <a:xfrm>
            <a:off x="7160600" y="1575825"/>
            <a:ext cx="1764900" cy="3240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txBox="1"/>
          <p:nvPr/>
        </p:nvSpPr>
        <p:spPr>
          <a:xfrm>
            <a:off x="7059650" y="1714500"/>
            <a:ext cx="18657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Total revenue generated in one financial year from each consignee was analyzed. </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Outdated products were identified and strategies to sell them is discussed.</a:t>
            </a:r>
            <a:endParaRPr>
              <a:solidFill>
                <a:schemeClr val="dk1"/>
              </a:solidFill>
              <a:latin typeface="Lato"/>
              <a:ea typeface="Lato"/>
              <a:cs typeface="Lato"/>
              <a:sym typeface="Lato"/>
            </a:endParaRPr>
          </a:p>
        </p:txBody>
      </p:sp>
      <p:sp>
        <p:nvSpPr>
          <p:cNvPr id="167" name="Google Shape;167;p20"/>
          <p:cNvSpPr/>
          <p:nvPr/>
        </p:nvSpPr>
        <p:spPr>
          <a:xfrm>
            <a:off x="1941425" y="1115988"/>
            <a:ext cx="844800" cy="4287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8" name="Google Shape;168;p20"/>
          <p:cNvSpPr/>
          <p:nvPr/>
        </p:nvSpPr>
        <p:spPr>
          <a:xfrm>
            <a:off x="3977450" y="4765300"/>
            <a:ext cx="1361400" cy="378300"/>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6341125" y="1115988"/>
            <a:ext cx="1248000" cy="4287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727650" y="567300"/>
            <a:ext cx="7688700" cy="5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Revenue Analysis</a:t>
            </a:r>
            <a:endParaRPr/>
          </a:p>
        </p:txBody>
      </p:sp>
      <p:pic>
        <p:nvPicPr>
          <p:cNvPr id="175" name="Google Shape;175;p21"/>
          <p:cNvPicPr preferRelativeResize="0"/>
          <p:nvPr/>
        </p:nvPicPr>
        <p:blipFill>
          <a:blip r:embed="rId3">
            <a:alphaModFix/>
          </a:blip>
          <a:stretch>
            <a:fillRect/>
          </a:stretch>
        </p:blipFill>
        <p:spPr>
          <a:xfrm>
            <a:off x="727650" y="1489325"/>
            <a:ext cx="3465725" cy="2076977"/>
          </a:xfrm>
          <a:prstGeom prst="rect">
            <a:avLst/>
          </a:prstGeom>
          <a:noFill/>
          <a:ln>
            <a:noFill/>
          </a:ln>
        </p:spPr>
      </p:pic>
      <p:pic>
        <p:nvPicPr>
          <p:cNvPr id="176" name="Google Shape;176;p21"/>
          <p:cNvPicPr preferRelativeResize="0"/>
          <p:nvPr/>
        </p:nvPicPr>
        <p:blipFill>
          <a:blip r:embed="rId4">
            <a:alphaModFix/>
          </a:blip>
          <a:stretch>
            <a:fillRect/>
          </a:stretch>
        </p:blipFill>
        <p:spPr>
          <a:xfrm>
            <a:off x="4966700" y="1489325"/>
            <a:ext cx="3449647" cy="2076975"/>
          </a:xfrm>
          <a:prstGeom prst="rect">
            <a:avLst/>
          </a:prstGeom>
          <a:noFill/>
          <a:ln>
            <a:noFill/>
          </a:ln>
        </p:spPr>
      </p:pic>
      <p:sp>
        <p:nvSpPr>
          <p:cNvPr id="177" name="Google Shape;177;p21"/>
          <p:cNvSpPr txBox="1"/>
          <p:nvPr/>
        </p:nvSpPr>
        <p:spPr>
          <a:xfrm>
            <a:off x="718575" y="3781975"/>
            <a:ext cx="3465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above analysis shows that December , January , February and March are the highest revenue generating months, with March being the highest.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78" name="Google Shape;178;p21"/>
          <p:cNvSpPr txBox="1"/>
          <p:nvPr/>
        </p:nvSpPr>
        <p:spPr>
          <a:xfrm>
            <a:off x="4967000" y="3744175"/>
            <a:ext cx="3449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Dinesh vastralaya , Krishna fashion world , New rani garments and shivshakti handloom are the major consignees. 80% of the revenue comes from these 4 consignees only.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727650" y="537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Revenue Vs Volume Analysis</a:t>
            </a:r>
            <a:r>
              <a:rPr lang="en"/>
              <a:t> </a:t>
            </a:r>
            <a:endParaRPr/>
          </a:p>
        </p:txBody>
      </p:sp>
      <p:pic>
        <p:nvPicPr>
          <p:cNvPr id="184" name="Google Shape;184;p22"/>
          <p:cNvPicPr preferRelativeResize="0"/>
          <p:nvPr/>
        </p:nvPicPr>
        <p:blipFill>
          <a:blip r:embed="rId3">
            <a:alphaModFix/>
          </a:blip>
          <a:stretch>
            <a:fillRect/>
          </a:stretch>
        </p:blipFill>
        <p:spPr>
          <a:xfrm>
            <a:off x="727650" y="1356100"/>
            <a:ext cx="3930625" cy="2582550"/>
          </a:xfrm>
          <a:prstGeom prst="rect">
            <a:avLst/>
          </a:prstGeom>
          <a:noFill/>
          <a:ln>
            <a:noFill/>
          </a:ln>
        </p:spPr>
      </p:pic>
      <p:pic>
        <p:nvPicPr>
          <p:cNvPr id="185" name="Google Shape;185;p22"/>
          <p:cNvPicPr preferRelativeResize="0"/>
          <p:nvPr/>
        </p:nvPicPr>
        <p:blipFill>
          <a:blip r:embed="rId4">
            <a:alphaModFix/>
          </a:blip>
          <a:stretch>
            <a:fillRect/>
          </a:stretch>
        </p:blipFill>
        <p:spPr>
          <a:xfrm>
            <a:off x="5320725" y="1356100"/>
            <a:ext cx="3095625" cy="2582550"/>
          </a:xfrm>
          <a:prstGeom prst="rect">
            <a:avLst/>
          </a:prstGeom>
          <a:noFill/>
          <a:ln>
            <a:noFill/>
          </a:ln>
        </p:spPr>
      </p:pic>
      <p:sp>
        <p:nvSpPr>
          <p:cNvPr id="186" name="Google Shape;186;p22"/>
          <p:cNvSpPr txBox="1"/>
          <p:nvPr/>
        </p:nvSpPr>
        <p:spPr>
          <a:xfrm>
            <a:off x="718575" y="4109750"/>
            <a:ext cx="7688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From the above pivot table we can observe that some products like Ivans Jeans, Jackets , shirts generate high value even when in low quantity. By comparing the above sum of quantity sold to the sum of quantity in inventory, it  can be  determined which products are overstocked or understocked and adjust inventory levels accordingly.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727650" y="574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Underperforming products</a:t>
            </a:r>
            <a:endParaRPr sz="3000"/>
          </a:p>
        </p:txBody>
      </p:sp>
      <p:pic>
        <p:nvPicPr>
          <p:cNvPr id="192" name="Google Shape;192;p23"/>
          <p:cNvPicPr preferRelativeResize="0"/>
          <p:nvPr/>
        </p:nvPicPr>
        <p:blipFill>
          <a:blip r:embed="rId3">
            <a:alphaModFix/>
          </a:blip>
          <a:stretch>
            <a:fillRect/>
          </a:stretch>
        </p:blipFill>
        <p:spPr>
          <a:xfrm>
            <a:off x="727650" y="1413750"/>
            <a:ext cx="4212325" cy="3301150"/>
          </a:xfrm>
          <a:prstGeom prst="rect">
            <a:avLst/>
          </a:prstGeom>
          <a:noFill/>
          <a:ln>
            <a:noFill/>
          </a:ln>
        </p:spPr>
      </p:pic>
      <p:sp>
        <p:nvSpPr>
          <p:cNvPr id="193" name="Google Shape;193;p23"/>
          <p:cNvSpPr txBox="1"/>
          <p:nvPr/>
        </p:nvSpPr>
        <p:spPr>
          <a:xfrm>
            <a:off x="5282175" y="1437150"/>
            <a:ext cx="31341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From the pivot table we can analyse the top 20 underperforming products which are not generating much revenue.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These products can be made profitable with the help of price adjustment , if the price is high we can offer some discounts to create demand.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With the help of advertisements and lucrative discounts also we can clear these inventories so as to make some space for new profitable inventories.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681000" y="562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sz="3000"/>
          </a:p>
        </p:txBody>
      </p:sp>
      <p:sp>
        <p:nvSpPr>
          <p:cNvPr id="199" name="Google Shape;199;p24"/>
          <p:cNvSpPr txBox="1"/>
          <p:nvPr/>
        </p:nvSpPr>
        <p:spPr>
          <a:xfrm>
            <a:off x="806825" y="1348900"/>
            <a:ext cx="7563000" cy="3845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solidFill>
                  <a:schemeClr val="accent1"/>
                </a:solidFill>
                <a:latin typeface="Lato"/>
                <a:ea typeface="Lato"/>
                <a:cs typeface="Lato"/>
                <a:sym typeface="Lato"/>
              </a:rPr>
              <a:t>Recommendation 1 : Increasing revenue of the 2nd quarter of the financial year which has the lowest sales .</a:t>
            </a:r>
            <a:endParaRPr b="1" sz="1200">
              <a:solidFill>
                <a:schemeClr val="accent1"/>
              </a:solidFill>
              <a:latin typeface="Lato"/>
              <a:ea typeface="Lato"/>
              <a:cs typeface="Lato"/>
              <a:sym typeface="Lato"/>
            </a:endParaRPr>
          </a:p>
          <a:p>
            <a:pPr indent="-304800" lvl="0" marL="457200" rtl="0" algn="l">
              <a:lnSpc>
                <a:spcPct val="115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The major factors which were contributing to the low revenue in the 2nd quarter were outdated garment categories , price of these categories was also too high due to which many consignees were not purchasing them.</a:t>
            </a:r>
            <a:endParaRPr sz="1200">
              <a:solidFill>
                <a:schemeClr val="accent1"/>
              </a:solidFill>
              <a:latin typeface="Lato"/>
              <a:ea typeface="Lato"/>
              <a:cs typeface="Lato"/>
              <a:sym typeface="Lato"/>
            </a:endParaRPr>
          </a:p>
          <a:p>
            <a:pPr indent="-304800" lvl="0" marL="457200" rtl="0" algn="l">
              <a:lnSpc>
                <a:spcPct val="115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I suggested some strategies to cope up with this problem such as , clearing these outdated categories inventory by offering some discounts .</a:t>
            </a:r>
            <a:endParaRPr sz="1200">
              <a:solidFill>
                <a:schemeClr val="accent1"/>
              </a:solidFill>
              <a:latin typeface="Lato"/>
              <a:ea typeface="Lato"/>
              <a:cs typeface="Lato"/>
              <a:sym typeface="Lato"/>
            </a:endParaRPr>
          </a:p>
          <a:p>
            <a:pPr indent="0" lvl="0" marL="457200" rtl="0" algn="l">
              <a:lnSpc>
                <a:spcPct val="115000"/>
              </a:lnSpc>
              <a:spcBef>
                <a:spcPts val="0"/>
              </a:spcBef>
              <a:spcAft>
                <a:spcPts val="0"/>
              </a:spcAft>
              <a:buNone/>
            </a:pPr>
            <a:r>
              <a:t/>
            </a:r>
            <a:endParaRPr sz="1200">
              <a:solidFill>
                <a:schemeClr val="accent1"/>
              </a:solidFill>
              <a:latin typeface="Lato"/>
              <a:ea typeface="Lato"/>
              <a:cs typeface="Lato"/>
              <a:sym typeface="Lato"/>
            </a:endParaRPr>
          </a:p>
          <a:p>
            <a:pPr indent="0" lvl="0" marL="0" rtl="0" algn="l">
              <a:lnSpc>
                <a:spcPct val="150000"/>
              </a:lnSpc>
              <a:spcBef>
                <a:spcPts val="0"/>
              </a:spcBef>
              <a:spcAft>
                <a:spcPts val="0"/>
              </a:spcAft>
              <a:buNone/>
            </a:pPr>
            <a:r>
              <a:rPr b="1" lang="en" sz="1200">
                <a:solidFill>
                  <a:schemeClr val="accent1"/>
                </a:solidFill>
                <a:latin typeface="Lato"/>
                <a:ea typeface="Lato"/>
                <a:cs typeface="Lato"/>
                <a:sym typeface="Lato"/>
              </a:rPr>
              <a:t>Recommendation 2 : Increasing the inventory capacity so as to generate maximum profit during the high sales winter months.</a:t>
            </a:r>
            <a:endParaRPr b="1" sz="1200">
              <a:solidFill>
                <a:schemeClr val="accent1"/>
              </a:solidFill>
              <a:latin typeface="Lato"/>
              <a:ea typeface="Lato"/>
              <a:cs typeface="Lato"/>
              <a:sym typeface="Lato"/>
            </a:endParaRPr>
          </a:p>
          <a:p>
            <a:pPr indent="-304800" lvl="0" marL="457200" rtl="0" algn="l">
              <a:lnSpc>
                <a:spcPct val="115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Due to the low inventory capacity the business is failing to generate the maximum output from these quarters. If the inventory size would have been large , then the shop  can store more quantities of these products.</a:t>
            </a:r>
            <a:endParaRPr sz="1200">
              <a:solidFill>
                <a:schemeClr val="accent1"/>
              </a:solidFill>
              <a:latin typeface="Lato"/>
              <a:ea typeface="Lato"/>
              <a:cs typeface="Lato"/>
              <a:sym typeface="Lato"/>
            </a:endParaRPr>
          </a:p>
          <a:p>
            <a:pPr indent="-304800" lvl="0" marL="457200" rtl="0" algn="l">
              <a:lnSpc>
                <a:spcPct val="115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To solve this problem the owner can lease out temporary storage warehouses for these 2 quarters. Where he can store surplus quantities.</a:t>
            </a:r>
            <a:endParaRPr b="1" sz="1200">
              <a:solidFill>
                <a:schemeClr val="accent1"/>
              </a:solidFill>
              <a:latin typeface="Lato"/>
              <a:ea typeface="Lato"/>
              <a:cs typeface="Lato"/>
              <a:sym typeface="Lato"/>
            </a:endParaRPr>
          </a:p>
          <a:p>
            <a:pPr indent="0" lvl="0" marL="0" rtl="0" algn="l">
              <a:lnSpc>
                <a:spcPct val="150000"/>
              </a:lnSpc>
              <a:spcBef>
                <a:spcPts val="0"/>
              </a:spcBef>
              <a:spcAft>
                <a:spcPts val="0"/>
              </a:spcAft>
              <a:buNone/>
            </a:pPr>
            <a:r>
              <a:t/>
            </a:r>
            <a:endParaRPr b="1" sz="1200">
              <a:solidFill>
                <a:schemeClr val="accen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681000" y="562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sz="3000"/>
          </a:p>
        </p:txBody>
      </p:sp>
      <p:sp>
        <p:nvSpPr>
          <p:cNvPr id="205" name="Google Shape;205;p25"/>
          <p:cNvSpPr txBox="1"/>
          <p:nvPr/>
        </p:nvSpPr>
        <p:spPr>
          <a:xfrm>
            <a:off x="806825" y="1348900"/>
            <a:ext cx="7563000" cy="3537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solidFill>
                  <a:schemeClr val="accent1"/>
                </a:solidFill>
                <a:latin typeface="Lato"/>
                <a:ea typeface="Lato"/>
                <a:cs typeface="Lato"/>
                <a:sym typeface="Lato"/>
              </a:rPr>
              <a:t>Recommendation 3 : Outdated readymade garments in some categories are contributing to low sales in some financial quarters .</a:t>
            </a:r>
            <a:endParaRPr b="1" sz="1200">
              <a:solidFill>
                <a:schemeClr val="accent1"/>
              </a:solidFill>
              <a:latin typeface="Lato"/>
              <a:ea typeface="Lato"/>
              <a:cs typeface="Lato"/>
              <a:sym typeface="Lato"/>
            </a:endParaRPr>
          </a:p>
          <a:p>
            <a:pPr indent="-304800" lvl="0" marL="457200" rtl="0" algn="l">
              <a:lnSpc>
                <a:spcPct val="115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It was recommended to conduct a market research to identify which categories of readymade garments are selling well and which ones are not. This can help the business to focus on stocking items that are in demand, rather than those that are not.</a:t>
            </a:r>
            <a:endParaRPr sz="1200">
              <a:solidFill>
                <a:schemeClr val="accent1"/>
              </a:solidFill>
              <a:latin typeface="Lato"/>
              <a:ea typeface="Lato"/>
              <a:cs typeface="Lato"/>
              <a:sym typeface="Lato"/>
            </a:endParaRPr>
          </a:p>
          <a:p>
            <a:pPr indent="-304800" lvl="0" marL="457200" rtl="0" algn="l">
              <a:lnSpc>
                <a:spcPct val="115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Introducing new product lines that are more in line with current fashion trends or customer preferences. This can help to attract new customers and increase sales overall.</a:t>
            </a:r>
            <a:endParaRPr sz="1200">
              <a:solidFill>
                <a:schemeClr val="accent1"/>
              </a:solidFill>
              <a:latin typeface="Lato"/>
              <a:ea typeface="Lato"/>
              <a:cs typeface="Lato"/>
              <a:sym typeface="Lato"/>
            </a:endParaRPr>
          </a:p>
          <a:p>
            <a:pPr indent="0" lvl="0" marL="457200" rtl="0" algn="l">
              <a:lnSpc>
                <a:spcPct val="115000"/>
              </a:lnSpc>
              <a:spcBef>
                <a:spcPts val="0"/>
              </a:spcBef>
              <a:spcAft>
                <a:spcPts val="0"/>
              </a:spcAft>
              <a:buNone/>
            </a:pPr>
            <a:r>
              <a:t/>
            </a:r>
            <a:endParaRPr sz="1200">
              <a:solidFill>
                <a:schemeClr val="accent1"/>
              </a:solidFill>
              <a:latin typeface="Lato"/>
              <a:ea typeface="Lato"/>
              <a:cs typeface="Lato"/>
              <a:sym typeface="Lato"/>
            </a:endParaRPr>
          </a:p>
          <a:p>
            <a:pPr indent="0" lvl="0" marL="0" rtl="0" algn="l">
              <a:lnSpc>
                <a:spcPct val="150000"/>
              </a:lnSpc>
              <a:spcBef>
                <a:spcPts val="0"/>
              </a:spcBef>
              <a:spcAft>
                <a:spcPts val="0"/>
              </a:spcAft>
              <a:buNone/>
            </a:pPr>
            <a:r>
              <a:rPr b="1" lang="en" sz="1200">
                <a:solidFill>
                  <a:schemeClr val="accent1"/>
                </a:solidFill>
                <a:latin typeface="Lato"/>
                <a:ea typeface="Lato"/>
                <a:cs typeface="Lato"/>
                <a:sym typeface="Lato"/>
              </a:rPr>
              <a:t>Recommendation 4 : Increasing the overall profitability of the business and facing the e - commerce.</a:t>
            </a:r>
            <a:endParaRPr b="1" sz="1200">
              <a:solidFill>
                <a:schemeClr val="accent1"/>
              </a:solidFill>
              <a:latin typeface="Lato"/>
              <a:ea typeface="Lato"/>
              <a:cs typeface="Lato"/>
              <a:sym typeface="Lato"/>
            </a:endParaRPr>
          </a:p>
          <a:p>
            <a:pPr indent="-304800" lvl="0" marL="457200" rtl="0" algn="l">
              <a:lnSpc>
                <a:spcPct val="115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I found out that the business is also facing stiff competition from Big brands like AJIO, Myntra etc. which are attracting a lot of their customers and day by day it’s becoming difficult for them to survive.</a:t>
            </a:r>
            <a:endParaRPr sz="1200">
              <a:solidFill>
                <a:schemeClr val="accent1"/>
              </a:solidFill>
              <a:latin typeface="Lato"/>
              <a:ea typeface="Lato"/>
              <a:cs typeface="Lato"/>
              <a:sym typeface="Lato"/>
            </a:endParaRPr>
          </a:p>
          <a:p>
            <a:pPr indent="-304800" lvl="0" marL="457200" rtl="0" algn="l">
              <a:lnSpc>
                <a:spcPct val="115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I suggested some solutions for the above problem which includes offering unique products or services that customers cannot find online. </a:t>
            </a:r>
            <a:endParaRPr sz="1200">
              <a:solidFill>
                <a:schemeClr val="accent1"/>
              </a:solidFill>
              <a:latin typeface="Lato"/>
              <a:ea typeface="Lato"/>
              <a:cs typeface="Lato"/>
              <a:sym typeface="Lato"/>
            </a:endParaRPr>
          </a:p>
          <a:p>
            <a:pPr indent="0" lvl="0" marL="0" rtl="0" algn="l">
              <a:lnSpc>
                <a:spcPct val="115000"/>
              </a:lnSpc>
              <a:spcBef>
                <a:spcPts val="0"/>
              </a:spcBef>
              <a:spcAft>
                <a:spcPts val="0"/>
              </a:spcAft>
              <a:buNone/>
            </a:pPr>
            <a:r>
              <a:t/>
            </a:r>
            <a:endParaRPr b="1" sz="1200">
              <a:solidFill>
                <a:schemeClr val="accent1"/>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