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5" r:id="rId2"/>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PROJECT\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PROJECT\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PROJECT\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PROJECT\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Dell\Desktop\PROJECT\Dashboard.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esktop\PROJECT\Dashboar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Engine size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'C:\Users\Dell\Desktop\PROJECT\[engine size.xlsx]Engine Size'!$F$2</c:f>
              <c:strCache>
                <c:ptCount val="1"/>
                <c:pt idx="0">
                  <c:v>Bmw</c:v>
                </c:pt>
              </c:strCache>
            </c:strRef>
          </c:tx>
          <c:spPr>
            <a:solidFill>
              <a:schemeClr val="accent1"/>
            </a:solidFill>
            <a:ln>
              <a:noFill/>
            </a:ln>
            <a:effectLst/>
          </c:spPr>
          <c:invertIfNegative val="0"/>
          <c:cat>
            <c:strRef>
              <c:f>'C:\Users\Dell\Desktop\PROJECT\[engine size.xlsx]Engine Size'!$G$1:$P$1</c:f>
              <c:strCache>
                <c:ptCount val="10"/>
                <c:pt idx="0">
                  <c:v>2</c:v>
                </c:pt>
                <c:pt idx="1">
                  <c:v>3</c:v>
                </c:pt>
                <c:pt idx="2">
                  <c:v>1.5</c:v>
                </c:pt>
                <c:pt idx="3">
                  <c:v>1.600000024</c:v>
                </c:pt>
                <c:pt idx="4">
                  <c:v>4.400000095</c:v>
                </c:pt>
                <c:pt idx="5">
                  <c:v>1.399999976</c:v>
                </c:pt>
                <c:pt idx="6">
                  <c:v>2.099999905</c:v>
                </c:pt>
                <c:pt idx="7">
                  <c:v>1</c:v>
                </c:pt>
                <c:pt idx="8">
                  <c:v>1.200000048</c:v>
                </c:pt>
                <c:pt idx="9">
                  <c:v>1.700000048</c:v>
                </c:pt>
              </c:strCache>
            </c:strRef>
          </c:cat>
          <c:val>
            <c:numRef>
              <c:f>'C:\Users\Dell\Desktop\PROJECT\[engine size.xlsx]Engine Size'!$G$2:$P$2</c:f>
              <c:numCache>
                <c:formatCode>General</c:formatCode>
                <c:ptCount val="10"/>
                <c:pt idx="0">
                  <c:v>6575</c:v>
                </c:pt>
                <c:pt idx="1">
                  <c:v>2458</c:v>
                </c:pt>
                <c:pt idx="2">
                  <c:v>1463</c:v>
                </c:pt>
                <c:pt idx="3">
                  <c:v>109</c:v>
                </c:pt>
                <c:pt idx="4">
                  <c:v>79</c:v>
                </c:pt>
              </c:numCache>
            </c:numRef>
          </c:val>
          <c:extLst>
            <c:ext xmlns:c16="http://schemas.microsoft.com/office/drawing/2014/chart" uri="{C3380CC4-5D6E-409C-BE32-E72D297353CC}">
              <c16:uniqueId val="{00000000-9A7C-4AC0-B4E7-F44981FC193D}"/>
            </c:ext>
          </c:extLst>
        </c:ser>
        <c:ser>
          <c:idx val="1"/>
          <c:order val="1"/>
          <c:tx>
            <c:strRef>
              <c:f>'C:\Users\Dell\Desktop\PROJECT\[engine size.xlsx]Engine Size'!$F$3</c:f>
              <c:strCache>
                <c:ptCount val="1"/>
                <c:pt idx="0">
                  <c:v>Audi</c:v>
                </c:pt>
              </c:strCache>
            </c:strRef>
          </c:tx>
          <c:spPr>
            <a:solidFill>
              <a:schemeClr val="accent2"/>
            </a:solidFill>
            <a:ln>
              <a:noFill/>
            </a:ln>
            <a:effectLst/>
          </c:spPr>
          <c:invertIfNegative val="0"/>
          <c:cat>
            <c:strRef>
              <c:f>'C:\Users\Dell\Desktop\PROJECT\[engine size.xlsx]Engine Size'!$G$1:$P$1</c:f>
              <c:strCache>
                <c:ptCount val="10"/>
                <c:pt idx="0">
                  <c:v>2</c:v>
                </c:pt>
                <c:pt idx="1">
                  <c:v>3</c:v>
                </c:pt>
                <c:pt idx="2">
                  <c:v>1.5</c:v>
                </c:pt>
                <c:pt idx="3">
                  <c:v>1.600000024</c:v>
                </c:pt>
                <c:pt idx="4">
                  <c:v>4.400000095</c:v>
                </c:pt>
                <c:pt idx="5">
                  <c:v>1.399999976</c:v>
                </c:pt>
                <c:pt idx="6">
                  <c:v>2.099999905</c:v>
                </c:pt>
                <c:pt idx="7">
                  <c:v>1</c:v>
                </c:pt>
                <c:pt idx="8">
                  <c:v>1.200000048</c:v>
                </c:pt>
                <c:pt idx="9">
                  <c:v>1.700000048</c:v>
                </c:pt>
              </c:strCache>
            </c:strRef>
          </c:cat>
          <c:val>
            <c:numRef>
              <c:f>'C:\Users\Dell\Desktop\PROJECT\[engine size.xlsx]Engine Size'!$G$3:$P$3</c:f>
              <c:numCache>
                <c:formatCode>General</c:formatCode>
                <c:ptCount val="10"/>
                <c:pt idx="0">
                  <c:v>5169</c:v>
                </c:pt>
                <c:pt idx="1">
                  <c:v>1149</c:v>
                </c:pt>
                <c:pt idx="2">
                  <c:v>744</c:v>
                </c:pt>
                <c:pt idx="3">
                  <c:v>913</c:v>
                </c:pt>
                <c:pt idx="5">
                  <c:v>1594</c:v>
                </c:pt>
              </c:numCache>
            </c:numRef>
          </c:val>
          <c:extLst>
            <c:ext xmlns:c16="http://schemas.microsoft.com/office/drawing/2014/chart" uri="{C3380CC4-5D6E-409C-BE32-E72D297353CC}">
              <c16:uniqueId val="{00000001-9A7C-4AC0-B4E7-F44981FC193D}"/>
            </c:ext>
          </c:extLst>
        </c:ser>
        <c:ser>
          <c:idx val="2"/>
          <c:order val="2"/>
          <c:tx>
            <c:strRef>
              <c:f>'C:\Users\Dell\Desktop\PROJECT\[engine size.xlsx]Engine Size'!$F$4</c:f>
              <c:strCache>
                <c:ptCount val="1"/>
                <c:pt idx="0">
                  <c:v>Merc</c:v>
                </c:pt>
              </c:strCache>
            </c:strRef>
          </c:tx>
          <c:spPr>
            <a:solidFill>
              <a:schemeClr val="accent3"/>
            </a:solidFill>
            <a:ln>
              <a:noFill/>
            </a:ln>
            <a:effectLst/>
          </c:spPr>
          <c:invertIfNegative val="0"/>
          <c:cat>
            <c:strRef>
              <c:f>'C:\Users\Dell\Desktop\PROJECT\[engine size.xlsx]Engine Size'!$G$1:$P$1</c:f>
              <c:strCache>
                <c:ptCount val="10"/>
                <c:pt idx="0">
                  <c:v>2</c:v>
                </c:pt>
                <c:pt idx="1">
                  <c:v>3</c:v>
                </c:pt>
                <c:pt idx="2">
                  <c:v>1.5</c:v>
                </c:pt>
                <c:pt idx="3">
                  <c:v>1.600000024</c:v>
                </c:pt>
                <c:pt idx="4">
                  <c:v>4.400000095</c:v>
                </c:pt>
                <c:pt idx="5">
                  <c:v>1.399999976</c:v>
                </c:pt>
                <c:pt idx="6">
                  <c:v>2.099999905</c:v>
                </c:pt>
                <c:pt idx="7">
                  <c:v>1</c:v>
                </c:pt>
                <c:pt idx="8">
                  <c:v>1.200000048</c:v>
                </c:pt>
                <c:pt idx="9">
                  <c:v>1.700000048</c:v>
                </c:pt>
              </c:strCache>
            </c:strRef>
          </c:cat>
          <c:val>
            <c:numRef>
              <c:f>'C:\Users\Dell\Desktop\PROJECT\[engine size.xlsx]Engine Size'!$G$4:$P$4</c:f>
              <c:numCache>
                <c:formatCode>General</c:formatCode>
                <c:ptCount val="10"/>
                <c:pt idx="0">
                  <c:v>3739</c:v>
                </c:pt>
                <c:pt idx="1">
                  <c:v>1355</c:v>
                </c:pt>
                <c:pt idx="2">
                  <c:v>1675</c:v>
                </c:pt>
                <c:pt idx="3">
                  <c:v>843</c:v>
                </c:pt>
                <c:pt idx="6">
                  <c:v>4018</c:v>
                </c:pt>
              </c:numCache>
            </c:numRef>
          </c:val>
          <c:extLst>
            <c:ext xmlns:c16="http://schemas.microsoft.com/office/drawing/2014/chart" uri="{C3380CC4-5D6E-409C-BE32-E72D297353CC}">
              <c16:uniqueId val="{00000002-9A7C-4AC0-B4E7-F44981FC193D}"/>
            </c:ext>
          </c:extLst>
        </c:ser>
        <c:ser>
          <c:idx val="3"/>
          <c:order val="3"/>
          <c:tx>
            <c:strRef>
              <c:f>'C:\Users\Dell\Desktop\PROJECT\[engine size.xlsx]Engine Size'!$F$5</c:f>
              <c:strCache>
                <c:ptCount val="1"/>
                <c:pt idx="0">
                  <c:v>Hyundai</c:v>
                </c:pt>
              </c:strCache>
            </c:strRef>
          </c:tx>
          <c:spPr>
            <a:solidFill>
              <a:schemeClr val="accent4"/>
            </a:solidFill>
            <a:ln>
              <a:noFill/>
            </a:ln>
            <a:effectLst/>
          </c:spPr>
          <c:invertIfNegative val="0"/>
          <c:cat>
            <c:strRef>
              <c:f>'C:\Users\Dell\Desktop\PROJECT\[engine size.xlsx]Engine Size'!$G$1:$P$1</c:f>
              <c:strCache>
                <c:ptCount val="10"/>
                <c:pt idx="0">
                  <c:v>2</c:v>
                </c:pt>
                <c:pt idx="1">
                  <c:v>3</c:v>
                </c:pt>
                <c:pt idx="2">
                  <c:v>1.5</c:v>
                </c:pt>
                <c:pt idx="3">
                  <c:v>1.600000024</c:v>
                </c:pt>
                <c:pt idx="4">
                  <c:v>4.400000095</c:v>
                </c:pt>
                <c:pt idx="5">
                  <c:v>1.399999976</c:v>
                </c:pt>
                <c:pt idx="6">
                  <c:v>2.099999905</c:v>
                </c:pt>
                <c:pt idx="7">
                  <c:v>1</c:v>
                </c:pt>
                <c:pt idx="8">
                  <c:v>1.200000048</c:v>
                </c:pt>
                <c:pt idx="9">
                  <c:v>1.700000048</c:v>
                </c:pt>
              </c:strCache>
            </c:strRef>
          </c:cat>
          <c:val>
            <c:numRef>
              <c:f>'C:\Users\Dell\Desktop\PROJECT\[engine size.xlsx]Engine Size'!$G$5:$P$5</c:f>
              <c:numCache>
                <c:formatCode>General</c:formatCode>
                <c:ptCount val="10"/>
                <c:pt idx="3">
                  <c:v>1283</c:v>
                </c:pt>
                <c:pt idx="5">
                  <c:v>311</c:v>
                </c:pt>
                <c:pt idx="7">
                  <c:v>1080</c:v>
                </c:pt>
                <c:pt idx="8">
                  <c:v>795</c:v>
                </c:pt>
                <c:pt idx="9">
                  <c:v>752</c:v>
                </c:pt>
              </c:numCache>
            </c:numRef>
          </c:val>
          <c:extLst>
            <c:ext xmlns:c16="http://schemas.microsoft.com/office/drawing/2014/chart" uri="{C3380CC4-5D6E-409C-BE32-E72D297353CC}">
              <c16:uniqueId val="{00000003-9A7C-4AC0-B4E7-F44981FC193D}"/>
            </c:ext>
          </c:extLst>
        </c:ser>
        <c:ser>
          <c:idx val="4"/>
          <c:order val="4"/>
          <c:tx>
            <c:strRef>
              <c:f>'C:\Users\Dell\Desktop\PROJECT\[engine size.xlsx]Engine Size'!$F$6</c:f>
              <c:strCache>
                <c:ptCount val="1"/>
                <c:pt idx="0">
                  <c:v>Cclass</c:v>
                </c:pt>
              </c:strCache>
            </c:strRef>
          </c:tx>
          <c:spPr>
            <a:solidFill>
              <a:schemeClr val="accent5"/>
            </a:solidFill>
            <a:ln>
              <a:noFill/>
            </a:ln>
            <a:effectLst/>
          </c:spPr>
          <c:invertIfNegative val="0"/>
          <c:cat>
            <c:strRef>
              <c:f>'C:\Users\Dell\Desktop\PROJECT\[engine size.xlsx]Engine Size'!$G$1:$P$1</c:f>
              <c:strCache>
                <c:ptCount val="10"/>
                <c:pt idx="0">
                  <c:v>2</c:v>
                </c:pt>
                <c:pt idx="1">
                  <c:v>3</c:v>
                </c:pt>
                <c:pt idx="2">
                  <c:v>1.5</c:v>
                </c:pt>
                <c:pt idx="3">
                  <c:v>1.600000024</c:v>
                </c:pt>
                <c:pt idx="4">
                  <c:v>4.400000095</c:v>
                </c:pt>
                <c:pt idx="5">
                  <c:v>1.399999976</c:v>
                </c:pt>
                <c:pt idx="6">
                  <c:v>2.099999905</c:v>
                </c:pt>
                <c:pt idx="7">
                  <c:v>1</c:v>
                </c:pt>
                <c:pt idx="8">
                  <c:v>1.200000048</c:v>
                </c:pt>
                <c:pt idx="9">
                  <c:v>1.700000048</c:v>
                </c:pt>
              </c:strCache>
            </c:strRef>
          </c:cat>
          <c:val>
            <c:numRef>
              <c:f>'C:\Users\Dell\Desktop\PROJECT\[engine size.xlsx]Engine Size'!$G$6:$P$6</c:f>
              <c:numCache>
                <c:formatCode>General</c:formatCode>
                <c:ptCount val="10"/>
                <c:pt idx="0">
                  <c:v>1384</c:v>
                </c:pt>
                <c:pt idx="1">
                  <c:v>171</c:v>
                </c:pt>
                <c:pt idx="2">
                  <c:v>572</c:v>
                </c:pt>
                <c:pt idx="3">
                  <c:v>265</c:v>
                </c:pt>
                <c:pt idx="6">
                  <c:v>1370</c:v>
                </c:pt>
              </c:numCache>
            </c:numRef>
          </c:val>
          <c:extLst>
            <c:ext xmlns:c16="http://schemas.microsoft.com/office/drawing/2014/chart" uri="{C3380CC4-5D6E-409C-BE32-E72D297353CC}">
              <c16:uniqueId val="{00000004-9A7C-4AC0-B4E7-F44981FC193D}"/>
            </c:ext>
          </c:extLst>
        </c:ser>
        <c:dLbls>
          <c:showLegendKey val="0"/>
          <c:showVal val="0"/>
          <c:showCatName val="0"/>
          <c:showSerName val="0"/>
          <c:showPercent val="0"/>
          <c:showBubbleSize val="0"/>
        </c:dLbls>
        <c:gapWidth val="219"/>
        <c:overlap val="-27"/>
        <c:axId val="376389992"/>
        <c:axId val="376392944"/>
      </c:barChart>
      <c:catAx>
        <c:axId val="376389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6392944"/>
        <c:crosses val="autoZero"/>
        <c:auto val="1"/>
        <c:lblAlgn val="ctr"/>
        <c:lblOffset val="100"/>
        <c:noMultiLvlLbl val="0"/>
      </c:catAx>
      <c:valAx>
        <c:axId val="37639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63899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i="0" baseline="0">
                <a:effectLst/>
              </a:rPr>
              <a:t>Top 10 models based on no. of models sold</a:t>
            </a:r>
            <a:endParaRPr lang="en-I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w="28575" cap="rnd">
            <a:solidFill>
              <a:schemeClr val="accent1"/>
            </a:solidFill>
            <a:round/>
          </a:ln>
          <a:effectLst/>
        </c:spPr>
        <c:marker>
          <c:symbol val="none"/>
        </c:marker>
      </c:pivotFmt>
    </c:pivotFmts>
    <c:plotArea>
      <c:layout>
        <c:manualLayout>
          <c:layoutTarget val="inner"/>
          <c:xMode val="edge"/>
          <c:yMode val="edge"/>
          <c:x val="7.1575024569041135E-2"/>
          <c:y val="0.23121565739534355"/>
          <c:w val="0.85684995086191773"/>
          <c:h val="0.45074460116945814"/>
        </c:manualLayout>
      </c:layout>
      <c:barChart>
        <c:barDir val="col"/>
        <c:grouping val="clustered"/>
        <c:varyColors val="0"/>
        <c:ser>
          <c:idx val="0"/>
          <c:order val="0"/>
          <c:tx>
            <c:v>Sum of Automatic</c:v>
          </c:tx>
          <c:spPr>
            <a:solidFill>
              <a:schemeClr val="accent1"/>
            </a:solidFill>
            <a:ln>
              <a:noFill/>
            </a:ln>
            <a:effectLst/>
          </c:spPr>
          <c:invertIfNegative val="0"/>
          <c:cat>
            <c:strLit>
              <c:ptCount val="10"/>
              <c:pt idx="0">
                <c:v>MERC  C Class</c:v>
              </c:pt>
              <c:pt idx="1">
                <c:v>MERC  A Class</c:v>
              </c:pt>
              <c:pt idx="2">
                <c:v>BMW  3 Series</c:v>
              </c:pt>
              <c:pt idx="3">
                <c:v>BMW  1 Series</c:v>
              </c:pt>
              <c:pt idx="4">
                <c:v>MERC  E Class</c:v>
              </c:pt>
              <c:pt idx="5">
                <c:v>Audi A4</c:v>
              </c:pt>
              <c:pt idx="6">
                <c:v>BMW  5 Series</c:v>
              </c:pt>
              <c:pt idx="7">
                <c:v>BMW  4 Series</c:v>
              </c:pt>
              <c:pt idx="8">
                <c:v>MERC  GLC Class</c:v>
              </c:pt>
              <c:pt idx="9">
                <c:v>Audi A5</c:v>
              </c:pt>
            </c:strLit>
          </c:cat>
          <c:val>
            <c:numLit>
              <c:formatCode>General</c:formatCode>
              <c:ptCount val="10"/>
              <c:pt idx="0">
                <c:v>1497</c:v>
              </c:pt>
              <c:pt idx="1">
                <c:v>678</c:v>
              </c:pt>
              <c:pt idx="2">
                <c:v>830</c:v>
              </c:pt>
              <c:pt idx="3">
                <c:v>361</c:v>
              </c:pt>
              <c:pt idx="4">
                <c:v>804</c:v>
              </c:pt>
              <c:pt idx="5">
                <c:v>385</c:v>
              </c:pt>
              <c:pt idx="6">
                <c:v>501</c:v>
              </c:pt>
              <c:pt idx="7">
                <c:v>376</c:v>
              </c:pt>
              <c:pt idx="8">
                <c:v>305</c:v>
              </c:pt>
              <c:pt idx="9">
                <c:v>350</c:v>
              </c:pt>
            </c:numLit>
          </c:val>
          <c:extLst>
            <c:ext xmlns:c16="http://schemas.microsoft.com/office/drawing/2014/chart" uri="{C3380CC4-5D6E-409C-BE32-E72D297353CC}">
              <c16:uniqueId val="{00000000-EF6D-483C-A75F-51F4454273BA}"/>
            </c:ext>
          </c:extLst>
        </c:ser>
        <c:ser>
          <c:idx val="1"/>
          <c:order val="1"/>
          <c:tx>
            <c:v>Sum of Manual</c:v>
          </c:tx>
          <c:spPr>
            <a:solidFill>
              <a:schemeClr val="accent2"/>
            </a:solidFill>
            <a:ln>
              <a:noFill/>
            </a:ln>
            <a:effectLst/>
          </c:spPr>
          <c:invertIfNegative val="0"/>
          <c:cat>
            <c:strLit>
              <c:ptCount val="10"/>
              <c:pt idx="0">
                <c:v>MERC  C Class</c:v>
              </c:pt>
              <c:pt idx="1">
                <c:v>MERC  A Class</c:v>
              </c:pt>
              <c:pt idx="2">
                <c:v>BMW  3 Series</c:v>
              </c:pt>
              <c:pt idx="3">
                <c:v>BMW  1 Series</c:v>
              </c:pt>
              <c:pt idx="4">
                <c:v>MERC  E Class</c:v>
              </c:pt>
              <c:pt idx="5">
                <c:v>Audi A4</c:v>
              </c:pt>
              <c:pt idx="6">
                <c:v>BMW  5 Series</c:v>
              </c:pt>
              <c:pt idx="7">
                <c:v>BMW  4 Series</c:v>
              </c:pt>
              <c:pt idx="8">
                <c:v>MERC  GLC Class</c:v>
              </c:pt>
              <c:pt idx="9">
                <c:v>Audi A5</c:v>
              </c:pt>
            </c:strLit>
          </c:cat>
          <c:val>
            <c:numLit>
              <c:formatCode>General</c:formatCode>
              <c:ptCount val="10"/>
              <c:pt idx="0">
                <c:v>200</c:v>
              </c:pt>
              <c:pt idx="1">
                <c:v>799</c:v>
              </c:pt>
              <c:pt idx="2">
                <c:v>538</c:v>
              </c:pt>
              <c:pt idx="3">
                <c:v>1103</c:v>
              </c:pt>
              <c:pt idx="4">
                <c:v>7</c:v>
              </c:pt>
              <c:pt idx="5">
                <c:v>611</c:v>
              </c:pt>
              <c:pt idx="6">
                <c:v>36</c:v>
              </c:pt>
              <c:pt idx="7">
                <c:v>122</c:v>
              </c:pt>
              <c:pt idx="8">
                <c:v>0</c:v>
              </c:pt>
              <c:pt idx="9">
                <c:v>207</c:v>
              </c:pt>
            </c:numLit>
          </c:val>
          <c:extLst>
            <c:ext xmlns:c16="http://schemas.microsoft.com/office/drawing/2014/chart" uri="{C3380CC4-5D6E-409C-BE32-E72D297353CC}">
              <c16:uniqueId val="{00000001-EF6D-483C-A75F-51F4454273BA}"/>
            </c:ext>
          </c:extLst>
        </c:ser>
        <c:ser>
          <c:idx val="2"/>
          <c:order val="2"/>
          <c:tx>
            <c:v>Sum of Semi-Auto</c:v>
          </c:tx>
          <c:spPr>
            <a:solidFill>
              <a:schemeClr val="accent3"/>
            </a:solidFill>
            <a:ln>
              <a:noFill/>
            </a:ln>
            <a:effectLst/>
          </c:spPr>
          <c:invertIfNegative val="0"/>
          <c:cat>
            <c:strLit>
              <c:ptCount val="10"/>
              <c:pt idx="0">
                <c:v>MERC  C Class</c:v>
              </c:pt>
              <c:pt idx="1">
                <c:v>MERC  A Class</c:v>
              </c:pt>
              <c:pt idx="2">
                <c:v>BMW  3 Series</c:v>
              </c:pt>
              <c:pt idx="3">
                <c:v>BMW  1 Series</c:v>
              </c:pt>
              <c:pt idx="4">
                <c:v>MERC  E Class</c:v>
              </c:pt>
              <c:pt idx="5">
                <c:v>Audi A4</c:v>
              </c:pt>
              <c:pt idx="6">
                <c:v>BMW  5 Series</c:v>
              </c:pt>
              <c:pt idx="7">
                <c:v>BMW  4 Series</c:v>
              </c:pt>
              <c:pt idx="8">
                <c:v>MERC  GLC Class</c:v>
              </c:pt>
              <c:pt idx="9">
                <c:v>Audi A5</c:v>
              </c:pt>
            </c:strLit>
          </c:cat>
          <c:val>
            <c:numLit>
              <c:formatCode>General</c:formatCode>
              <c:ptCount val="10"/>
              <c:pt idx="0">
                <c:v>2050</c:v>
              </c:pt>
              <c:pt idx="1">
                <c:v>1084</c:v>
              </c:pt>
              <c:pt idx="2">
                <c:v>1075</c:v>
              </c:pt>
              <c:pt idx="3">
                <c:v>505</c:v>
              </c:pt>
              <c:pt idx="4">
                <c:v>1142</c:v>
              </c:pt>
              <c:pt idx="5">
                <c:v>385</c:v>
              </c:pt>
              <c:pt idx="6">
                <c:v>519</c:v>
              </c:pt>
              <c:pt idx="7">
                <c:v>497</c:v>
              </c:pt>
              <c:pt idx="8">
                <c:v>655</c:v>
              </c:pt>
              <c:pt idx="9">
                <c:v>325</c:v>
              </c:pt>
            </c:numLit>
          </c:val>
          <c:extLst>
            <c:ext xmlns:c16="http://schemas.microsoft.com/office/drawing/2014/chart" uri="{C3380CC4-5D6E-409C-BE32-E72D297353CC}">
              <c16:uniqueId val="{00000002-EF6D-483C-A75F-51F4454273BA}"/>
            </c:ext>
          </c:extLst>
        </c:ser>
        <c:dLbls>
          <c:showLegendKey val="0"/>
          <c:showVal val="0"/>
          <c:showCatName val="0"/>
          <c:showSerName val="0"/>
          <c:showPercent val="0"/>
          <c:showBubbleSize val="0"/>
        </c:dLbls>
        <c:gapWidth val="219"/>
        <c:axId val="1215654072"/>
        <c:axId val="1215650136"/>
      </c:barChart>
      <c:lineChart>
        <c:grouping val="standard"/>
        <c:varyColors val="0"/>
        <c:ser>
          <c:idx val="3"/>
          <c:order val="3"/>
          <c:tx>
            <c:v>Total</c:v>
          </c:tx>
          <c:spPr>
            <a:ln w="28575" cap="rnd">
              <a:solidFill>
                <a:schemeClr val="accent4"/>
              </a:solidFill>
              <a:round/>
            </a:ln>
            <a:effectLst/>
          </c:spPr>
          <c:marker>
            <c:symbol val="none"/>
          </c:marker>
          <c:cat>
            <c:strLit>
              <c:ptCount val="10"/>
              <c:pt idx="0">
                <c:v>MERC  C Class</c:v>
              </c:pt>
              <c:pt idx="1">
                <c:v>MERC  A Class</c:v>
              </c:pt>
              <c:pt idx="2">
                <c:v>BMW  3 Series</c:v>
              </c:pt>
              <c:pt idx="3">
                <c:v>BMW  1 Series</c:v>
              </c:pt>
              <c:pt idx="4">
                <c:v>MERC  E Class</c:v>
              </c:pt>
              <c:pt idx="5">
                <c:v>Audi A4</c:v>
              </c:pt>
              <c:pt idx="6">
                <c:v>BMW  5 Series</c:v>
              </c:pt>
              <c:pt idx="7">
                <c:v>BMW  4 Series</c:v>
              </c:pt>
              <c:pt idx="8">
                <c:v>MERC  GLC Class</c:v>
              </c:pt>
              <c:pt idx="9">
                <c:v>Audi A5</c:v>
              </c:pt>
            </c:strLit>
          </c:cat>
          <c:val>
            <c:numLit>
              <c:formatCode>General</c:formatCode>
              <c:ptCount val="10"/>
              <c:pt idx="0">
                <c:v>3747</c:v>
              </c:pt>
              <c:pt idx="1">
                <c:v>2561</c:v>
              </c:pt>
              <c:pt idx="2">
                <c:v>2443</c:v>
              </c:pt>
              <c:pt idx="3">
                <c:v>1969</c:v>
              </c:pt>
              <c:pt idx="4">
                <c:v>1953</c:v>
              </c:pt>
              <c:pt idx="5">
                <c:v>1381</c:v>
              </c:pt>
              <c:pt idx="6">
                <c:v>1056</c:v>
              </c:pt>
              <c:pt idx="7">
                <c:v>995</c:v>
              </c:pt>
              <c:pt idx="8">
                <c:v>960</c:v>
              </c:pt>
              <c:pt idx="9">
                <c:v>882</c:v>
              </c:pt>
            </c:numLit>
          </c:val>
          <c:smooth val="0"/>
          <c:extLst>
            <c:ext xmlns:c16="http://schemas.microsoft.com/office/drawing/2014/chart" uri="{C3380CC4-5D6E-409C-BE32-E72D297353CC}">
              <c16:uniqueId val="{00000003-EF6D-483C-A75F-51F4454273BA}"/>
            </c:ext>
          </c:extLst>
        </c:ser>
        <c:dLbls>
          <c:showLegendKey val="0"/>
          <c:showVal val="0"/>
          <c:showCatName val="0"/>
          <c:showSerName val="0"/>
          <c:showPercent val="0"/>
          <c:showBubbleSize val="0"/>
        </c:dLbls>
        <c:marker val="1"/>
        <c:smooth val="0"/>
        <c:axId val="1222583824"/>
        <c:axId val="1222575296"/>
      </c:lineChart>
      <c:catAx>
        <c:axId val="1215654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5650136"/>
        <c:crosses val="autoZero"/>
        <c:auto val="1"/>
        <c:lblAlgn val="ctr"/>
        <c:lblOffset val="100"/>
        <c:noMultiLvlLbl val="0"/>
      </c:catAx>
      <c:valAx>
        <c:axId val="1215650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5654072"/>
        <c:crosses val="autoZero"/>
        <c:crossBetween val="between"/>
      </c:valAx>
      <c:valAx>
        <c:axId val="122257529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2583824"/>
        <c:crosses val="max"/>
        <c:crossBetween val="between"/>
      </c:valAx>
      <c:catAx>
        <c:axId val="1222583824"/>
        <c:scaling>
          <c:orientation val="minMax"/>
        </c:scaling>
        <c:delete val="1"/>
        <c:axPos val="b"/>
        <c:numFmt formatCode="General" sourceLinked="1"/>
        <c:majorTickMark val="out"/>
        <c:minorTickMark val="none"/>
        <c:tickLblPos val="nextTo"/>
        <c:crossAx val="1222575296"/>
        <c:crosses val="autoZero"/>
        <c:auto val="1"/>
        <c:lblAlgn val="ctr"/>
        <c:lblOffset val="100"/>
        <c:noMultiLvlLbl val="0"/>
      </c:cat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6">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Mileage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s>
    <c:plotArea>
      <c:layout>
        <c:manualLayout>
          <c:layoutTarget val="inner"/>
          <c:xMode val="edge"/>
          <c:yMode val="edge"/>
          <c:x val="8.1930678735604875E-2"/>
          <c:y val="6.6354956063554904E-2"/>
          <c:w val="0.88283896990058863"/>
          <c:h val="0.54191386940216724"/>
        </c:manualLayout>
      </c:layout>
      <c:barChart>
        <c:barDir val="col"/>
        <c:grouping val="clustered"/>
        <c:varyColors val="0"/>
        <c:ser>
          <c:idx val="0"/>
          <c:order val="0"/>
          <c:tx>
            <c:v>Total</c:v>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2E4D-4DD3-86D7-064FC8BF9252}"/>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2E4D-4DD3-86D7-064FC8BF9252}"/>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2E4D-4DD3-86D7-064FC8BF9252}"/>
              </c:ext>
            </c:extLst>
          </c:dPt>
          <c:dPt>
            <c:idx val="5"/>
            <c:invertIfNegative val="0"/>
            <c:bubble3D val="0"/>
            <c:spPr>
              <a:solidFill>
                <a:schemeClr val="accent2"/>
              </a:solidFill>
              <a:ln>
                <a:noFill/>
              </a:ln>
              <a:effectLst/>
            </c:spPr>
            <c:extLst>
              <c:ext xmlns:c16="http://schemas.microsoft.com/office/drawing/2014/chart" uri="{C3380CC4-5D6E-409C-BE32-E72D297353CC}">
                <c16:uniqueId val="{00000007-2E4D-4DD3-86D7-064FC8BF9252}"/>
              </c:ext>
            </c:extLst>
          </c:dPt>
          <c:dPt>
            <c:idx val="7"/>
            <c:invertIfNegative val="0"/>
            <c:bubble3D val="0"/>
            <c:spPr>
              <a:solidFill>
                <a:srgbClr val="00B050"/>
              </a:solidFill>
              <a:ln>
                <a:noFill/>
              </a:ln>
              <a:effectLst/>
            </c:spPr>
            <c:extLst>
              <c:ext xmlns:c16="http://schemas.microsoft.com/office/drawing/2014/chart" uri="{C3380CC4-5D6E-409C-BE32-E72D297353CC}">
                <c16:uniqueId val="{00000009-2E4D-4DD3-86D7-064FC8BF9252}"/>
              </c:ext>
            </c:extLst>
          </c:dPt>
          <c:dPt>
            <c:idx val="8"/>
            <c:invertIfNegative val="0"/>
            <c:bubble3D val="0"/>
            <c:spPr>
              <a:solidFill>
                <a:schemeClr val="accent2"/>
              </a:solidFill>
              <a:ln>
                <a:noFill/>
              </a:ln>
              <a:effectLst/>
            </c:spPr>
            <c:extLst>
              <c:ext xmlns:c16="http://schemas.microsoft.com/office/drawing/2014/chart" uri="{C3380CC4-5D6E-409C-BE32-E72D297353CC}">
                <c16:uniqueId val="{0000000B-2E4D-4DD3-86D7-064FC8BF9252}"/>
              </c:ext>
            </c:extLst>
          </c:dPt>
          <c:dPt>
            <c:idx val="9"/>
            <c:invertIfNegative val="0"/>
            <c:bubble3D val="0"/>
            <c:spPr>
              <a:solidFill>
                <a:srgbClr val="FF0000"/>
              </a:solidFill>
              <a:ln>
                <a:noFill/>
              </a:ln>
              <a:effectLst/>
            </c:spPr>
            <c:extLst>
              <c:ext xmlns:c16="http://schemas.microsoft.com/office/drawing/2014/chart" uri="{C3380CC4-5D6E-409C-BE32-E72D297353CC}">
                <c16:uniqueId val="{0000000D-2E4D-4DD3-86D7-064FC8BF9252}"/>
              </c:ext>
            </c:extLst>
          </c:dPt>
          <c:dPt>
            <c:idx val="11"/>
            <c:invertIfNegative val="0"/>
            <c:bubble3D val="0"/>
            <c:spPr>
              <a:solidFill>
                <a:schemeClr val="accent2"/>
              </a:solidFill>
              <a:ln>
                <a:noFill/>
              </a:ln>
              <a:effectLst/>
            </c:spPr>
            <c:extLst>
              <c:ext xmlns:c16="http://schemas.microsoft.com/office/drawing/2014/chart" uri="{C3380CC4-5D6E-409C-BE32-E72D297353CC}">
                <c16:uniqueId val="{0000000F-2E4D-4DD3-86D7-064FC8BF9252}"/>
              </c:ext>
            </c:extLst>
          </c:dPt>
          <c:dPt>
            <c:idx val="12"/>
            <c:invertIfNegative val="0"/>
            <c:bubble3D val="0"/>
            <c:spPr>
              <a:solidFill>
                <a:srgbClr val="FF0000"/>
              </a:solidFill>
              <a:ln>
                <a:noFill/>
              </a:ln>
              <a:effectLst/>
            </c:spPr>
            <c:extLst>
              <c:ext xmlns:c16="http://schemas.microsoft.com/office/drawing/2014/chart" uri="{C3380CC4-5D6E-409C-BE32-E72D297353CC}">
                <c16:uniqueId val="{00000011-2E4D-4DD3-86D7-064FC8BF9252}"/>
              </c:ext>
            </c:extLst>
          </c:dPt>
          <c:dPt>
            <c:idx val="13"/>
            <c:invertIfNegative val="0"/>
            <c:bubble3D val="0"/>
            <c:spPr>
              <a:solidFill>
                <a:srgbClr val="FF0000"/>
              </a:solidFill>
              <a:ln>
                <a:noFill/>
              </a:ln>
              <a:effectLst/>
            </c:spPr>
            <c:extLst>
              <c:ext xmlns:c16="http://schemas.microsoft.com/office/drawing/2014/chart" uri="{C3380CC4-5D6E-409C-BE32-E72D297353CC}">
                <c16:uniqueId val="{00000013-2E4D-4DD3-86D7-064FC8BF9252}"/>
              </c:ext>
            </c:extLst>
          </c:dPt>
          <c:dPt>
            <c:idx val="15"/>
            <c:invertIfNegative val="0"/>
            <c:bubble3D val="0"/>
            <c:spPr>
              <a:solidFill>
                <a:srgbClr val="7030A0"/>
              </a:solidFill>
              <a:ln>
                <a:noFill/>
              </a:ln>
              <a:effectLst/>
            </c:spPr>
            <c:extLst>
              <c:ext xmlns:c16="http://schemas.microsoft.com/office/drawing/2014/chart" uri="{C3380CC4-5D6E-409C-BE32-E72D297353CC}">
                <c16:uniqueId val="{00000015-2E4D-4DD3-86D7-064FC8BF9252}"/>
              </c:ext>
            </c:extLst>
          </c:dPt>
          <c:dPt>
            <c:idx val="16"/>
            <c:invertIfNegative val="0"/>
            <c:bubble3D val="0"/>
            <c:spPr>
              <a:solidFill>
                <a:srgbClr val="FF0000"/>
              </a:solidFill>
              <a:ln>
                <a:noFill/>
              </a:ln>
              <a:effectLst/>
            </c:spPr>
            <c:extLst>
              <c:ext xmlns:c16="http://schemas.microsoft.com/office/drawing/2014/chart" uri="{C3380CC4-5D6E-409C-BE32-E72D297353CC}">
                <c16:uniqueId val="{00000017-2E4D-4DD3-86D7-064FC8BF9252}"/>
              </c:ext>
            </c:extLst>
          </c:dPt>
          <c:dPt>
            <c:idx val="17"/>
            <c:invertIfNegative val="0"/>
            <c:bubble3D val="0"/>
            <c:spPr>
              <a:solidFill>
                <a:srgbClr val="7030A0"/>
              </a:solidFill>
              <a:ln>
                <a:noFill/>
              </a:ln>
              <a:effectLst/>
            </c:spPr>
            <c:extLst>
              <c:ext xmlns:c16="http://schemas.microsoft.com/office/drawing/2014/chart" uri="{C3380CC4-5D6E-409C-BE32-E72D297353CC}">
                <c16:uniqueId val="{00000019-2E4D-4DD3-86D7-064FC8BF9252}"/>
              </c:ext>
            </c:extLst>
          </c:dPt>
          <c:dPt>
            <c:idx val="18"/>
            <c:invertIfNegative val="0"/>
            <c:bubble3D val="0"/>
            <c:spPr>
              <a:solidFill>
                <a:srgbClr val="7030A0"/>
              </a:solidFill>
              <a:ln>
                <a:noFill/>
              </a:ln>
              <a:effectLst/>
            </c:spPr>
            <c:extLst>
              <c:ext xmlns:c16="http://schemas.microsoft.com/office/drawing/2014/chart" uri="{C3380CC4-5D6E-409C-BE32-E72D297353CC}">
                <c16:uniqueId val="{0000001B-2E4D-4DD3-86D7-064FC8BF9252}"/>
              </c:ext>
            </c:extLst>
          </c:dPt>
          <c:dPt>
            <c:idx val="19"/>
            <c:invertIfNegative val="0"/>
            <c:bubble3D val="0"/>
            <c:spPr>
              <a:solidFill>
                <a:srgbClr val="7030A0"/>
              </a:solidFill>
              <a:ln>
                <a:noFill/>
              </a:ln>
              <a:effectLst/>
            </c:spPr>
            <c:extLst>
              <c:ext xmlns:c16="http://schemas.microsoft.com/office/drawing/2014/chart" uri="{C3380CC4-5D6E-409C-BE32-E72D297353CC}">
                <c16:uniqueId val="{0000001D-2E4D-4DD3-86D7-064FC8BF9252}"/>
              </c:ext>
            </c:extLst>
          </c:dPt>
          <c:dPt>
            <c:idx val="20"/>
            <c:invertIfNegative val="0"/>
            <c:bubble3D val="0"/>
            <c:spPr>
              <a:solidFill>
                <a:srgbClr val="7030A0"/>
              </a:solidFill>
              <a:ln>
                <a:noFill/>
              </a:ln>
              <a:effectLst/>
            </c:spPr>
            <c:extLst>
              <c:ext xmlns:c16="http://schemas.microsoft.com/office/drawing/2014/chart" uri="{C3380CC4-5D6E-409C-BE32-E72D297353CC}">
                <c16:uniqueId val="{0000001F-2E4D-4DD3-86D7-064FC8BF9252}"/>
              </c:ext>
            </c:extLst>
          </c:dPt>
          <c:cat>
            <c:strLit>
              <c:ptCount val="21"/>
              <c:pt idx="0">
                <c:v>Audi  A6</c:v>
              </c:pt>
              <c:pt idx="1">
                <c:v>Merc  V Class</c:v>
              </c:pt>
              <c:pt idx="2">
                <c:v>Merc  A Class</c:v>
              </c:pt>
              <c:pt idx="3">
                <c:v>Bmw  X5</c:v>
              </c:pt>
              <c:pt idx="4">
                <c:v>Bmw  3 Series</c:v>
              </c:pt>
              <c:pt idx="5">
                <c:v>Merc  CLK</c:v>
              </c:pt>
              <c:pt idx="6">
                <c:v>Bmw  5 Series</c:v>
              </c:pt>
              <c:pt idx="7">
                <c:v>Cclass  C Class</c:v>
              </c:pt>
              <c:pt idx="8">
                <c:v>Merc  C Class</c:v>
              </c:pt>
              <c:pt idx="9">
                <c:v>Audi  Q5</c:v>
              </c:pt>
              <c:pt idx="10">
                <c:v>Bmw  1 Series</c:v>
              </c:pt>
              <c:pt idx="11">
                <c:v>Merc  E Class</c:v>
              </c:pt>
              <c:pt idx="12">
                <c:v>Audi  A3</c:v>
              </c:pt>
              <c:pt idx="13">
                <c:v>Audi  A4</c:v>
              </c:pt>
              <c:pt idx="14">
                <c:v>Bmw  4 Series</c:v>
              </c:pt>
              <c:pt idx="15">
                <c:v>Hyundai  I30</c:v>
              </c:pt>
              <c:pt idx="16">
                <c:v>Audi  Q7</c:v>
              </c:pt>
              <c:pt idx="17">
                <c:v>Hyundai  Terracan</c:v>
              </c:pt>
              <c:pt idx="18">
                <c:v>Hyundai  Santa Fe</c:v>
              </c:pt>
              <c:pt idx="19">
                <c:v>Hyundai  IX35</c:v>
              </c:pt>
              <c:pt idx="20">
                <c:v>Hyundai  Ioniq</c:v>
              </c:pt>
            </c:strLit>
          </c:cat>
          <c:val>
            <c:numLit>
              <c:formatCode>General</c:formatCode>
              <c:ptCount val="21"/>
              <c:pt idx="0">
                <c:v>323000</c:v>
              </c:pt>
              <c:pt idx="1">
                <c:v>259000</c:v>
              </c:pt>
              <c:pt idx="2">
                <c:v>240494</c:v>
              </c:pt>
              <c:pt idx="3">
                <c:v>214000</c:v>
              </c:pt>
              <c:pt idx="4">
                <c:v>190000</c:v>
              </c:pt>
              <c:pt idx="5">
                <c:v>185000</c:v>
              </c:pt>
              <c:pt idx="6">
                <c:v>178987</c:v>
              </c:pt>
              <c:pt idx="7">
                <c:v>173000</c:v>
              </c:pt>
              <c:pt idx="8">
                <c:v>170000</c:v>
              </c:pt>
              <c:pt idx="9">
                <c:v>168017</c:v>
              </c:pt>
              <c:pt idx="10">
                <c:v>167000</c:v>
              </c:pt>
              <c:pt idx="11">
                <c:v>166086</c:v>
              </c:pt>
              <c:pt idx="12">
                <c:v>152034</c:v>
              </c:pt>
              <c:pt idx="13">
                <c:v>148000</c:v>
              </c:pt>
              <c:pt idx="14">
                <c:v>141300</c:v>
              </c:pt>
              <c:pt idx="15">
                <c:v>138000</c:v>
              </c:pt>
              <c:pt idx="16">
                <c:v>136000</c:v>
              </c:pt>
              <c:pt idx="17">
                <c:v>130000</c:v>
              </c:pt>
              <c:pt idx="18">
                <c:v>130000</c:v>
              </c:pt>
              <c:pt idx="19">
                <c:v>119050</c:v>
              </c:pt>
              <c:pt idx="20">
                <c:v>117000</c:v>
              </c:pt>
            </c:numLit>
          </c:val>
          <c:extLst>
            <c:ext xmlns:c16="http://schemas.microsoft.com/office/drawing/2014/chart" uri="{C3380CC4-5D6E-409C-BE32-E72D297353CC}">
              <c16:uniqueId val="{00000020-2E4D-4DD3-86D7-064FC8BF9252}"/>
            </c:ext>
          </c:extLst>
        </c:ser>
        <c:dLbls>
          <c:showLegendKey val="0"/>
          <c:showVal val="0"/>
          <c:showCatName val="0"/>
          <c:showSerName val="0"/>
          <c:showPercent val="0"/>
          <c:showBubbleSize val="0"/>
        </c:dLbls>
        <c:gapWidth val="219"/>
        <c:overlap val="-27"/>
        <c:axId val="443223960"/>
        <c:axId val="438884208"/>
      </c:barChart>
      <c:catAx>
        <c:axId val="443223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884208"/>
        <c:crosses val="autoZero"/>
        <c:auto val="1"/>
        <c:lblAlgn val="ctr"/>
        <c:lblOffset val="100"/>
        <c:noMultiLvlLbl val="0"/>
      </c:catAx>
      <c:valAx>
        <c:axId val="438884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223960"/>
        <c:crosses val="autoZero"/>
        <c:crossBetween val="between"/>
      </c:valAx>
      <c:spPr>
        <a:noFill/>
        <a:ln>
          <a:noFill/>
        </a:ln>
        <a:effectLst/>
      </c:spPr>
    </c:plotArea>
    <c:plotVisOnly val="1"/>
    <c:dispBlanksAs val="gap"/>
    <c:showDLblsOverMax val="0"/>
  </c:chart>
  <c:spPr>
    <a:solidFill>
      <a:schemeClr val="accent1">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pivotFmt>
      <c:pivotFmt>
        <c:idx val="6"/>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pivotFmt>
      <c:pivotFmt>
        <c:idx val="7"/>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3">
                <a:alpha val="85000"/>
              </a:schemeClr>
            </a:solidFill>
            <a:ln>
              <a:noFill/>
            </a:ln>
            <a:effectLst/>
          </c:spPr>
        </c:marker>
      </c:pivotFmt>
      <c:pivotFmt>
        <c:idx val="8"/>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4">
                <a:alpha val="85000"/>
              </a:schemeClr>
            </a:solidFill>
            <a:ln>
              <a:noFill/>
            </a:ln>
            <a:effectLst/>
          </c:spPr>
        </c:marker>
      </c:pivotFmt>
      <c:pivotFmt>
        <c:idx val="9"/>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5">
                <a:alpha val="85000"/>
              </a:schemeClr>
            </a:solidFill>
            <a:ln>
              <a:noFill/>
            </a:ln>
            <a:effectLst/>
          </c:spPr>
        </c:marker>
      </c:pivotFmt>
      <c:pivotFmt>
        <c:idx val="10"/>
        <c:spPr>
          <a:solidFill>
            <a:schemeClr val="accent1">
              <a:alpha val="85000"/>
            </a:schemeClr>
          </a:solidFill>
          <a:ln w="9525" cap="flat" cmpd="sng" algn="ctr">
            <a:solidFill>
              <a:schemeClr val="lt1">
                <a:alpha val="50000"/>
              </a:schemeClr>
            </a:solidFill>
            <a:round/>
          </a:ln>
          <a:effectLst/>
        </c:spPr>
        <c:marker>
          <c:symbol val="none"/>
        </c:marker>
      </c:pivotFmt>
      <c:pivotFmt>
        <c:idx val="11"/>
        <c:spPr>
          <a:solidFill>
            <a:schemeClr val="accent1">
              <a:alpha val="85000"/>
            </a:schemeClr>
          </a:solidFill>
          <a:ln w="9525" cap="flat" cmpd="sng" algn="ctr">
            <a:solidFill>
              <a:schemeClr val="lt1">
                <a:alpha val="50000"/>
              </a:schemeClr>
            </a:solidFill>
            <a:round/>
          </a:ln>
          <a:effectLst/>
        </c:spPr>
        <c:marker>
          <c:symbol val="none"/>
        </c:marker>
      </c:pivotFmt>
      <c:pivotFmt>
        <c:idx val="12"/>
        <c:spPr>
          <a:solidFill>
            <a:schemeClr val="accent1">
              <a:alpha val="85000"/>
            </a:schemeClr>
          </a:solidFill>
          <a:ln w="9525" cap="flat" cmpd="sng" algn="ctr">
            <a:solidFill>
              <a:schemeClr val="lt1">
                <a:alpha val="50000"/>
              </a:schemeClr>
            </a:solidFill>
            <a:round/>
          </a:ln>
          <a:effectLst/>
        </c:spPr>
        <c:marker>
          <c:symbol val="none"/>
        </c:marker>
      </c:pivotFmt>
      <c:pivotFmt>
        <c:idx val="13"/>
        <c:spPr>
          <a:solidFill>
            <a:schemeClr val="accent1">
              <a:alpha val="85000"/>
            </a:schemeClr>
          </a:solidFill>
          <a:ln w="9525" cap="flat" cmpd="sng" algn="ctr">
            <a:solidFill>
              <a:schemeClr val="lt1">
                <a:alpha val="50000"/>
              </a:schemeClr>
            </a:solidFill>
            <a:round/>
          </a:ln>
          <a:effectLst/>
        </c:spPr>
        <c:marker>
          <c:symbol val="none"/>
        </c:marker>
      </c:pivotFmt>
      <c:pivotFmt>
        <c:idx val="14"/>
        <c:spPr>
          <a:solidFill>
            <a:schemeClr val="accent1">
              <a:alpha val="85000"/>
            </a:schemeClr>
          </a:solidFill>
          <a:ln w="9525" cap="flat" cmpd="sng" algn="ctr">
            <a:solidFill>
              <a:schemeClr val="lt1">
                <a:alpha val="50000"/>
              </a:schemeClr>
            </a:solidFill>
            <a:round/>
          </a:ln>
          <a:effectLst/>
        </c:spPr>
        <c:marker>
          <c:symbol val="none"/>
        </c:marker>
      </c:pivotFmt>
    </c:pivotFmts>
    <c:plotArea>
      <c:layout/>
      <c:barChart>
        <c:barDir val="col"/>
        <c:grouping val="clustered"/>
        <c:varyColors val="0"/>
        <c:ser>
          <c:idx val="0"/>
          <c:order val="0"/>
          <c:tx>
            <c:v>Bmw</c:v>
          </c:tx>
          <c:spPr>
            <a:solidFill>
              <a:schemeClr val="accent1">
                <a:alpha val="85000"/>
              </a:schemeClr>
            </a:solidFill>
            <a:ln w="9525" cap="flat" cmpd="sng" algn="ctr">
              <a:solidFill>
                <a:schemeClr val="lt1">
                  <a:alpha val="50000"/>
                </a:schemeClr>
              </a:solidFill>
              <a:round/>
            </a:ln>
            <a:effectLst/>
          </c:spPr>
          <c:invertIfNegative val="0"/>
          <c:cat>
            <c:strLit>
              <c:ptCount val="5"/>
              <c:pt idx="0">
                <c:v>diesel</c:v>
              </c:pt>
              <c:pt idx="1">
                <c:v>Electric</c:v>
              </c:pt>
              <c:pt idx="2">
                <c:v>Hybrid</c:v>
              </c:pt>
              <c:pt idx="3">
                <c:v>others</c:v>
              </c:pt>
              <c:pt idx="4">
                <c:v>petrol</c:v>
              </c:pt>
            </c:strLit>
          </c:cat>
          <c:val>
            <c:numLit>
              <c:formatCode>General</c:formatCode>
              <c:ptCount val="5"/>
              <c:pt idx="0">
                <c:v>7027</c:v>
              </c:pt>
              <c:pt idx="1">
                <c:v>3</c:v>
              </c:pt>
              <c:pt idx="2">
                <c:v>298</c:v>
              </c:pt>
              <c:pt idx="3">
                <c:v>36</c:v>
              </c:pt>
              <c:pt idx="4">
                <c:v>3417</c:v>
              </c:pt>
            </c:numLit>
          </c:val>
          <c:extLst>
            <c:ext xmlns:c16="http://schemas.microsoft.com/office/drawing/2014/chart" uri="{C3380CC4-5D6E-409C-BE32-E72D297353CC}">
              <c16:uniqueId val="{00000000-8AE0-4CE8-B80A-7CBD1DE97CB3}"/>
            </c:ext>
          </c:extLst>
        </c:ser>
        <c:ser>
          <c:idx val="1"/>
          <c:order val="1"/>
          <c:tx>
            <c:v>hyndai</c:v>
          </c:tx>
          <c:spPr>
            <a:solidFill>
              <a:schemeClr val="accent2">
                <a:alpha val="85000"/>
              </a:schemeClr>
            </a:solidFill>
            <a:ln w="9525" cap="flat" cmpd="sng" algn="ctr">
              <a:solidFill>
                <a:schemeClr val="lt1">
                  <a:alpha val="50000"/>
                </a:schemeClr>
              </a:solidFill>
              <a:round/>
            </a:ln>
            <a:effectLst/>
          </c:spPr>
          <c:invertIfNegative val="0"/>
          <c:cat>
            <c:strLit>
              <c:ptCount val="5"/>
              <c:pt idx="0">
                <c:v>diesel</c:v>
              </c:pt>
              <c:pt idx="1">
                <c:v>Electric</c:v>
              </c:pt>
              <c:pt idx="2">
                <c:v>Hybrid</c:v>
              </c:pt>
              <c:pt idx="3">
                <c:v>others</c:v>
              </c:pt>
              <c:pt idx="4">
                <c:v>petrol</c:v>
              </c:pt>
            </c:strLit>
          </c:cat>
          <c:val>
            <c:numLit>
              <c:formatCode>General</c:formatCode>
              <c:ptCount val="5"/>
              <c:pt idx="0">
                <c:v>1608</c:v>
              </c:pt>
              <c:pt idx="1">
                <c:v>0</c:v>
              </c:pt>
              <c:pt idx="2">
                <c:v>349</c:v>
              </c:pt>
              <c:pt idx="3">
                <c:v>1</c:v>
              </c:pt>
              <c:pt idx="4">
                <c:v>2902</c:v>
              </c:pt>
            </c:numLit>
          </c:val>
          <c:extLst>
            <c:ext xmlns:c16="http://schemas.microsoft.com/office/drawing/2014/chart" uri="{C3380CC4-5D6E-409C-BE32-E72D297353CC}">
              <c16:uniqueId val="{00000001-8AE0-4CE8-B80A-7CBD1DE97CB3}"/>
            </c:ext>
          </c:extLst>
        </c:ser>
        <c:ser>
          <c:idx val="2"/>
          <c:order val="2"/>
          <c:tx>
            <c:v>cclass</c:v>
          </c:tx>
          <c:spPr>
            <a:solidFill>
              <a:schemeClr val="accent3">
                <a:alpha val="85000"/>
              </a:schemeClr>
            </a:solidFill>
            <a:ln w="9525" cap="flat" cmpd="sng" algn="ctr">
              <a:solidFill>
                <a:schemeClr val="lt1">
                  <a:alpha val="50000"/>
                </a:schemeClr>
              </a:solidFill>
              <a:round/>
            </a:ln>
            <a:effectLst/>
          </c:spPr>
          <c:invertIfNegative val="0"/>
          <c:cat>
            <c:strLit>
              <c:ptCount val="5"/>
              <c:pt idx="0">
                <c:v>diesel</c:v>
              </c:pt>
              <c:pt idx="1">
                <c:v>Electric</c:v>
              </c:pt>
              <c:pt idx="2">
                <c:v>Hybrid</c:v>
              </c:pt>
              <c:pt idx="3">
                <c:v>others</c:v>
              </c:pt>
              <c:pt idx="4">
                <c:v>petrol</c:v>
              </c:pt>
            </c:strLit>
          </c:cat>
          <c:val>
            <c:numLit>
              <c:formatCode>General</c:formatCode>
              <c:ptCount val="5"/>
              <c:pt idx="0">
                <c:v>2340</c:v>
              </c:pt>
              <c:pt idx="1">
                <c:v>0</c:v>
              </c:pt>
              <c:pt idx="2">
                <c:v>151</c:v>
              </c:pt>
              <c:pt idx="3">
                <c:v>6</c:v>
              </c:pt>
              <c:pt idx="4">
                <c:v>1402</c:v>
              </c:pt>
            </c:numLit>
          </c:val>
          <c:extLst>
            <c:ext xmlns:c16="http://schemas.microsoft.com/office/drawing/2014/chart" uri="{C3380CC4-5D6E-409C-BE32-E72D297353CC}">
              <c16:uniqueId val="{00000002-8AE0-4CE8-B80A-7CBD1DE97CB3}"/>
            </c:ext>
          </c:extLst>
        </c:ser>
        <c:ser>
          <c:idx val="3"/>
          <c:order val="3"/>
          <c:tx>
            <c:v>Audi</c:v>
          </c:tx>
          <c:spPr>
            <a:solidFill>
              <a:schemeClr val="accent4">
                <a:alpha val="85000"/>
              </a:schemeClr>
            </a:solidFill>
            <a:ln w="9525" cap="flat" cmpd="sng" algn="ctr">
              <a:solidFill>
                <a:schemeClr val="lt1">
                  <a:alpha val="50000"/>
                </a:schemeClr>
              </a:solidFill>
              <a:round/>
            </a:ln>
            <a:effectLst/>
          </c:spPr>
          <c:invertIfNegative val="0"/>
          <c:cat>
            <c:strLit>
              <c:ptCount val="5"/>
              <c:pt idx="0">
                <c:v>diesel</c:v>
              </c:pt>
              <c:pt idx="1">
                <c:v>Electric</c:v>
              </c:pt>
              <c:pt idx="2">
                <c:v>Hybrid</c:v>
              </c:pt>
              <c:pt idx="3">
                <c:v>others</c:v>
              </c:pt>
              <c:pt idx="4">
                <c:v>petrol</c:v>
              </c:pt>
            </c:strLit>
          </c:cat>
          <c:val>
            <c:numLit>
              <c:formatCode>General</c:formatCode>
              <c:ptCount val="5"/>
              <c:pt idx="0">
                <c:v>5577</c:v>
              </c:pt>
              <c:pt idx="1">
                <c:v>0</c:v>
              </c:pt>
              <c:pt idx="2">
                <c:v>28</c:v>
              </c:pt>
              <c:pt idx="3">
                <c:v>0</c:v>
              </c:pt>
              <c:pt idx="4">
                <c:v>5063</c:v>
              </c:pt>
            </c:numLit>
          </c:val>
          <c:extLst>
            <c:ext xmlns:c16="http://schemas.microsoft.com/office/drawing/2014/chart" uri="{C3380CC4-5D6E-409C-BE32-E72D297353CC}">
              <c16:uniqueId val="{00000003-8AE0-4CE8-B80A-7CBD1DE97CB3}"/>
            </c:ext>
          </c:extLst>
        </c:ser>
        <c:ser>
          <c:idx val="4"/>
          <c:order val="4"/>
          <c:tx>
            <c:v>merc</c:v>
          </c:tx>
          <c:spPr>
            <a:solidFill>
              <a:schemeClr val="accent5">
                <a:alpha val="85000"/>
              </a:schemeClr>
            </a:solidFill>
            <a:ln w="9525" cap="flat" cmpd="sng" algn="ctr">
              <a:solidFill>
                <a:schemeClr val="lt1">
                  <a:alpha val="50000"/>
                </a:schemeClr>
              </a:solidFill>
              <a:round/>
            </a:ln>
            <a:effectLst/>
          </c:spPr>
          <c:invertIfNegative val="0"/>
          <c:cat>
            <c:strLit>
              <c:ptCount val="5"/>
              <c:pt idx="0">
                <c:v>diesel</c:v>
              </c:pt>
              <c:pt idx="1">
                <c:v>Electric</c:v>
              </c:pt>
              <c:pt idx="2">
                <c:v>Hybrid</c:v>
              </c:pt>
              <c:pt idx="3">
                <c:v>others</c:v>
              </c:pt>
              <c:pt idx="4">
                <c:v>petrol</c:v>
              </c:pt>
            </c:strLit>
          </c:cat>
          <c:val>
            <c:numLit>
              <c:formatCode>General</c:formatCode>
              <c:ptCount val="5"/>
              <c:pt idx="0">
                <c:v>9187</c:v>
              </c:pt>
              <c:pt idx="1">
                <c:v>0</c:v>
              </c:pt>
              <c:pt idx="2">
                <c:v>173</c:v>
              </c:pt>
              <c:pt idx="3">
                <c:v>7</c:v>
              </c:pt>
              <c:pt idx="4">
                <c:v>3752</c:v>
              </c:pt>
            </c:numLit>
          </c:val>
          <c:extLst>
            <c:ext xmlns:c16="http://schemas.microsoft.com/office/drawing/2014/chart" uri="{C3380CC4-5D6E-409C-BE32-E72D297353CC}">
              <c16:uniqueId val="{00000004-8AE0-4CE8-B80A-7CBD1DE97CB3}"/>
            </c:ext>
          </c:extLst>
        </c:ser>
        <c:dLbls>
          <c:showLegendKey val="0"/>
          <c:showVal val="0"/>
          <c:showCatName val="0"/>
          <c:showSerName val="0"/>
          <c:showPercent val="0"/>
          <c:showBubbleSize val="0"/>
        </c:dLbls>
        <c:gapWidth val="65"/>
        <c:axId val="444377168"/>
        <c:axId val="444380776"/>
      </c:barChart>
      <c:catAx>
        <c:axId val="44437716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44380776"/>
        <c:crosses val="autoZero"/>
        <c:auto val="1"/>
        <c:lblAlgn val="ctr"/>
        <c:lblOffset val="100"/>
        <c:noMultiLvlLbl val="0"/>
      </c:catAx>
      <c:valAx>
        <c:axId val="44438077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44377168"/>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900" b="0" i="0" u="none" strike="noStrike" kern="1200" baseline="0">
                <a:solidFill>
                  <a:schemeClr val="dk1">
                    <a:lumMod val="75000"/>
                    <a:lumOff val="25000"/>
                  </a:schemeClr>
                </a:solidFill>
                <a:latin typeface="+mn-lt"/>
                <a:ea typeface="+mn-ea"/>
                <a:cs typeface="+mn-cs"/>
              </a:defRPr>
            </a:pPr>
            <a:endParaRPr lang="en-US"/>
          </a:p>
        </c:txPr>
      </c:dTable>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Tax</a:t>
            </a:r>
          </a:p>
        </c:rich>
      </c:tx>
      <c:layout>
        <c:manualLayout>
          <c:xMode val="edge"/>
          <c:yMode val="edge"/>
          <c:x val="0.45561139028475711"/>
          <c:y val="5.6224899598393573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s>
    <c:plotArea>
      <c:layout>
        <c:manualLayout>
          <c:layoutTarget val="inner"/>
          <c:xMode val="edge"/>
          <c:yMode val="edge"/>
          <c:x val="0.10224839922898084"/>
          <c:y val="0.18028088712561316"/>
          <c:w val="0.873404544551453"/>
          <c:h val="0.53212591677968279"/>
        </c:manualLayout>
      </c:layout>
      <c:barChart>
        <c:barDir val="col"/>
        <c:grouping val="clustered"/>
        <c:varyColors val="0"/>
        <c:ser>
          <c:idx val="0"/>
          <c:order val="0"/>
          <c:tx>
            <c:v>Total</c:v>
          </c:tx>
          <c:invertIfNegative val="0"/>
          <c:dPt>
            <c:idx val="0"/>
            <c:invertIfNegative val="0"/>
            <c:bubble3D val="0"/>
            <c:spPr>
              <a:solidFill>
                <a:srgbClr val="FF0000"/>
              </a:solidFill>
            </c:spPr>
            <c:extLst>
              <c:ext xmlns:c16="http://schemas.microsoft.com/office/drawing/2014/chart" uri="{C3380CC4-5D6E-409C-BE32-E72D297353CC}">
                <c16:uniqueId val="{00000001-CFC6-4142-81A4-E56459AA8CBE}"/>
              </c:ext>
            </c:extLst>
          </c:dPt>
          <c:dPt>
            <c:idx val="1"/>
            <c:invertIfNegative val="0"/>
            <c:bubble3D val="0"/>
            <c:spPr>
              <a:solidFill>
                <a:srgbClr val="FF0000"/>
              </a:solidFill>
            </c:spPr>
            <c:extLst>
              <c:ext xmlns:c16="http://schemas.microsoft.com/office/drawing/2014/chart" uri="{C3380CC4-5D6E-409C-BE32-E72D297353CC}">
                <c16:uniqueId val="{00000003-CFC6-4142-81A4-E56459AA8CBE}"/>
              </c:ext>
            </c:extLst>
          </c:dPt>
          <c:dPt>
            <c:idx val="2"/>
            <c:invertIfNegative val="0"/>
            <c:bubble3D val="0"/>
            <c:spPr>
              <a:solidFill>
                <a:srgbClr val="FF0000"/>
              </a:solidFill>
            </c:spPr>
            <c:extLst>
              <c:ext xmlns:c16="http://schemas.microsoft.com/office/drawing/2014/chart" uri="{C3380CC4-5D6E-409C-BE32-E72D297353CC}">
                <c16:uniqueId val="{00000005-CFC6-4142-81A4-E56459AA8CBE}"/>
              </c:ext>
            </c:extLst>
          </c:dPt>
          <c:dPt>
            <c:idx val="3"/>
            <c:invertIfNegative val="0"/>
            <c:bubble3D val="0"/>
            <c:spPr>
              <a:solidFill>
                <a:srgbClr val="FF0000"/>
              </a:solidFill>
            </c:spPr>
            <c:extLst>
              <c:ext xmlns:c16="http://schemas.microsoft.com/office/drawing/2014/chart" uri="{C3380CC4-5D6E-409C-BE32-E72D297353CC}">
                <c16:uniqueId val="{00000007-CFC6-4142-81A4-E56459AA8CBE}"/>
              </c:ext>
            </c:extLst>
          </c:dPt>
          <c:dPt>
            <c:idx val="4"/>
            <c:invertIfNegative val="0"/>
            <c:bubble3D val="0"/>
            <c:spPr>
              <a:solidFill>
                <a:srgbClr val="FF0000"/>
              </a:solidFill>
            </c:spPr>
            <c:extLst>
              <c:ext xmlns:c16="http://schemas.microsoft.com/office/drawing/2014/chart" uri="{C3380CC4-5D6E-409C-BE32-E72D297353CC}">
                <c16:uniqueId val="{00000009-CFC6-4142-81A4-E56459AA8CBE}"/>
              </c:ext>
            </c:extLst>
          </c:dPt>
          <c:dPt>
            <c:idx val="10"/>
            <c:invertIfNegative val="0"/>
            <c:bubble3D val="0"/>
            <c:spPr>
              <a:solidFill>
                <a:srgbClr val="7030A0"/>
              </a:solidFill>
            </c:spPr>
            <c:extLst>
              <c:ext xmlns:c16="http://schemas.microsoft.com/office/drawing/2014/chart" uri="{C3380CC4-5D6E-409C-BE32-E72D297353CC}">
                <c16:uniqueId val="{0000000B-CFC6-4142-81A4-E56459AA8CBE}"/>
              </c:ext>
            </c:extLst>
          </c:dPt>
          <c:dPt>
            <c:idx val="11"/>
            <c:invertIfNegative val="0"/>
            <c:bubble3D val="0"/>
            <c:spPr>
              <a:solidFill>
                <a:srgbClr val="7030A0"/>
              </a:solidFill>
            </c:spPr>
            <c:extLst>
              <c:ext xmlns:c16="http://schemas.microsoft.com/office/drawing/2014/chart" uri="{C3380CC4-5D6E-409C-BE32-E72D297353CC}">
                <c16:uniqueId val="{0000000D-CFC6-4142-81A4-E56459AA8CBE}"/>
              </c:ext>
            </c:extLst>
          </c:dPt>
          <c:dPt>
            <c:idx val="12"/>
            <c:invertIfNegative val="0"/>
            <c:bubble3D val="0"/>
            <c:spPr>
              <a:solidFill>
                <a:srgbClr val="7030A0"/>
              </a:solidFill>
            </c:spPr>
            <c:extLst>
              <c:ext xmlns:c16="http://schemas.microsoft.com/office/drawing/2014/chart" uri="{C3380CC4-5D6E-409C-BE32-E72D297353CC}">
                <c16:uniqueId val="{0000000F-CFC6-4142-81A4-E56459AA8CBE}"/>
              </c:ext>
            </c:extLst>
          </c:dPt>
          <c:dPt>
            <c:idx val="13"/>
            <c:invertIfNegative val="0"/>
            <c:bubble3D val="0"/>
            <c:spPr>
              <a:solidFill>
                <a:srgbClr val="7030A0"/>
              </a:solidFill>
            </c:spPr>
            <c:extLst>
              <c:ext xmlns:c16="http://schemas.microsoft.com/office/drawing/2014/chart" uri="{C3380CC4-5D6E-409C-BE32-E72D297353CC}">
                <c16:uniqueId val="{00000011-CFC6-4142-81A4-E56459AA8CBE}"/>
              </c:ext>
            </c:extLst>
          </c:dPt>
          <c:dPt>
            <c:idx val="14"/>
            <c:invertIfNegative val="0"/>
            <c:bubble3D val="0"/>
            <c:spPr>
              <a:solidFill>
                <a:srgbClr val="7030A0"/>
              </a:solidFill>
            </c:spPr>
            <c:extLst>
              <c:ext xmlns:c16="http://schemas.microsoft.com/office/drawing/2014/chart" uri="{C3380CC4-5D6E-409C-BE32-E72D297353CC}">
                <c16:uniqueId val="{00000013-CFC6-4142-81A4-E56459AA8CBE}"/>
              </c:ext>
            </c:extLst>
          </c:dPt>
          <c:dPt>
            <c:idx val="15"/>
            <c:invertIfNegative val="0"/>
            <c:bubble3D val="0"/>
            <c:spPr>
              <a:solidFill>
                <a:schemeClr val="accent2"/>
              </a:solidFill>
            </c:spPr>
            <c:extLst>
              <c:ext xmlns:c16="http://schemas.microsoft.com/office/drawing/2014/chart" uri="{C3380CC4-5D6E-409C-BE32-E72D297353CC}">
                <c16:uniqueId val="{00000015-CFC6-4142-81A4-E56459AA8CBE}"/>
              </c:ext>
            </c:extLst>
          </c:dPt>
          <c:dPt>
            <c:idx val="16"/>
            <c:invertIfNegative val="0"/>
            <c:bubble3D val="0"/>
            <c:spPr>
              <a:solidFill>
                <a:schemeClr val="accent2"/>
              </a:solidFill>
            </c:spPr>
            <c:extLst>
              <c:ext xmlns:c16="http://schemas.microsoft.com/office/drawing/2014/chart" uri="{C3380CC4-5D6E-409C-BE32-E72D297353CC}">
                <c16:uniqueId val="{00000017-CFC6-4142-81A4-E56459AA8CBE}"/>
              </c:ext>
            </c:extLst>
          </c:dPt>
          <c:dPt>
            <c:idx val="17"/>
            <c:invertIfNegative val="0"/>
            <c:bubble3D val="0"/>
            <c:spPr>
              <a:solidFill>
                <a:schemeClr val="accent2"/>
              </a:solidFill>
            </c:spPr>
            <c:extLst>
              <c:ext xmlns:c16="http://schemas.microsoft.com/office/drawing/2014/chart" uri="{C3380CC4-5D6E-409C-BE32-E72D297353CC}">
                <c16:uniqueId val="{00000019-CFC6-4142-81A4-E56459AA8CBE}"/>
              </c:ext>
            </c:extLst>
          </c:dPt>
          <c:dPt>
            <c:idx val="18"/>
            <c:invertIfNegative val="0"/>
            <c:bubble3D val="0"/>
            <c:spPr>
              <a:solidFill>
                <a:schemeClr val="accent2"/>
              </a:solidFill>
            </c:spPr>
            <c:extLst>
              <c:ext xmlns:c16="http://schemas.microsoft.com/office/drawing/2014/chart" uri="{C3380CC4-5D6E-409C-BE32-E72D297353CC}">
                <c16:uniqueId val="{0000001B-CFC6-4142-81A4-E56459AA8CBE}"/>
              </c:ext>
            </c:extLst>
          </c:dPt>
          <c:dPt>
            <c:idx val="19"/>
            <c:invertIfNegative val="0"/>
            <c:bubble3D val="0"/>
            <c:spPr>
              <a:solidFill>
                <a:schemeClr val="accent2"/>
              </a:solidFill>
            </c:spPr>
            <c:extLst>
              <c:ext xmlns:c16="http://schemas.microsoft.com/office/drawing/2014/chart" uri="{C3380CC4-5D6E-409C-BE32-E72D297353CC}">
                <c16:uniqueId val="{0000001D-CFC6-4142-81A4-E56459AA8CBE}"/>
              </c:ext>
            </c:extLst>
          </c:dPt>
          <c:cat>
            <c:strLit>
              <c:ptCount val="22"/>
              <c:pt idx="0">
                <c:v>Audi  A3</c:v>
              </c:pt>
              <c:pt idx="1">
                <c:v>Audi  A4</c:v>
              </c:pt>
              <c:pt idx="2">
                <c:v>Audi  A5</c:v>
              </c:pt>
              <c:pt idx="3">
                <c:v>Audi  Q3</c:v>
              </c:pt>
              <c:pt idx="4">
                <c:v>Audi  Q5</c:v>
              </c:pt>
              <c:pt idx="5">
                <c:v>Bmw  1 Series</c:v>
              </c:pt>
              <c:pt idx="6">
                <c:v>Bmw  2 Series</c:v>
              </c:pt>
              <c:pt idx="7">
                <c:v>Bmw  3 Series</c:v>
              </c:pt>
              <c:pt idx="8">
                <c:v>Bmw  4 Series</c:v>
              </c:pt>
              <c:pt idx="9">
                <c:v>Bmw  5 Series</c:v>
              </c:pt>
              <c:pt idx="10">
                <c:v>Hyndai  I10</c:v>
              </c:pt>
              <c:pt idx="11">
                <c:v>Hyndai  I20</c:v>
              </c:pt>
              <c:pt idx="12">
                <c:v>Hyndai  I30</c:v>
              </c:pt>
              <c:pt idx="13">
                <c:v>Hyndai  Kona</c:v>
              </c:pt>
              <c:pt idx="14">
                <c:v>Hyndai  Tucson</c:v>
              </c:pt>
              <c:pt idx="15">
                <c:v>Merc  A Class</c:v>
              </c:pt>
              <c:pt idx="16">
                <c:v>Merc  C Class</c:v>
              </c:pt>
              <c:pt idx="17">
                <c:v>Merc  E Class</c:v>
              </c:pt>
              <c:pt idx="18">
                <c:v>Merc  GLA Class</c:v>
              </c:pt>
              <c:pt idx="19">
                <c:v>Merc  GLC Class</c:v>
              </c:pt>
              <c:pt idx="20">
                <c:v>Model_name</c:v>
              </c:pt>
              <c:pt idx="21">
                <c:v>(blank)</c:v>
              </c:pt>
            </c:strLit>
          </c:cat>
          <c:val>
            <c:numLit>
              <c:formatCode>General</c:formatCode>
              <c:ptCount val="22"/>
              <c:pt idx="0">
                <c:v>183995</c:v>
              </c:pt>
              <c:pt idx="1">
                <c:v>152330</c:v>
              </c:pt>
              <c:pt idx="2">
                <c:v>122975</c:v>
              </c:pt>
              <c:pt idx="3">
                <c:v>205380</c:v>
              </c:pt>
              <c:pt idx="4">
                <c:v>150755</c:v>
              </c:pt>
              <c:pt idx="5">
                <c:v>214390</c:v>
              </c:pt>
              <c:pt idx="6">
                <c:v>157260</c:v>
              </c:pt>
              <c:pt idx="7">
                <c:v>301775</c:v>
              </c:pt>
              <c:pt idx="8">
                <c:v>132165</c:v>
              </c:pt>
              <c:pt idx="9">
                <c:v>133320</c:v>
              </c:pt>
              <c:pt idx="10">
                <c:v>114365</c:v>
              </c:pt>
              <c:pt idx="11">
                <c:v>48935</c:v>
              </c:pt>
              <c:pt idx="12">
                <c:v>59800</c:v>
              </c:pt>
              <c:pt idx="13">
                <c:v>47570</c:v>
              </c:pt>
              <c:pt idx="14">
                <c:v>155750</c:v>
              </c:pt>
              <c:pt idx="15">
                <c:v>285295</c:v>
              </c:pt>
              <c:pt idx="16">
                <c:v>443665</c:v>
              </c:pt>
              <c:pt idx="17">
                <c:v>257780</c:v>
              </c:pt>
              <c:pt idx="18">
                <c:v>107225</c:v>
              </c:pt>
              <c:pt idx="19">
                <c:v>137920</c:v>
              </c:pt>
              <c:pt idx="20">
                <c:v>0</c:v>
              </c:pt>
              <c:pt idx="21">
                <c:v>0</c:v>
              </c:pt>
            </c:numLit>
          </c:val>
          <c:extLst>
            <c:ext xmlns:c16="http://schemas.microsoft.com/office/drawing/2014/chart" uri="{C3380CC4-5D6E-409C-BE32-E72D297353CC}">
              <c16:uniqueId val="{0000001E-CFC6-4142-81A4-E56459AA8CBE}"/>
            </c:ext>
          </c:extLst>
        </c:ser>
        <c:dLbls>
          <c:showLegendKey val="0"/>
          <c:showVal val="0"/>
          <c:showCatName val="0"/>
          <c:showSerName val="0"/>
          <c:showPercent val="0"/>
          <c:showBubbleSize val="0"/>
        </c:dLbls>
        <c:gapWidth val="150"/>
        <c:axId val="57209216"/>
        <c:axId val="97309440"/>
      </c:barChart>
      <c:catAx>
        <c:axId val="57209216"/>
        <c:scaling>
          <c:orientation val="minMax"/>
        </c:scaling>
        <c:delete val="0"/>
        <c:axPos val="b"/>
        <c:numFmt formatCode="General" sourceLinked="0"/>
        <c:majorTickMark val="out"/>
        <c:minorTickMark val="none"/>
        <c:tickLblPos val="nextTo"/>
        <c:crossAx val="97309440"/>
        <c:crosses val="autoZero"/>
        <c:auto val="1"/>
        <c:lblAlgn val="ctr"/>
        <c:lblOffset val="100"/>
        <c:noMultiLvlLbl val="0"/>
      </c:catAx>
      <c:valAx>
        <c:axId val="97309440"/>
        <c:scaling>
          <c:orientation val="minMax"/>
        </c:scaling>
        <c:delete val="0"/>
        <c:axPos val="l"/>
        <c:numFmt formatCode="General" sourceLinked="1"/>
        <c:majorTickMark val="out"/>
        <c:minorTickMark val="none"/>
        <c:tickLblPos val="nextTo"/>
        <c:crossAx val="57209216"/>
        <c:crosses val="autoZero"/>
        <c:crossBetween val="between"/>
      </c:valAx>
      <c:spPr>
        <a:solidFill>
          <a:schemeClr val="accent6">
            <a:lumMod val="20000"/>
            <a:lumOff val="80000"/>
          </a:schemeClr>
        </a:solidFill>
      </c:spPr>
    </c:plotArea>
    <c:plotVisOnly val="1"/>
    <c:dispBlanksAs val="gap"/>
    <c:showDLblsOverMax val="0"/>
  </c:chart>
  <c:spPr>
    <a:solidFill>
      <a:schemeClr val="accent6">
        <a:lumMod val="40000"/>
        <a:lumOff val="60000"/>
      </a:schemeClr>
    </a:solidFill>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MPG</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pivotFmt>
      <c:pivotFmt>
        <c:idx val="1"/>
        <c:spPr>
          <a:solidFill>
            <a:schemeClr val="accent1"/>
          </a:solidFill>
          <a:ln w="9525" cap="flat" cmpd="sng" algn="ctr">
            <a:noFill/>
            <a:round/>
          </a:ln>
          <a:effectLst/>
        </c:spPr>
        <c:marker>
          <c:symbol val="none"/>
        </c:marker>
      </c:pivotFmt>
      <c:pivotFmt>
        <c:idx val="2"/>
        <c:spPr>
          <a:solidFill>
            <a:schemeClr val="accent1"/>
          </a:solidFill>
          <a:ln w="9525" cap="flat" cmpd="sng" algn="ctr">
            <a:noFill/>
            <a:round/>
          </a:ln>
          <a:effectLst/>
        </c:spPr>
        <c:marker>
          <c:symbol val="none"/>
        </c:marker>
      </c:pivotFmt>
      <c:pivotFmt>
        <c:idx val="3"/>
        <c:spPr>
          <a:solidFill>
            <a:schemeClr val="accent1"/>
          </a:solidFill>
          <a:ln w="9525" cap="flat" cmpd="sng" algn="ctr">
            <a:noFill/>
            <a:round/>
          </a:ln>
          <a:effectLst/>
        </c:spPr>
        <c:marker>
          <c:symbol val="none"/>
        </c:marker>
      </c:pivotFmt>
      <c:pivotFmt>
        <c:idx val="4"/>
        <c:spPr>
          <a:solidFill>
            <a:schemeClr val="accent1"/>
          </a:solidFill>
          <a:ln w="9525" cap="flat" cmpd="sng" algn="ctr">
            <a:noFill/>
            <a:round/>
          </a:ln>
          <a:effectLst/>
        </c:spPr>
        <c:marker>
          <c:symbol val="none"/>
        </c:marker>
      </c:pivotFmt>
      <c:pivotFmt>
        <c:idx val="5"/>
        <c:spPr>
          <a:solidFill>
            <a:schemeClr val="accent1"/>
          </a:solidFill>
          <a:ln w="9525" cap="flat" cmpd="sng" algn="ctr">
            <a:noFill/>
            <a:round/>
          </a:ln>
          <a:effectLst/>
        </c:spPr>
        <c:marker>
          <c:symbol val="none"/>
        </c:marker>
      </c:pivotFmt>
      <c:pivotFmt>
        <c:idx val="6"/>
        <c:spPr>
          <a:solidFill>
            <a:schemeClr val="accent1"/>
          </a:solidFill>
          <a:ln w="9525" cap="flat" cmpd="sng" algn="ctr">
            <a:noFill/>
            <a:round/>
          </a:ln>
          <a:effectLst/>
        </c:spPr>
        <c:marker>
          <c:symbol val="none"/>
        </c:marker>
      </c:pivotFmt>
      <c:pivotFmt>
        <c:idx val="7"/>
        <c:spPr>
          <a:solidFill>
            <a:schemeClr val="accent1"/>
          </a:solidFill>
          <a:ln w="9525" cap="flat" cmpd="sng" algn="ctr">
            <a:noFill/>
            <a:round/>
          </a:ln>
          <a:effectLst/>
        </c:spPr>
        <c:marker>
          <c:symbol val="none"/>
        </c:marker>
      </c:pivotFmt>
      <c:pivotFmt>
        <c:idx val="8"/>
        <c:spPr>
          <a:solidFill>
            <a:schemeClr val="accent1"/>
          </a:solidFill>
          <a:ln w="9525" cap="flat" cmpd="sng" algn="ctr">
            <a:noFill/>
            <a:round/>
          </a:ln>
          <a:effectLst/>
        </c:spPr>
        <c:marker>
          <c:symbol val="none"/>
        </c:marker>
      </c:pivotFmt>
      <c:pivotFmt>
        <c:idx val="9"/>
        <c:spPr>
          <a:solidFill>
            <a:schemeClr val="accent1"/>
          </a:solidFill>
          <a:ln w="9525" cap="flat" cmpd="sng" algn="ctr">
            <a:noFill/>
            <a:round/>
          </a:ln>
          <a:effectLst/>
        </c:spPr>
        <c:marker>
          <c:symbol val="none"/>
        </c:marker>
      </c:pivotFmt>
    </c:pivotFmts>
    <c:plotArea>
      <c:layout/>
      <c:barChart>
        <c:barDir val="col"/>
        <c:grouping val="clustered"/>
        <c:varyColors val="0"/>
        <c:ser>
          <c:idx val="0"/>
          <c:order val="0"/>
          <c:tx>
            <c:v>Sum of Hybrid</c:v>
          </c:tx>
          <c:spPr>
            <a:solidFill>
              <a:schemeClr val="accent1">
                <a:alpha val="85000"/>
              </a:schemeClr>
            </a:solidFill>
            <a:ln w="9525" cap="flat" cmpd="sng" algn="ctr">
              <a:solidFill>
                <a:schemeClr val="lt1">
                  <a:alpha val="50000"/>
                </a:schemeClr>
              </a:solidFill>
              <a:round/>
            </a:ln>
            <a:effectLst/>
          </c:spPr>
          <c:invertIfNegative val="0"/>
          <c:cat>
            <c:strLit>
              <c:ptCount val="6"/>
              <c:pt idx="0">
                <c:v>78.5</c:v>
              </c:pt>
              <c:pt idx="1">
                <c:v>68.9</c:v>
              </c:pt>
              <c:pt idx="2">
                <c:v>67.3</c:v>
              </c:pt>
              <c:pt idx="3">
                <c:v>64.2</c:v>
              </c:pt>
              <c:pt idx="4">
                <c:v>62.8</c:v>
              </c:pt>
              <c:pt idx="5">
                <c:v>60.1</c:v>
              </c:pt>
            </c:strLit>
          </c:cat>
          <c:val>
            <c:numLit>
              <c:formatCode>General</c:formatCode>
              <c:ptCount val="6"/>
              <c:pt idx="0">
                <c:v>247</c:v>
              </c:pt>
              <c:pt idx="1">
                <c:v>1</c:v>
              </c:pt>
              <c:pt idx="2">
                <c:v>1</c:v>
              </c:pt>
              <c:pt idx="3">
                <c:v>2</c:v>
              </c:pt>
              <c:pt idx="4">
                <c:v>6</c:v>
              </c:pt>
              <c:pt idx="5">
                <c:v>7</c:v>
              </c:pt>
            </c:numLit>
          </c:val>
          <c:extLst>
            <c:ext xmlns:c16="http://schemas.microsoft.com/office/drawing/2014/chart" uri="{C3380CC4-5D6E-409C-BE32-E72D297353CC}">
              <c16:uniqueId val="{00000000-DE8B-4080-94FF-FE623B3B5F76}"/>
            </c:ext>
          </c:extLst>
        </c:ser>
        <c:ser>
          <c:idx val="1"/>
          <c:order val="1"/>
          <c:tx>
            <c:v>Sum of Petrol</c:v>
          </c:tx>
          <c:spPr>
            <a:solidFill>
              <a:schemeClr val="accent2">
                <a:alpha val="85000"/>
              </a:schemeClr>
            </a:solidFill>
            <a:ln w="9525" cap="flat" cmpd="sng" algn="ctr">
              <a:solidFill>
                <a:schemeClr val="lt1">
                  <a:alpha val="50000"/>
                </a:schemeClr>
              </a:solidFill>
              <a:round/>
            </a:ln>
            <a:effectLst/>
          </c:spPr>
          <c:invertIfNegative val="0"/>
          <c:cat>
            <c:strLit>
              <c:ptCount val="6"/>
              <c:pt idx="0">
                <c:v>78.5</c:v>
              </c:pt>
              <c:pt idx="1">
                <c:v>68.9</c:v>
              </c:pt>
              <c:pt idx="2">
                <c:v>67.3</c:v>
              </c:pt>
              <c:pt idx="3">
                <c:v>64.2</c:v>
              </c:pt>
              <c:pt idx="4">
                <c:v>62.8</c:v>
              </c:pt>
              <c:pt idx="5">
                <c:v>60.1</c:v>
              </c:pt>
            </c:strLit>
          </c:cat>
          <c:val>
            <c:numLit>
              <c:formatCode>General</c:formatCode>
              <c:ptCount val="6"/>
              <c:pt idx="0">
                <c:v>2</c:v>
              </c:pt>
              <c:pt idx="1">
                <c:v>0</c:v>
              </c:pt>
              <c:pt idx="2">
                <c:v>198</c:v>
              </c:pt>
              <c:pt idx="3">
                <c:v>1</c:v>
              </c:pt>
              <c:pt idx="4">
                <c:v>0</c:v>
              </c:pt>
              <c:pt idx="5">
                <c:v>510</c:v>
              </c:pt>
            </c:numLit>
          </c:val>
          <c:extLst>
            <c:ext xmlns:c16="http://schemas.microsoft.com/office/drawing/2014/chart" uri="{C3380CC4-5D6E-409C-BE32-E72D297353CC}">
              <c16:uniqueId val="{00000001-DE8B-4080-94FF-FE623B3B5F76}"/>
            </c:ext>
          </c:extLst>
        </c:ser>
        <c:ser>
          <c:idx val="2"/>
          <c:order val="2"/>
          <c:tx>
            <c:v>Sum of Other</c:v>
          </c:tx>
          <c:spPr>
            <a:solidFill>
              <a:schemeClr val="accent3">
                <a:alpha val="85000"/>
              </a:schemeClr>
            </a:solidFill>
            <a:ln w="9525" cap="flat" cmpd="sng" algn="ctr">
              <a:solidFill>
                <a:schemeClr val="lt1">
                  <a:alpha val="50000"/>
                </a:schemeClr>
              </a:solidFill>
              <a:round/>
            </a:ln>
            <a:effectLst/>
          </c:spPr>
          <c:invertIfNegative val="0"/>
          <c:cat>
            <c:strLit>
              <c:ptCount val="6"/>
              <c:pt idx="0">
                <c:v>78.5</c:v>
              </c:pt>
              <c:pt idx="1">
                <c:v>68.9</c:v>
              </c:pt>
              <c:pt idx="2">
                <c:v>67.3</c:v>
              </c:pt>
              <c:pt idx="3">
                <c:v>64.2</c:v>
              </c:pt>
              <c:pt idx="4">
                <c:v>62.8</c:v>
              </c:pt>
              <c:pt idx="5">
                <c:v>60.1</c:v>
              </c:pt>
            </c:strLit>
          </c:cat>
          <c:val>
            <c:numLit>
              <c:formatCode>General</c:formatCode>
              <c:ptCount val="6"/>
              <c:pt idx="0">
                <c:v>1</c:v>
              </c:pt>
              <c:pt idx="1">
                <c:v>0</c:v>
              </c:pt>
              <c:pt idx="2">
                <c:v>0</c:v>
              </c:pt>
              <c:pt idx="3">
                <c:v>0</c:v>
              </c:pt>
              <c:pt idx="4">
                <c:v>0</c:v>
              </c:pt>
              <c:pt idx="5">
                <c:v>0</c:v>
              </c:pt>
            </c:numLit>
          </c:val>
          <c:extLst>
            <c:ext xmlns:c16="http://schemas.microsoft.com/office/drawing/2014/chart" uri="{C3380CC4-5D6E-409C-BE32-E72D297353CC}">
              <c16:uniqueId val="{00000002-DE8B-4080-94FF-FE623B3B5F76}"/>
            </c:ext>
          </c:extLst>
        </c:ser>
        <c:ser>
          <c:idx val="3"/>
          <c:order val="3"/>
          <c:tx>
            <c:v>Sum of Electric</c:v>
          </c:tx>
          <c:spPr>
            <a:solidFill>
              <a:schemeClr val="accent4">
                <a:alpha val="85000"/>
              </a:schemeClr>
            </a:solidFill>
            <a:ln w="9525" cap="flat" cmpd="sng" algn="ctr">
              <a:solidFill>
                <a:schemeClr val="lt1">
                  <a:alpha val="50000"/>
                </a:schemeClr>
              </a:solidFill>
              <a:round/>
            </a:ln>
            <a:effectLst/>
          </c:spPr>
          <c:invertIfNegative val="0"/>
          <c:cat>
            <c:strLit>
              <c:ptCount val="6"/>
              <c:pt idx="0">
                <c:v>78.5</c:v>
              </c:pt>
              <c:pt idx="1">
                <c:v>68.9</c:v>
              </c:pt>
              <c:pt idx="2">
                <c:v>67.3</c:v>
              </c:pt>
              <c:pt idx="3">
                <c:v>64.2</c:v>
              </c:pt>
              <c:pt idx="4">
                <c:v>62.8</c:v>
              </c:pt>
              <c:pt idx="5">
                <c:v>60.1</c:v>
              </c:pt>
            </c:strLit>
          </c:cat>
          <c:val>
            <c:numLit>
              <c:formatCode>General</c:formatCode>
              <c:ptCount val="6"/>
              <c:pt idx="0">
                <c:v>0</c:v>
              </c:pt>
              <c:pt idx="1">
                <c:v>0</c:v>
              </c:pt>
              <c:pt idx="2">
                <c:v>0</c:v>
              </c:pt>
              <c:pt idx="3">
                <c:v>0</c:v>
              </c:pt>
              <c:pt idx="4">
                <c:v>0</c:v>
              </c:pt>
              <c:pt idx="5">
                <c:v>0</c:v>
              </c:pt>
            </c:numLit>
          </c:val>
          <c:extLst>
            <c:ext xmlns:c16="http://schemas.microsoft.com/office/drawing/2014/chart" uri="{C3380CC4-5D6E-409C-BE32-E72D297353CC}">
              <c16:uniqueId val="{00000003-DE8B-4080-94FF-FE623B3B5F76}"/>
            </c:ext>
          </c:extLst>
        </c:ser>
        <c:ser>
          <c:idx val="4"/>
          <c:order val="4"/>
          <c:tx>
            <c:v>Sum of Diesel</c:v>
          </c:tx>
          <c:spPr>
            <a:solidFill>
              <a:schemeClr val="accent5">
                <a:alpha val="85000"/>
              </a:schemeClr>
            </a:solidFill>
            <a:ln w="9525" cap="flat" cmpd="sng" algn="ctr">
              <a:solidFill>
                <a:schemeClr val="lt1">
                  <a:alpha val="50000"/>
                </a:schemeClr>
              </a:solidFill>
              <a:round/>
            </a:ln>
            <a:effectLst/>
          </c:spPr>
          <c:invertIfNegative val="0"/>
          <c:cat>
            <c:strLit>
              <c:ptCount val="6"/>
              <c:pt idx="0">
                <c:v>78.5</c:v>
              </c:pt>
              <c:pt idx="1">
                <c:v>68.9</c:v>
              </c:pt>
              <c:pt idx="2">
                <c:v>67.3</c:v>
              </c:pt>
              <c:pt idx="3">
                <c:v>64.2</c:v>
              </c:pt>
              <c:pt idx="4">
                <c:v>62.8</c:v>
              </c:pt>
              <c:pt idx="5">
                <c:v>60.1</c:v>
              </c:pt>
            </c:strLit>
          </c:cat>
          <c:val>
            <c:numLit>
              <c:formatCode>General</c:formatCode>
              <c:ptCount val="6"/>
              <c:pt idx="0">
                <c:v>0</c:v>
              </c:pt>
              <c:pt idx="1">
                <c:v>610</c:v>
              </c:pt>
              <c:pt idx="2">
                <c:v>850</c:v>
              </c:pt>
              <c:pt idx="3">
                <c:v>874</c:v>
              </c:pt>
              <c:pt idx="4">
                <c:v>569</c:v>
              </c:pt>
              <c:pt idx="5">
                <c:v>598</c:v>
              </c:pt>
            </c:numLit>
          </c:val>
          <c:extLst>
            <c:ext xmlns:c16="http://schemas.microsoft.com/office/drawing/2014/chart" uri="{C3380CC4-5D6E-409C-BE32-E72D297353CC}">
              <c16:uniqueId val="{00000004-DE8B-4080-94FF-FE623B3B5F76}"/>
            </c:ext>
          </c:extLst>
        </c:ser>
        <c:dLbls>
          <c:dLblPos val="inEnd"/>
          <c:showLegendKey val="0"/>
          <c:showVal val="0"/>
          <c:showCatName val="0"/>
          <c:showSerName val="0"/>
          <c:showPercent val="0"/>
          <c:showBubbleSize val="0"/>
        </c:dLbls>
        <c:gapWidth val="65"/>
        <c:axId val="384167664"/>
        <c:axId val="384171272"/>
      </c:barChart>
      <c:catAx>
        <c:axId val="38416766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84171272"/>
        <c:crosses val="autoZero"/>
        <c:auto val="1"/>
        <c:lblAlgn val="ctr"/>
        <c:lblOffset val="100"/>
        <c:noMultiLvlLbl val="0"/>
      </c:catAx>
      <c:valAx>
        <c:axId val="38417127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384167664"/>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1197" b="0" i="0" u="none" strike="noStrike" kern="1200" baseline="0">
                <a:solidFill>
                  <a:schemeClr val="dk1">
                    <a:lumMod val="75000"/>
                    <a:lumOff val="25000"/>
                  </a:schemeClr>
                </a:solidFill>
                <a:latin typeface="+mn-lt"/>
                <a:ea typeface="+mn-ea"/>
                <a:cs typeface="+mn-cs"/>
              </a:defRPr>
            </a:pPr>
            <a:endParaRPr lang="en-US"/>
          </a:p>
        </c:txPr>
      </c:dTable>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714AA0F-A853-496A-AB0F-C808E9835DBB}" type="datetimeFigureOut">
              <a:rPr lang="en-US" smtClean="0"/>
              <a:t>9/11/2022</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BC07BC8-05B3-4D74-9FEB-40AAD79EB3AF}" type="slidenum">
              <a:rPr lang="en-US" smtClean="0"/>
              <a:t>‹#›</a:t>
            </a:fld>
            <a:endParaRPr lang="en-US"/>
          </a:p>
        </p:txBody>
      </p:sp>
    </p:spTree>
    <p:extLst>
      <p:ext uri="{BB962C8B-B14F-4D97-AF65-F5344CB8AC3E}">
        <p14:creationId xmlns:p14="http://schemas.microsoft.com/office/powerpoint/2010/main" val="3215398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14AA0F-A853-496A-AB0F-C808E9835DBB}"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C07BC8-05B3-4D74-9FEB-40AAD79EB3AF}" type="slidenum">
              <a:rPr lang="en-US" smtClean="0"/>
              <a:t>‹#›</a:t>
            </a:fld>
            <a:endParaRPr lang="en-US"/>
          </a:p>
        </p:txBody>
      </p:sp>
    </p:spTree>
    <p:extLst>
      <p:ext uri="{BB962C8B-B14F-4D97-AF65-F5344CB8AC3E}">
        <p14:creationId xmlns:p14="http://schemas.microsoft.com/office/powerpoint/2010/main" val="429134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714AA0F-A853-496A-AB0F-C808E9835DB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C07BC8-05B3-4D74-9FEB-40AAD79EB3AF}" type="slidenum">
              <a:rPr lang="en-US" smtClean="0"/>
              <a:t>‹#›</a:t>
            </a:fld>
            <a:endParaRPr lang="en-US"/>
          </a:p>
        </p:txBody>
      </p:sp>
    </p:spTree>
    <p:extLst>
      <p:ext uri="{BB962C8B-B14F-4D97-AF65-F5344CB8AC3E}">
        <p14:creationId xmlns:p14="http://schemas.microsoft.com/office/powerpoint/2010/main" val="4067685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714AA0F-A853-496A-AB0F-C808E9835DB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C07BC8-05B3-4D74-9FEB-40AAD79EB3AF}" type="slidenum">
              <a:rPr lang="en-US" smtClean="0"/>
              <a:t>‹#›</a:t>
            </a:fld>
            <a:endParaRPr lang="en-US"/>
          </a:p>
        </p:txBody>
      </p:sp>
    </p:spTree>
    <p:extLst>
      <p:ext uri="{BB962C8B-B14F-4D97-AF65-F5344CB8AC3E}">
        <p14:creationId xmlns:p14="http://schemas.microsoft.com/office/powerpoint/2010/main" val="3739036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14AA0F-A853-496A-AB0F-C808E9835DB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C07BC8-05B3-4D74-9FEB-40AAD79EB3AF}" type="slidenum">
              <a:rPr lang="en-US" smtClean="0"/>
              <a:t>‹#›</a:t>
            </a:fld>
            <a:endParaRPr lang="en-US"/>
          </a:p>
        </p:txBody>
      </p:sp>
    </p:spTree>
    <p:extLst>
      <p:ext uri="{BB962C8B-B14F-4D97-AF65-F5344CB8AC3E}">
        <p14:creationId xmlns:p14="http://schemas.microsoft.com/office/powerpoint/2010/main" val="713370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714AA0F-A853-496A-AB0F-C808E9835DBB}"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C07BC8-05B3-4D74-9FEB-40AAD79EB3AF}" type="slidenum">
              <a:rPr lang="en-US" smtClean="0"/>
              <a:t>‹#›</a:t>
            </a:fld>
            <a:endParaRPr lang="en-US"/>
          </a:p>
        </p:txBody>
      </p:sp>
    </p:spTree>
    <p:extLst>
      <p:ext uri="{BB962C8B-B14F-4D97-AF65-F5344CB8AC3E}">
        <p14:creationId xmlns:p14="http://schemas.microsoft.com/office/powerpoint/2010/main" val="391682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714AA0F-A853-496A-AB0F-C808E9835DBB}"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C07BC8-05B3-4D74-9FEB-40AAD79EB3AF}" type="slidenum">
              <a:rPr lang="en-US" smtClean="0"/>
              <a:t>‹#›</a:t>
            </a:fld>
            <a:endParaRPr lang="en-US"/>
          </a:p>
        </p:txBody>
      </p:sp>
    </p:spTree>
    <p:extLst>
      <p:ext uri="{BB962C8B-B14F-4D97-AF65-F5344CB8AC3E}">
        <p14:creationId xmlns:p14="http://schemas.microsoft.com/office/powerpoint/2010/main" val="771668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14AA0F-A853-496A-AB0F-C808E9835DB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07BC8-05B3-4D74-9FEB-40AAD79EB3AF}" type="slidenum">
              <a:rPr lang="en-US" smtClean="0"/>
              <a:t>‹#›</a:t>
            </a:fld>
            <a:endParaRPr lang="en-US"/>
          </a:p>
        </p:txBody>
      </p:sp>
    </p:spTree>
    <p:extLst>
      <p:ext uri="{BB962C8B-B14F-4D97-AF65-F5344CB8AC3E}">
        <p14:creationId xmlns:p14="http://schemas.microsoft.com/office/powerpoint/2010/main" val="154920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14AA0F-A853-496A-AB0F-C808E9835DB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C07BC8-05B3-4D74-9FEB-40AAD79EB3AF}" type="slidenum">
              <a:rPr lang="en-US" smtClean="0"/>
              <a:t>‹#›</a:t>
            </a:fld>
            <a:endParaRPr lang="en-US"/>
          </a:p>
        </p:txBody>
      </p:sp>
    </p:spTree>
    <p:extLst>
      <p:ext uri="{BB962C8B-B14F-4D97-AF65-F5344CB8AC3E}">
        <p14:creationId xmlns:p14="http://schemas.microsoft.com/office/powerpoint/2010/main" val="93104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14AA0F-A853-496A-AB0F-C808E9835DB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07BC8-05B3-4D74-9FEB-40AAD79EB3AF}" type="slidenum">
              <a:rPr lang="en-US" smtClean="0"/>
              <a:t>‹#›</a:t>
            </a:fld>
            <a:endParaRPr lang="en-US"/>
          </a:p>
        </p:txBody>
      </p:sp>
    </p:spTree>
    <p:extLst>
      <p:ext uri="{BB962C8B-B14F-4D97-AF65-F5344CB8AC3E}">
        <p14:creationId xmlns:p14="http://schemas.microsoft.com/office/powerpoint/2010/main" val="218346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14AA0F-A853-496A-AB0F-C808E9835DB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C07BC8-05B3-4D74-9FEB-40AAD79EB3AF}" type="slidenum">
              <a:rPr lang="en-US" smtClean="0"/>
              <a:t>‹#›</a:t>
            </a:fld>
            <a:endParaRPr lang="en-US"/>
          </a:p>
        </p:txBody>
      </p:sp>
    </p:spTree>
    <p:extLst>
      <p:ext uri="{BB962C8B-B14F-4D97-AF65-F5344CB8AC3E}">
        <p14:creationId xmlns:p14="http://schemas.microsoft.com/office/powerpoint/2010/main" val="197893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14AA0F-A853-496A-AB0F-C808E9835DBB}"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07BC8-05B3-4D74-9FEB-40AAD79EB3AF}" type="slidenum">
              <a:rPr lang="en-US" smtClean="0"/>
              <a:t>‹#›</a:t>
            </a:fld>
            <a:endParaRPr lang="en-US"/>
          </a:p>
        </p:txBody>
      </p:sp>
    </p:spTree>
    <p:extLst>
      <p:ext uri="{BB962C8B-B14F-4D97-AF65-F5344CB8AC3E}">
        <p14:creationId xmlns:p14="http://schemas.microsoft.com/office/powerpoint/2010/main" val="395843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14AA0F-A853-496A-AB0F-C808E9835DBB}"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C07BC8-05B3-4D74-9FEB-40AAD79EB3AF}" type="slidenum">
              <a:rPr lang="en-US" smtClean="0"/>
              <a:t>‹#›</a:t>
            </a:fld>
            <a:endParaRPr lang="en-US"/>
          </a:p>
        </p:txBody>
      </p:sp>
    </p:spTree>
    <p:extLst>
      <p:ext uri="{BB962C8B-B14F-4D97-AF65-F5344CB8AC3E}">
        <p14:creationId xmlns:p14="http://schemas.microsoft.com/office/powerpoint/2010/main" val="380010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14AA0F-A853-496A-AB0F-C808E9835DBB}"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C07BC8-05B3-4D74-9FEB-40AAD79EB3AF}" type="slidenum">
              <a:rPr lang="en-US" smtClean="0"/>
              <a:t>‹#›</a:t>
            </a:fld>
            <a:endParaRPr lang="en-US"/>
          </a:p>
        </p:txBody>
      </p:sp>
    </p:spTree>
    <p:extLst>
      <p:ext uri="{BB962C8B-B14F-4D97-AF65-F5344CB8AC3E}">
        <p14:creationId xmlns:p14="http://schemas.microsoft.com/office/powerpoint/2010/main" val="382872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4AA0F-A853-496A-AB0F-C808E9835DBB}"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BC07BC8-05B3-4D74-9FEB-40AAD79EB3AF}" type="slidenum">
              <a:rPr lang="en-US" smtClean="0"/>
              <a:t>‹#›</a:t>
            </a:fld>
            <a:endParaRPr lang="en-US"/>
          </a:p>
        </p:txBody>
      </p:sp>
    </p:spTree>
    <p:extLst>
      <p:ext uri="{BB962C8B-B14F-4D97-AF65-F5344CB8AC3E}">
        <p14:creationId xmlns:p14="http://schemas.microsoft.com/office/powerpoint/2010/main" val="841226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14AA0F-A853-496A-AB0F-C808E9835DBB}"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C07BC8-05B3-4D74-9FEB-40AAD79EB3AF}" type="slidenum">
              <a:rPr lang="en-US" smtClean="0"/>
              <a:t>‹#›</a:t>
            </a:fld>
            <a:endParaRPr lang="en-US"/>
          </a:p>
        </p:txBody>
      </p:sp>
    </p:spTree>
    <p:extLst>
      <p:ext uri="{BB962C8B-B14F-4D97-AF65-F5344CB8AC3E}">
        <p14:creationId xmlns:p14="http://schemas.microsoft.com/office/powerpoint/2010/main" val="33262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14AA0F-A853-496A-AB0F-C808E9835DBB}"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C07BC8-05B3-4D74-9FEB-40AAD79EB3AF}" type="slidenum">
              <a:rPr lang="en-US" smtClean="0"/>
              <a:t>‹#›</a:t>
            </a:fld>
            <a:endParaRPr lang="en-US"/>
          </a:p>
        </p:txBody>
      </p:sp>
    </p:spTree>
    <p:extLst>
      <p:ext uri="{BB962C8B-B14F-4D97-AF65-F5344CB8AC3E}">
        <p14:creationId xmlns:p14="http://schemas.microsoft.com/office/powerpoint/2010/main" val="2336924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5714AA0F-A853-496A-AB0F-C808E9835DBB}" type="datetimeFigureOut">
              <a:rPr lang="en-US" smtClean="0"/>
              <a:t>9/11/2022</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BC07BC8-05B3-4D74-9FEB-40AAD79EB3AF}" type="slidenum">
              <a:rPr lang="en-US" smtClean="0"/>
              <a:t>‹#›</a:t>
            </a:fld>
            <a:endParaRPr lang="en-US"/>
          </a:p>
        </p:txBody>
      </p:sp>
    </p:spTree>
    <p:extLst>
      <p:ext uri="{BB962C8B-B14F-4D97-AF65-F5344CB8AC3E}">
        <p14:creationId xmlns:p14="http://schemas.microsoft.com/office/powerpoint/2010/main" val="338835504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9355" y="914399"/>
            <a:ext cx="9144000" cy="1261285"/>
          </a:xfrm>
        </p:spPr>
        <p:txBody>
          <a:bodyPr>
            <a:normAutofit/>
          </a:bodyPr>
          <a:lstStyle/>
          <a:p>
            <a:r>
              <a:rPr lang="en-US" sz="4400" dirty="0" smtClean="0"/>
              <a:t>Car Dataset Analysis</a:t>
            </a:r>
            <a:endParaRPr lang="en-US" sz="4400" dirty="0"/>
          </a:p>
        </p:txBody>
      </p:sp>
      <p:sp>
        <p:nvSpPr>
          <p:cNvPr id="3" name="Subtitle 2"/>
          <p:cNvSpPr>
            <a:spLocks noGrp="1"/>
          </p:cNvSpPr>
          <p:nvPr>
            <p:ph type="subTitle" idx="1"/>
          </p:nvPr>
        </p:nvSpPr>
        <p:spPr/>
        <p:txBody>
          <a:bodyPr>
            <a:normAutofit fontScale="77500" lnSpcReduction="20000"/>
          </a:bodyPr>
          <a:lstStyle/>
          <a:p>
            <a:r>
              <a:rPr lang="en-US" dirty="0" err="1" smtClean="0">
                <a:latin typeface="Times New Roman" panose="02020603050405020304" pitchFamily="18" charset="0"/>
                <a:cs typeface="Times New Roman" panose="02020603050405020304" pitchFamily="18" charset="0"/>
              </a:rPr>
              <a:t>Tejaswini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adigopal</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Ritik</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Agrawal</a:t>
            </a:r>
          </a:p>
          <a:p>
            <a:r>
              <a:rPr lang="en-US" dirty="0" smtClean="0">
                <a:latin typeface="Times New Roman" panose="02020603050405020304" pitchFamily="18" charset="0"/>
                <a:cs typeface="Times New Roman" panose="02020603050405020304" pitchFamily="18" charset="0"/>
              </a:rPr>
              <a:t>Aditya </a:t>
            </a:r>
            <a:r>
              <a:rPr lang="en-US" dirty="0" err="1" smtClean="0">
                <a:latin typeface="Times New Roman" panose="02020603050405020304" pitchFamily="18" charset="0"/>
                <a:cs typeface="Times New Roman" panose="02020603050405020304" pitchFamily="18" charset="0"/>
              </a:rPr>
              <a:t>shrivastava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520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3251"/>
          </a:xfrm>
        </p:spPr>
        <p:txBody>
          <a:bodyPr>
            <a:normAutofit fontScale="90000"/>
          </a:bodyPr>
          <a:lstStyle/>
          <a:p>
            <a:pPr algn="ctr"/>
            <a:r>
              <a:rPr lang="en-US" sz="3600" dirty="0" smtClean="0">
                <a:latin typeface="Times New Roman" panose="02020603050405020304" pitchFamily="18" charset="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01012"/>
            <a:ext cx="10515600" cy="5075951"/>
          </a:xfrm>
        </p:spPr>
        <p:txBody>
          <a:bodyPr/>
          <a:lstStyle/>
          <a:p>
            <a:r>
              <a:rPr lang="en-US" sz="1800" dirty="0" smtClean="0">
                <a:latin typeface="Times New Roman" panose="02020603050405020304" pitchFamily="18" charset="0"/>
                <a:cs typeface="Times New Roman" panose="02020603050405020304" pitchFamily="18" charset="0"/>
              </a:rPr>
              <a:t>The above findings of all brands of car shows that the makers of car should focus on the most used fuel, the most selling transmission , average price and best mileage and mpg, and the most sold engine size.</a:t>
            </a:r>
          </a:p>
          <a:p>
            <a:r>
              <a:rPr lang="en-US" sz="1800" dirty="0" smtClean="0">
                <a:latin typeface="Times New Roman" panose="02020603050405020304" pitchFamily="18" charset="0"/>
                <a:cs typeface="Times New Roman" panose="02020603050405020304" pitchFamily="18" charset="0"/>
              </a:rPr>
              <a:t>I would recommend to start with two fuel variant PETROL and DIESEL </a:t>
            </a:r>
          </a:p>
          <a:p>
            <a:r>
              <a:rPr lang="en-US" sz="1800" dirty="0" smtClean="0">
                <a:latin typeface="Times New Roman" panose="02020603050405020304" pitchFamily="18" charset="0"/>
                <a:cs typeface="Times New Roman" panose="02020603050405020304" pitchFamily="18" charset="0"/>
              </a:rPr>
              <a:t>Two  transmission type </a:t>
            </a:r>
            <a:r>
              <a:rPr lang="en-US" sz="1800" dirty="0" err="1" smtClean="0">
                <a:latin typeface="Times New Roman" panose="02020603050405020304" pitchFamily="18" charset="0"/>
                <a:cs typeface="Times New Roman" panose="02020603050405020304" pitchFamily="18" charset="0"/>
              </a:rPr>
              <a:t>SemiAutomatic</a:t>
            </a:r>
            <a:r>
              <a:rPr lang="en-US" sz="1800" dirty="0" smtClean="0">
                <a:latin typeface="Times New Roman" panose="02020603050405020304" pitchFamily="18" charset="0"/>
                <a:cs typeface="Times New Roman" panose="02020603050405020304" pitchFamily="18" charset="0"/>
              </a:rPr>
              <a:t> and Automatic </a:t>
            </a:r>
          </a:p>
          <a:p>
            <a:r>
              <a:rPr lang="en-US" sz="1800" dirty="0" smtClean="0">
                <a:latin typeface="Times New Roman" panose="02020603050405020304" pitchFamily="18" charset="0"/>
                <a:cs typeface="Times New Roman" panose="02020603050405020304" pitchFamily="18" charset="0"/>
              </a:rPr>
              <a:t>Two engine size 2 liter and 3 liter </a:t>
            </a:r>
          </a:p>
          <a:p>
            <a:r>
              <a:rPr lang="en-US" sz="1800" dirty="0" smtClean="0">
                <a:latin typeface="Times New Roman" panose="02020603050405020304" pitchFamily="18" charset="0"/>
                <a:cs typeface="Times New Roman" panose="02020603050405020304" pitchFamily="18" charset="0"/>
              </a:rPr>
              <a:t> the models should have average </a:t>
            </a:r>
            <a:r>
              <a:rPr lang="en-US" sz="1800" dirty="0" err="1" smtClean="0">
                <a:latin typeface="Times New Roman" panose="02020603050405020304" pitchFamily="18" charset="0"/>
                <a:cs typeface="Times New Roman" panose="02020603050405020304" pitchFamily="18" charset="0"/>
              </a:rPr>
              <a:t>milage</a:t>
            </a:r>
            <a:r>
              <a:rPr lang="en-US" sz="1800" dirty="0" smtClean="0">
                <a:latin typeface="Times New Roman" panose="02020603050405020304" pitchFamily="18" charset="0"/>
                <a:cs typeface="Times New Roman" panose="02020603050405020304" pitchFamily="18" charset="0"/>
              </a:rPr>
              <a:t> of 120000</a:t>
            </a:r>
          </a:p>
          <a:p>
            <a:r>
              <a:rPr lang="en-US" sz="1800" dirty="0" smtClean="0">
                <a:latin typeface="Times New Roman" panose="02020603050405020304" pitchFamily="18" charset="0"/>
                <a:cs typeface="Times New Roman" panose="02020603050405020304" pitchFamily="18" charset="0"/>
              </a:rPr>
              <a:t>And the mpg must lie between 65 to 70 </a:t>
            </a:r>
          </a:p>
          <a:p>
            <a:pPr marL="0" indent="0">
              <a:buNone/>
            </a:pPr>
            <a:r>
              <a:rPr lang="en-US" sz="1800" dirty="0" smtClean="0">
                <a:latin typeface="Times New Roman" panose="02020603050405020304" pitchFamily="18" charset="0"/>
                <a:cs typeface="Times New Roman" panose="02020603050405020304" pitchFamily="18" charset="0"/>
              </a:rPr>
              <a:t>Like this company can make 8 models of a brand with best selling approach data </a:t>
            </a:r>
            <a:endParaRPr lang="en-US" dirty="0"/>
          </a:p>
        </p:txBody>
      </p:sp>
    </p:spTree>
    <p:extLst>
      <p:ext uri="{BB962C8B-B14F-4D97-AF65-F5344CB8AC3E}">
        <p14:creationId xmlns:p14="http://schemas.microsoft.com/office/powerpoint/2010/main" val="25624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19825"/>
          </a:xfrm>
        </p:spPr>
        <p:txBody>
          <a:bodyPr>
            <a:noAutofit/>
          </a:bodyPr>
          <a:lstStyle/>
          <a:p>
            <a:r>
              <a:rPr lang="en-US" sz="3200" dirty="0" smtClean="0">
                <a:latin typeface="Times New Roman" panose="02020603050405020304" pitchFamily="18" charset="0"/>
                <a:cs typeface="Times New Roman" panose="02020603050405020304" pitchFamily="18" charset="0"/>
              </a:rPr>
              <a:t>Classification Of </a:t>
            </a:r>
            <a:r>
              <a:rPr lang="en-US" sz="3200" dirty="0" err="1" smtClean="0">
                <a:latin typeface="Times New Roman" panose="02020603050405020304" pitchFamily="18" charset="0"/>
                <a:cs typeface="Times New Roman" panose="02020603050405020304" pitchFamily="18" charset="0"/>
              </a:rPr>
              <a:t>Uk</a:t>
            </a:r>
            <a:r>
              <a:rPr lang="en-US" sz="3200" dirty="0" smtClean="0">
                <a:latin typeface="Times New Roman" panose="02020603050405020304" pitchFamily="18" charset="0"/>
                <a:cs typeface="Times New Roman" panose="02020603050405020304" pitchFamily="18" charset="0"/>
              </a:rPr>
              <a:t> Population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95331"/>
            <a:ext cx="9144000" cy="3293706"/>
          </a:xfrm>
        </p:spPr>
        <p:txBody>
          <a:bodyPr>
            <a:normAutofit lnSpcReduction="10000"/>
          </a:bodyPr>
          <a:lstStyle/>
          <a:p>
            <a:pPr marL="342900" indent="-342900" algn="l">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average Per capita income of </a:t>
            </a:r>
            <a:r>
              <a:rPr lang="en-US" sz="1800" dirty="0" err="1" smtClean="0">
                <a:latin typeface="Times New Roman" panose="02020603050405020304" pitchFamily="18" charset="0"/>
                <a:cs typeface="Times New Roman" panose="02020603050405020304" pitchFamily="18" charset="0"/>
              </a:rPr>
              <a:t>uk</a:t>
            </a:r>
            <a:r>
              <a:rPr lang="en-US" sz="1800" dirty="0" smtClean="0">
                <a:latin typeface="Times New Roman" panose="02020603050405020304" pitchFamily="18" charset="0"/>
                <a:cs typeface="Times New Roman" panose="02020603050405020304" pitchFamily="18" charset="0"/>
              </a:rPr>
              <a:t> of last 15 year is 45000 USD </a:t>
            </a:r>
          </a:p>
          <a:p>
            <a:pPr marL="342900" indent="-342900" algn="l">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This population is divided among three classes which is created with the car price</a:t>
            </a:r>
          </a:p>
          <a:p>
            <a:pPr algn="l"/>
            <a:endParaRPr lang="en-US" sz="18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Upper Class – 42 % of population has purchased car above their per capita income share</a:t>
            </a:r>
          </a:p>
          <a:p>
            <a:pPr marL="342900" indent="-342900" algn="l">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Middle class – 60 % </a:t>
            </a:r>
            <a:r>
              <a:rPr lang="en-US" sz="1800" dirty="0" smtClean="0">
                <a:latin typeface="Times New Roman" panose="02020603050405020304" pitchFamily="18" charset="0"/>
                <a:cs typeface="Times New Roman" panose="02020603050405020304" pitchFamily="18" charset="0"/>
              </a:rPr>
              <a:t>of population has purchased car in their per capita income share</a:t>
            </a:r>
            <a:endParaRPr lang="en-US" sz="18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Lower class – 38 % </a:t>
            </a:r>
            <a:r>
              <a:rPr lang="en-US" sz="1800" dirty="0" smtClean="0">
                <a:latin typeface="Times New Roman" panose="02020603050405020304" pitchFamily="18" charset="0"/>
                <a:cs typeface="Times New Roman" panose="02020603050405020304" pitchFamily="18" charset="0"/>
              </a:rPr>
              <a:t>of population has purchased car below their per capita income share </a:t>
            </a:r>
            <a:endParaRPr lang="en-US" sz="1800" dirty="0" smtClean="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99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0572"/>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Understanding of the project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We are asked to create an analysis on the given data on different parameter for a new car brand for their better future in terms of profit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We have </a:t>
            </a:r>
            <a:r>
              <a:rPr lang="en-US" sz="1800" dirty="0" err="1" smtClean="0">
                <a:latin typeface="Times New Roman" panose="02020603050405020304" pitchFamily="18" charset="0"/>
                <a:cs typeface="Times New Roman" panose="02020603050405020304" pitchFamily="18" charset="0"/>
              </a:rPr>
              <a:t>analysed</a:t>
            </a:r>
            <a:r>
              <a:rPr lang="en-US" sz="1800" dirty="0" smtClean="0">
                <a:latin typeface="Times New Roman" panose="02020603050405020304" pitchFamily="18" charset="0"/>
                <a:cs typeface="Times New Roman" panose="02020603050405020304" pitchFamily="18" charset="0"/>
              </a:rPr>
              <a:t> data on different parameter such as price, transmission, tax and all the other para </a:t>
            </a:r>
            <a:r>
              <a:rPr lang="en-US" sz="1800" dirty="0" err="1" smtClean="0">
                <a:latin typeface="Times New Roman" panose="02020603050405020304" pitchFamily="18" charset="0"/>
                <a:cs typeface="Times New Roman" panose="02020603050405020304" pitchFamily="18" charset="0"/>
              </a:rPr>
              <a:t>mterers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59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3879"/>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Engine Size </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sz="1800" dirty="0" smtClean="0">
                <a:latin typeface="Times New Roman" panose="02020603050405020304" pitchFamily="18" charset="0"/>
                <a:cs typeface="Times New Roman" panose="02020603050405020304" pitchFamily="18" charset="0"/>
              </a:rPr>
              <a:t>The above graph show why the Mercedes and </a:t>
            </a:r>
            <a:r>
              <a:rPr lang="en-US" sz="1800" dirty="0" err="1" smtClean="0">
                <a:latin typeface="Times New Roman" panose="02020603050405020304" pitchFamily="18" charset="0"/>
                <a:cs typeface="Times New Roman" panose="02020603050405020304" pitchFamily="18" charset="0"/>
              </a:rPr>
              <a:t>Bmw</a:t>
            </a:r>
            <a:r>
              <a:rPr lang="en-US" sz="1800" dirty="0" smtClean="0">
                <a:latin typeface="Times New Roman" panose="02020603050405020304" pitchFamily="18" charset="0"/>
                <a:cs typeface="Times New Roman" panose="02020603050405020304" pitchFamily="18" charset="0"/>
              </a:rPr>
              <a:t> is the best selling cars they have used high capacity which are best for the good mileage of cars. </a:t>
            </a:r>
          </a:p>
          <a:p>
            <a:r>
              <a:rPr lang="en-US" sz="1800" dirty="0" smtClean="0">
                <a:latin typeface="Times New Roman" panose="02020603050405020304" pitchFamily="18" charset="0"/>
                <a:cs typeface="Times New Roman" panose="02020603050405020304" pitchFamily="18" charset="0"/>
              </a:rPr>
              <a:t>that analysis has been created on the sum of </a:t>
            </a:r>
            <a:r>
              <a:rPr lang="en-US" sz="1800" dirty="0" err="1" smtClean="0">
                <a:latin typeface="Times New Roman" panose="02020603050405020304" pitchFamily="18" charset="0"/>
                <a:cs typeface="Times New Roman" panose="02020603050405020304" pitchFamily="18" charset="0"/>
              </a:rPr>
              <a:t>milage</a:t>
            </a:r>
            <a:r>
              <a:rPr lang="en-US" sz="1800" dirty="0" smtClean="0">
                <a:latin typeface="Times New Roman" panose="02020603050405020304" pitchFamily="18" charset="0"/>
                <a:cs typeface="Times New Roman" panose="02020603050405020304" pitchFamily="18" charset="0"/>
              </a:rPr>
              <a:t> of all cars followed by their  engine size and the top 5 </a:t>
            </a:r>
            <a:r>
              <a:rPr lang="en-US" sz="1800" dirty="0" err="1" smtClean="0">
                <a:latin typeface="Times New Roman" panose="02020603050405020304" pitchFamily="18" charset="0"/>
                <a:cs typeface="Times New Roman" panose="02020603050405020304" pitchFamily="18" charset="0"/>
              </a:rPr>
              <a:t>milage</a:t>
            </a:r>
            <a:r>
              <a:rPr lang="en-US" sz="1800" dirty="0" smtClean="0">
                <a:latin typeface="Times New Roman" panose="02020603050405020304" pitchFamily="18" charset="0"/>
                <a:cs typeface="Times New Roman" panose="02020603050405020304" pitchFamily="18" charset="0"/>
              </a:rPr>
              <a:t> of each brand with their engine size </a:t>
            </a:r>
            <a:endParaRPr lang="en-US" sz="1800" dirty="0">
              <a:latin typeface="Times New Roman" panose="02020603050405020304" pitchFamily="18" charset="0"/>
              <a:cs typeface="Times New Roman" panose="02020603050405020304"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3418592294"/>
              </p:ext>
            </p:extLst>
          </p:nvPr>
        </p:nvGraphicFramePr>
        <p:xfrm>
          <a:off x="2198311" y="1390261"/>
          <a:ext cx="6899637" cy="34795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571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6557"/>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Transmission </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91682"/>
            <a:ext cx="10515600" cy="5085281"/>
          </a:xfrm>
        </p:spPr>
        <p:txBody>
          <a:bodyPr>
            <a:normAutofit/>
          </a:bodyPr>
          <a:lstStyle/>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Through the above analysis we can clearly see that the most used transmission that has highest number of sale among all the brands and the top two brands </a:t>
            </a:r>
            <a:r>
              <a:rPr lang="en-US" sz="1800" dirty="0" err="1" smtClean="0">
                <a:latin typeface="Times New Roman" panose="02020603050405020304" pitchFamily="18" charset="0"/>
                <a:cs typeface="Times New Roman" panose="02020603050405020304" pitchFamily="18" charset="0"/>
              </a:rPr>
              <a:t>mercedes</a:t>
            </a:r>
            <a:r>
              <a:rPr lang="en-US" sz="1800" dirty="0" smtClean="0">
                <a:latin typeface="Times New Roman" panose="02020603050405020304" pitchFamily="18" charset="0"/>
                <a:cs typeface="Times New Roman" panose="02020603050405020304" pitchFamily="18" charset="0"/>
              </a:rPr>
              <a:t> and </a:t>
            </a:r>
            <a:r>
              <a:rPr lang="en-US" sz="1800" dirty="0" err="1" smtClean="0">
                <a:latin typeface="Times New Roman" panose="02020603050405020304" pitchFamily="18" charset="0"/>
                <a:cs typeface="Times New Roman" panose="02020603050405020304" pitchFamily="18" charset="0"/>
              </a:rPr>
              <a:t>bmw</a:t>
            </a:r>
            <a:r>
              <a:rPr lang="en-US" sz="1800" dirty="0" smtClean="0">
                <a:latin typeface="Times New Roman" panose="02020603050405020304" pitchFamily="18" charset="0"/>
                <a:cs typeface="Times New Roman" panose="02020603050405020304" pitchFamily="18" charset="0"/>
              </a:rPr>
              <a:t> used them the most </a:t>
            </a:r>
          </a:p>
          <a:p>
            <a:r>
              <a:rPr lang="en-US" sz="1800" dirty="0" smtClean="0">
                <a:latin typeface="Times New Roman" panose="02020603050405020304" pitchFamily="18" charset="0"/>
                <a:cs typeface="Times New Roman" panose="02020603050405020304" pitchFamily="18" charset="0"/>
              </a:rPr>
              <a:t>The above analysis created on the basis of the power transmission and the number of car with highest sale number so the car which has been sold the most has used the semi automatic and the automatic transmission</a:t>
            </a:r>
            <a:endParaRPr lang="en-US" sz="1800" dirty="0">
              <a:latin typeface="Times New Roman" panose="02020603050405020304" pitchFamily="18" charset="0"/>
              <a:cs typeface="Times New Roman" panose="02020603050405020304"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2328542582"/>
              </p:ext>
            </p:extLst>
          </p:nvPr>
        </p:nvGraphicFramePr>
        <p:xfrm>
          <a:off x="3160395" y="1187088"/>
          <a:ext cx="5871210" cy="3177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3848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863"/>
          </a:xfrm>
        </p:spPr>
        <p:txBody>
          <a:bodyPr>
            <a:normAutofit/>
          </a:bodyPr>
          <a:lstStyle/>
          <a:p>
            <a:pPr algn="ctr"/>
            <a:r>
              <a:rPr lang="en-US" sz="3200" dirty="0">
                <a:latin typeface="Times New Roman" panose="02020603050405020304" pitchFamily="18" charset="0"/>
                <a:cs typeface="Times New Roman" panose="02020603050405020304" pitchFamily="18" charset="0"/>
              </a:rPr>
              <a:t>M</a:t>
            </a:r>
            <a:r>
              <a:rPr lang="en-US" sz="3200" dirty="0" smtClean="0">
                <a:latin typeface="Times New Roman" panose="02020603050405020304" pitchFamily="18" charset="0"/>
                <a:cs typeface="Times New Roman" panose="02020603050405020304" pitchFamily="18" charset="0"/>
              </a:rPr>
              <a:t>ileage</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analysis of this graph shows that most performing mileage is of Mercedes and </a:t>
            </a:r>
            <a:r>
              <a:rPr lang="en-US" sz="1800" dirty="0" err="1" smtClean="0">
                <a:latin typeface="Times New Roman" panose="02020603050405020304" pitchFamily="18" charset="0"/>
                <a:cs typeface="Times New Roman" panose="02020603050405020304" pitchFamily="18" charset="0"/>
              </a:rPr>
              <a:t>bmw</a:t>
            </a:r>
            <a:r>
              <a:rPr lang="en-US" sz="1800" dirty="0" smtClean="0">
                <a:latin typeface="Times New Roman" panose="02020603050405020304" pitchFamily="18" charset="0"/>
                <a:cs typeface="Times New Roman" panose="02020603050405020304" pitchFamily="18" charset="0"/>
              </a:rPr>
              <a:t> brand </a:t>
            </a:r>
            <a:r>
              <a:rPr lang="en-US" sz="1800" dirty="0" err="1" smtClean="0">
                <a:latin typeface="Times New Roman" panose="02020603050405020304" pitchFamily="18" charset="0"/>
                <a:cs typeface="Times New Roman" panose="02020603050405020304" pitchFamily="18" charset="0"/>
              </a:rPr>
              <a:t>audi</a:t>
            </a:r>
            <a:r>
              <a:rPr lang="en-US" sz="1800" dirty="0" smtClean="0">
                <a:latin typeface="Times New Roman" panose="02020603050405020304" pitchFamily="18" charset="0"/>
                <a:cs typeface="Times New Roman" panose="02020603050405020304" pitchFamily="18" charset="0"/>
              </a:rPr>
              <a:t> is good but if we look in average the those two brands are pretty good reason being the fuel and the transmission they have used in their cars </a:t>
            </a:r>
          </a:p>
          <a:p>
            <a:r>
              <a:rPr lang="en-US" sz="1800" dirty="0" smtClean="0">
                <a:latin typeface="Times New Roman" panose="02020603050405020304" pitchFamily="18" charset="0"/>
                <a:cs typeface="Times New Roman" panose="02020603050405020304" pitchFamily="18" charset="0"/>
              </a:rPr>
              <a:t>Also the price of cars also been the base while selecting the best mileage car that what is the average price of car. </a:t>
            </a:r>
            <a:endParaRPr lang="en-US" sz="1800" dirty="0">
              <a:latin typeface="Times New Roman" panose="02020603050405020304" pitchFamily="18" charset="0"/>
              <a:cs typeface="Times New Roman" panose="02020603050405020304"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1775675691"/>
              </p:ext>
            </p:extLst>
          </p:nvPr>
        </p:nvGraphicFramePr>
        <p:xfrm>
          <a:off x="2988188" y="1434419"/>
          <a:ext cx="5767754" cy="28881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6203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7895"/>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Fuel Type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46245"/>
            <a:ext cx="10515600" cy="4730718"/>
          </a:xfrm>
        </p:spPr>
        <p:txBody>
          <a:bodyPr>
            <a:normAutofit/>
          </a:bodyPr>
          <a:lstStyle/>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best selling cars used fuel is diesel and petrol </a:t>
            </a:r>
          </a:p>
          <a:p>
            <a:r>
              <a:rPr lang="en-US" sz="1800" dirty="0" smtClean="0">
                <a:latin typeface="Times New Roman" panose="02020603050405020304" pitchFamily="18" charset="0"/>
                <a:cs typeface="Times New Roman" panose="02020603050405020304" pitchFamily="18" charset="0"/>
              </a:rPr>
              <a:t>This analysis has been created on the basis of number of car sold with their variant of fuel and the </a:t>
            </a:r>
            <a:r>
              <a:rPr lang="en-US" sz="1800" dirty="0" err="1" smtClean="0">
                <a:latin typeface="Times New Roman" panose="02020603050405020304" pitchFamily="18" charset="0"/>
                <a:cs typeface="Times New Roman" panose="02020603050405020304" pitchFamily="18" charset="0"/>
              </a:rPr>
              <a:t>avg</a:t>
            </a:r>
            <a:r>
              <a:rPr lang="en-US" sz="1800" dirty="0" smtClean="0">
                <a:latin typeface="Times New Roman" panose="02020603050405020304" pitchFamily="18" charset="0"/>
                <a:cs typeface="Times New Roman" panose="02020603050405020304" pitchFamily="18" charset="0"/>
              </a:rPr>
              <a:t> price of that car has also been considered while ordering the value</a:t>
            </a:r>
          </a:p>
        </p:txBody>
      </p:sp>
      <p:graphicFrame>
        <p:nvGraphicFramePr>
          <p:cNvPr id="4" name="Chart 3"/>
          <p:cNvGraphicFramePr>
            <a:graphicFrameLocks/>
          </p:cNvGraphicFramePr>
          <p:nvPr>
            <p:extLst>
              <p:ext uri="{D42A27DB-BD31-4B8C-83A1-F6EECF244321}">
                <p14:modId xmlns:p14="http://schemas.microsoft.com/office/powerpoint/2010/main" val="1522919800"/>
              </p:ext>
            </p:extLst>
          </p:nvPr>
        </p:nvGraphicFramePr>
        <p:xfrm>
          <a:off x="3528830" y="1610064"/>
          <a:ext cx="4574501" cy="27048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925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7225"/>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Tax</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63486"/>
            <a:ext cx="10515600" cy="4469461"/>
          </a:xfrm>
        </p:spPr>
        <p:txBody>
          <a:bodyPr>
            <a:normAutofit/>
          </a:bodyPr>
          <a:lstStyle/>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With this chart keeping in mind we can see that the highest tax paying cars are from Mercedes and </a:t>
            </a:r>
            <a:r>
              <a:rPr lang="en-US" sz="2000" dirty="0" err="1" smtClean="0">
                <a:latin typeface="Times New Roman" panose="02020603050405020304" pitchFamily="18" charset="0"/>
                <a:cs typeface="Times New Roman" panose="02020603050405020304" pitchFamily="18" charset="0"/>
              </a:rPr>
              <a:t>Bmw</a:t>
            </a:r>
            <a:r>
              <a:rPr lang="en-US" sz="2000" dirty="0" smtClean="0">
                <a:latin typeface="Times New Roman" panose="02020603050405020304" pitchFamily="18" charset="0"/>
                <a:cs typeface="Times New Roman" panose="02020603050405020304" pitchFamily="18" charset="0"/>
              </a:rPr>
              <a:t> but this is because number of car sold by them is also very high so if we look at average diving the tax by number of car sold  by brand these are the two most less tax paying car through that we can </a:t>
            </a:r>
            <a:r>
              <a:rPr lang="en-US" sz="2000" dirty="0" err="1" smtClean="0">
                <a:latin typeface="Times New Roman" panose="02020603050405020304" pitchFamily="18" charset="0"/>
                <a:cs typeface="Times New Roman" panose="02020603050405020304" pitchFamily="18" charset="0"/>
              </a:rPr>
              <a:t>analyse</a:t>
            </a:r>
            <a:r>
              <a:rPr lang="en-US" sz="2000" dirty="0" smtClean="0">
                <a:latin typeface="Times New Roman" panose="02020603050405020304" pitchFamily="18" charset="0"/>
                <a:cs typeface="Times New Roman" panose="02020603050405020304" pitchFamily="18" charset="0"/>
              </a:rPr>
              <a:t> that new car should be in design where they will pay lesser tax in future.</a:t>
            </a:r>
            <a:endParaRPr lang="en-US" sz="2000" dirty="0">
              <a:latin typeface="Times New Roman" panose="02020603050405020304" pitchFamily="18" charset="0"/>
              <a:cs typeface="Times New Roman" panose="02020603050405020304"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1430392353"/>
              </p:ext>
            </p:extLst>
          </p:nvPr>
        </p:nvGraphicFramePr>
        <p:xfrm>
          <a:off x="3200693" y="1611296"/>
          <a:ext cx="5790614" cy="2851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41862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3210"/>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Mpg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31641"/>
            <a:ext cx="10515600" cy="4945322"/>
          </a:xfrm>
        </p:spPr>
        <p:txBody>
          <a:bodyPr>
            <a:normAutofit fontScale="92500" lnSpcReduction="20000"/>
          </a:bodyPr>
          <a:lstStyle/>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depends on the fuel price and the mileage so the best mpg fuel are petrol and diesel so the upcoming models should be based on that but now environment friendly car are being </a:t>
            </a:r>
            <a:r>
              <a:rPr lang="en-US" sz="1800" dirty="0" err="1" smtClean="0">
                <a:latin typeface="Times New Roman" panose="02020603050405020304" pitchFamily="18" charset="0"/>
                <a:cs typeface="Times New Roman" panose="02020603050405020304" pitchFamily="18" charset="0"/>
              </a:rPr>
              <a:t>prodced</a:t>
            </a:r>
            <a:r>
              <a:rPr lang="en-US" sz="1800" dirty="0" smtClean="0">
                <a:latin typeface="Times New Roman" panose="02020603050405020304" pitchFamily="18" charset="0"/>
                <a:cs typeface="Times New Roman" panose="02020603050405020304" pitchFamily="18" charset="0"/>
              </a:rPr>
              <a:t> so makers can think of other fuel type as well but for limited numbers only </a:t>
            </a:r>
          </a:p>
          <a:p>
            <a:r>
              <a:rPr lang="en-US" sz="1800" dirty="0" smtClean="0">
                <a:latin typeface="Times New Roman" panose="02020603050405020304" pitchFamily="18" charset="0"/>
                <a:cs typeface="Times New Roman" panose="02020603050405020304" pitchFamily="18" charset="0"/>
              </a:rPr>
              <a:t>The above calculation is based on the mileage of car and the fuel prices also the modes of transmission has taken in consideration </a:t>
            </a:r>
            <a:endParaRPr lang="en-US" sz="1800" dirty="0">
              <a:latin typeface="Times New Roman" panose="02020603050405020304" pitchFamily="18" charset="0"/>
              <a:cs typeface="Times New Roman" panose="02020603050405020304"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1339998994"/>
              </p:ext>
            </p:extLst>
          </p:nvPr>
        </p:nvGraphicFramePr>
        <p:xfrm>
          <a:off x="3810000" y="1399592"/>
          <a:ext cx="4572000" cy="30044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8639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174</TotalTime>
  <Words>662</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 Boardroom</vt:lpstr>
      <vt:lpstr>Car Dataset Analysis</vt:lpstr>
      <vt:lpstr>Classification Of Uk Population</vt:lpstr>
      <vt:lpstr>Understanding of the project</vt:lpstr>
      <vt:lpstr>Engine Size </vt:lpstr>
      <vt:lpstr>Transmission </vt:lpstr>
      <vt:lpstr>Mileage</vt:lpstr>
      <vt:lpstr>Fuel Type </vt:lpstr>
      <vt:lpstr>Tax</vt:lpstr>
      <vt:lpstr>Mpg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19</cp:revision>
  <dcterms:created xsi:type="dcterms:W3CDTF">2022-09-11T15:34:24Z</dcterms:created>
  <dcterms:modified xsi:type="dcterms:W3CDTF">2022-09-11T18:28:43Z</dcterms:modified>
</cp:coreProperties>
</file>