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notesMasterIdLst>
    <p:notesMasterId r:id="rId30"/>
  </p:notesMasterIdLst>
  <p:sldIdLst>
    <p:sldId id="264" r:id="rId2"/>
    <p:sldId id="256" r:id="rId3"/>
    <p:sldId id="258" r:id="rId4"/>
    <p:sldId id="259" r:id="rId5"/>
    <p:sldId id="260" r:id="rId6"/>
    <p:sldId id="261" r:id="rId7"/>
    <p:sldId id="277" r:id="rId8"/>
    <p:sldId id="279" r:id="rId9"/>
    <p:sldId id="278" r:id="rId10"/>
    <p:sldId id="284" r:id="rId11"/>
    <p:sldId id="290" r:id="rId12"/>
    <p:sldId id="287" r:id="rId13"/>
    <p:sldId id="285" r:id="rId14"/>
    <p:sldId id="289" r:id="rId15"/>
    <p:sldId id="286" r:id="rId16"/>
    <p:sldId id="295" r:id="rId17"/>
    <p:sldId id="262" r:id="rId18"/>
    <p:sldId id="280" r:id="rId19"/>
    <p:sldId id="281" r:id="rId20"/>
    <p:sldId id="282" r:id="rId21"/>
    <p:sldId id="283" r:id="rId22"/>
    <p:sldId id="297" r:id="rId23"/>
    <p:sldId id="291" r:id="rId24"/>
    <p:sldId id="292" r:id="rId25"/>
    <p:sldId id="294" r:id="rId26"/>
    <p:sldId id="296" r:id="rId27"/>
    <p:sldId id="275"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15E66B-1EDF-4DC6-9F16-1B261F8C2262}">
          <p14:sldIdLst>
            <p14:sldId id="264"/>
            <p14:sldId id="256"/>
            <p14:sldId id="258"/>
            <p14:sldId id="259"/>
            <p14:sldId id="260"/>
            <p14:sldId id="261"/>
            <p14:sldId id="277"/>
            <p14:sldId id="279"/>
            <p14:sldId id="278"/>
            <p14:sldId id="284"/>
            <p14:sldId id="290"/>
            <p14:sldId id="287"/>
            <p14:sldId id="285"/>
            <p14:sldId id="289"/>
            <p14:sldId id="286"/>
            <p14:sldId id="295"/>
            <p14:sldId id="262"/>
            <p14:sldId id="280"/>
            <p14:sldId id="281"/>
            <p14:sldId id="282"/>
            <p14:sldId id="283"/>
            <p14:sldId id="297"/>
            <p14:sldId id="291"/>
            <p14:sldId id="292"/>
            <p14:sldId id="294"/>
            <p14:sldId id="296"/>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5303" autoAdjust="0"/>
  </p:normalViewPr>
  <p:slideViewPr>
    <p:cSldViewPr snapToGrid="0">
      <p:cViewPr varScale="1">
        <p:scale>
          <a:sx n="73" d="100"/>
          <a:sy n="73" d="100"/>
        </p:scale>
        <p:origin x="4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E5FCEA-4160-4E3C-B66E-97EC4F9EBCD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12D3F2E3-AF53-48CC-AB6F-0AB15278D15D}">
      <dgm:prSet phldrT="[Text]"/>
      <dgm:spPr/>
      <dgm:t>
        <a:bodyPr/>
        <a:lstStyle/>
        <a:p>
          <a:r>
            <a:rPr lang="en-IN"/>
            <a:t>MNIST Classification</a:t>
          </a:r>
        </a:p>
      </dgm:t>
    </dgm:pt>
    <dgm:pt modelId="{7FC5B854-11A0-4684-9493-99FA30629DDE}" type="parTrans" cxnId="{0E9C16F7-C4ED-4862-A24D-78BFF6E61D23}">
      <dgm:prSet/>
      <dgm:spPr/>
      <dgm:t>
        <a:bodyPr/>
        <a:lstStyle/>
        <a:p>
          <a:endParaRPr lang="en-IN"/>
        </a:p>
      </dgm:t>
    </dgm:pt>
    <dgm:pt modelId="{F8C5F1E3-3E80-419B-8457-88983B28EFED}" type="sibTrans" cxnId="{0E9C16F7-C4ED-4862-A24D-78BFF6E61D23}">
      <dgm:prSet/>
      <dgm:spPr/>
      <dgm:t>
        <a:bodyPr/>
        <a:lstStyle/>
        <a:p>
          <a:endParaRPr lang="en-IN"/>
        </a:p>
      </dgm:t>
    </dgm:pt>
    <dgm:pt modelId="{0D774234-2B90-4C0D-9ADE-19A2237151F7}">
      <dgm:prSet phldrT="[Text]"/>
      <dgm:spPr/>
      <dgm:t>
        <a:bodyPr/>
        <a:lstStyle/>
        <a:p>
          <a:r>
            <a:rPr lang="en-IN" dirty="0"/>
            <a:t>K Means Clustering is used on MNIST dataset</a:t>
          </a:r>
        </a:p>
      </dgm:t>
    </dgm:pt>
    <dgm:pt modelId="{651ADC66-122D-479B-A4D9-1483347D491F}" type="parTrans" cxnId="{DFAAC410-F4C8-4762-A41C-FA227ABB456C}">
      <dgm:prSet/>
      <dgm:spPr/>
      <dgm:t>
        <a:bodyPr/>
        <a:lstStyle/>
        <a:p>
          <a:endParaRPr lang="en-IN"/>
        </a:p>
      </dgm:t>
    </dgm:pt>
    <dgm:pt modelId="{A08DD28B-AB33-490E-9134-B34E431ED7A4}" type="sibTrans" cxnId="{DFAAC410-F4C8-4762-A41C-FA227ABB456C}">
      <dgm:prSet/>
      <dgm:spPr/>
      <dgm:t>
        <a:bodyPr/>
        <a:lstStyle/>
        <a:p>
          <a:endParaRPr lang="en-IN"/>
        </a:p>
      </dgm:t>
    </dgm:pt>
    <dgm:pt modelId="{BE2EDD73-BDBB-47C0-92D6-2B19A59E797E}">
      <dgm:prSet phldrT="[Text]"/>
      <dgm:spPr/>
      <dgm:t>
        <a:bodyPr/>
        <a:lstStyle/>
        <a:p>
          <a:r>
            <a:rPr lang="en-IN" dirty="0"/>
            <a:t>Variational Autoencoder</a:t>
          </a:r>
        </a:p>
      </dgm:t>
    </dgm:pt>
    <dgm:pt modelId="{921394BE-3B30-417D-8BB1-2492F77E0F37}" type="parTrans" cxnId="{7F7ABCCF-129B-4FB4-B6F4-CE7F21E02500}">
      <dgm:prSet/>
      <dgm:spPr/>
      <dgm:t>
        <a:bodyPr/>
        <a:lstStyle/>
        <a:p>
          <a:endParaRPr lang="en-IN"/>
        </a:p>
      </dgm:t>
    </dgm:pt>
    <dgm:pt modelId="{C446CED8-8591-4F12-804A-A57B9D68704D}" type="sibTrans" cxnId="{7F7ABCCF-129B-4FB4-B6F4-CE7F21E02500}">
      <dgm:prSet/>
      <dgm:spPr/>
      <dgm:t>
        <a:bodyPr/>
        <a:lstStyle/>
        <a:p>
          <a:endParaRPr lang="en-IN"/>
        </a:p>
      </dgm:t>
    </dgm:pt>
    <dgm:pt modelId="{1EBD9120-A07A-4BD1-8C00-55EA1F391319}">
      <dgm:prSet phldrT="[Text]"/>
      <dgm:spPr/>
      <dgm:t>
        <a:bodyPr/>
        <a:lstStyle/>
        <a:p>
          <a:r>
            <a:rPr lang="en-IN"/>
            <a:t>VAE Model is compiled and fitted on mnist and Weights are saved </a:t>
          </a:r>
        </a:p>
      </dgm:t>
    </dgm:pt>
    <dgm:pt modelId="{10077812-0175-407E-AA33-3BC1607B69DF}" type="parTrans" cxnId="{5F7BE865-525B-4385-B753-55B40F13A057}">
      <dgm:prSet/>
      <dgm:spPr/>
      <dgm:t>
        <a:bodyPr/>
        <a:lstStyle/>
        <a:p>
          <a:endParaRPr lang="en-IN"/>
        </a:p>
      </dgm:t>
    </dgm:pt>
    <dgm:pt modelId="{10EAE38C-0FC4-4C65-96BD-4DD9570B19C3}" type="sibTrans" cxnId="{5F7BE865-525B-4385-B753-55B40F13A057}">
      <dgm:prSet/>
      <dgm:spPr/>
      <dgm:t>
        <a:bodyPr/>
        <a:lstStyle/>
        <a:p>
          <a:endParaRPr lang="en-IN"/>
        </a:p>
      </dgm:t>
    </dgm:pt>
    <dgm:pt modelId="{67C06680-ED4C-4F3E-8A20-C90EF184CF5F}">
      <dgm:prSet phldrT="[Text]"/>
      <dgm:spPr/>
      <dgm:t>
        <a:bodyPr/>
        <a:lstStyle/>
        <a:p>
          <a:r>
            <a:rPr lang="en-IN"/>
            <a:t>Inserting Noise For Privacy</a:t>
          </a:r>
        </a:p>
      </dgm:t>
    </dgm:pt>
    <dgm:pt modelId="{6F8C7AF4-F778-4797-A31D-EDC3F14C2811}" type="parTrans" cxnId="{C622FB3B-B79A-4766-9703-4D6EDCF643E0}">
      <dgm:prSet/>
      <dgm:spPr/>
      <dgm:t>
        <a:bodyPr/>
        <a:lstStyle/>
        <a:p>
          <a:endParaRPr lang="en-IN"/>
        </a:p>
      </dgm:t>
    </dgm:pt>
    <dgm:pt modelId="{3E0C63A4-4D0C-43F2-AFC5-FD8F65E7BCAD}" type="sibTrans" cxnId="{C622FB3B-B79A-4766-9703-4D6EDCF643E0}">
      <dgm:prSet/>
      <dgm:spPr/>
      <dgm:t>
        <a:bodyPr/>
        <a:lstStyle/>
        <a:p>
          <a:endParaRPr lang="en-IN"/>
        </a:p>
      </dgm:t>
    </dgm:pt>
    <dgm:pt modelId="{92C2C035-9243-4F33-BEBD-983CF392C1B3}">
      <dgm:prSet phldrT="[Text]"/>
      <dgm:spPr/>
      <dgm:t>
        <a:bodyPr/>
        <a:lstStyle/>
        <a:p>
          <a:r>
            <a:rPr lang="en-IN"/>
            <a:t>Gaussian Noise with 2 different std value is added</a:t>
          </a:r>
        </a:p>
      </dgm:t>
    </dgm:pt>
    <dgm:pt modelId="{8F164600-4B3A-4F45-B32B-4B166BBF7967}" type="parTrans" cxnId="{409CA74B-C655-4A6A-9724-A3AE066EFA4C}">
      <dgm:prSet/>
      <dgm:spPr/>
      <dgm:t>
        <a:bodyPr/>
        <a:lstStyle/>
        <a:p>
          <a:endParaRPr lang="en-IN"/>
        </a:p>
      </dgm:t>
    </dgm:pt>
    <dgm:pt modelId="{8F56C705-605D-4F09-B136-1EBC106558DA}" type="sibTrans" cxnId="{409CA74B-C655-4A6A-9724-A3AE066EFA4C}">
      <dgm:prSet/>
      <dgm:spPr/>
      <dgm:t>
        <a:bodyPr/>
        <a:lstStyle/>
        <a:p>
          <a:endParaRPr lang="en-IN"/>
        </a:p>
      </dgm:t>
    </dgm:pt>
    <dgm:pt modelId="{6FE10939-E6B3-4BB9-86C6-E79D2A01ED76}" type="pres">
      <dgm:prSet presAssocID="{91E5FCEA-4160-4E3C-B66E-97EC4F9EBCDF}" presName="rootnode" presStyleCnt="0">
        <dgm:presLayoutVars>
          <dgm:chMax/>
          <dgm:chPref/>
          <dgm:dir/>
          <dgm:animLvl val="lvl"/>
        </dgm:presLayoutVars>
      </dgm:prSet>
      <dgm:spPr/>
    </dgm:pt>
    <dgm:pt modelId="{92890435-EE6E-4A55-9DFC-D7B922ED2EED}" type="pres">
      <dgm:prSet presAssocID="{12D3F2E3-AF53-48CC-AB6F-0AB15278D15D}" presName="composite" presStyleCnt="0"/>
      <dgm:spPr/>
    </dgm:pt>
    <dgm:pt modelId="{F3B14B59-BAE7-4B63-88A2-84659E937623}" type="pres">
      <dgm:prSet presAssocID="{12D3F2E3-AF53-48CC-AB6F-0AB15278D15D}" presName="bentUpArrow1" presStyleLbl="alignImgPlace1" presStyleIdx="0" presStyleCnt="2"/>
      <dgm:spPr/>
    </dgm:pt>
    <dgm:pt modelId="{702FC557-CBBD-43D1-8680-C24777890BD7}" type="pres">
      <dgm:prSet presAssocID="{12D3F2E3-AF53-48CC-AB6F-0AB15278D15D}" presName="ParentText" presStyleLbl="node1" presStyleIdx="0" presStyleCnt="3">
        <dgm:presLayoutVars>
          <dgm:chMax val="1"/>
          <dgm:chPref val="1"/>
          <dgm:bulletEnabled val="1"/>
        </dgm:presLayoutVars>
      </dgm:prSet>
      <dgm:spPr/>
    </dgm:pt>
    <dgm:pt modelId="{B954E9D7-EE25-4991-9E81-A6D83391A08C}" type="pres">
      <dgm:prSet presAssocID="{12D3F2E3-AF53-48CC-AB6F-0AB15278D15D}" presName="ChildText" presStyleLbl="revTx" presStyleIdx="0" presStyleCnt="3" custScaleY="105120">
        <dgm:presLayoutVars>
          <dgm:chMax val="0"/>
          <dgm:chPref val="0"/>
          <dgm:bulletEnabled val="1"/>
        </dgm:presLayoutVars>
      </dgm:prSet>
      <dgm:spPr/>
    </dgm:pt>
    <dgm:pt modelId="{66A35E8E-C95B-4456-B9B7-5C2A37F21DC6}" type="pres">
      <dgm:prSet presAssocID="{F8C5F1E3-3E80-419B-8457-88983B28EFED}" presName="sibTrans" presStyleCnt="0"/>
      <dgm:spPr/>
    </dgm:pt>
    <dgm:pt modelId="{470B8D69-C8E9-4003-9A78-05AE2F61D6CD}" type="pres">
      <dgm:prSet presAssocID="{BE2EDD73-BDBB-47C0-92D6-2B19A59E797E}" presName="composite" presStyleCnt="0"/>
      <dgm:spPr/>
    </dgm:pt>
    <dgm:pt modelId="{8CC32D7D-3083-41D8-ABBB-D150A43F4E03}" type="pres">
      <dgm:prSet presAssocID="{BE2EDD73-BDBB-47C0-92D6-2B19A59E797E}" presName="bentUpArrow1" presStyleLbl="alignImgPlace1" presStyleIdx="1" presStyleCnt="2"/>
      <dgm:spPr/>
    </dgm:pt>
    <dgm:pt modelId="{8B6AE2CD-23FF-4A57-95DA-9695D9AB4562}" type="pres">
      <dgm:prSet presAssocID="{BE2EDD73-BDBB-47C0-92D6-2B19A59E797E}" presName="ParentText" presStyleLbl="node1" presStyleIdx="1" presStyleCnt="3" custScaleX="101817">
        <dgm:presLayoutVars>
          <dgm:chMax val="1"/>
          <dgm:chPref val="1"/>
          <dgm:bulletEnabled val="1"/>
        </dgm:presLayoutVars>
      </dgm:prSet>
      <dgm:spPr/>
    </dgm:pt>
    <dgm:pt modelId="{BBD2A0D7-83A9-4927-A695-ABB40FCC4BEB}" type="pres">
      <dgm:prSet presAssocID="{BE2EDD73-BDBB-47C0-92D6-2B19A59E797E}" presName="ChildText" presStyleLbl="revTx" presStyleIdx="1" presStyleCnt="3" custScaleY="108577">
        <dgm:presLayoutVars>
          <dgm:chMax val="0"/>
          <dgm:chPref val="0"/>
          <dgm:bulletEnabled val="1"/>
        </dgm:presLayoutVars>
      </dgm:prSet>
      <dgm:spPr/>
    </dgm:pt>
    <dgm:pt modelId="{F963E832-9E8C-453D-BA72-5965465DC967}" type="pres">
      <dgm:prSet presAssocID="{C446CED8-8591-4F12-804A-A57B9D68704D}" presName="sibTrans" presStyleCnt="0"/>
      <dgm:spPr/>
    </dgm:pt>
    <dgm:pt modelId="{39D58E22-8CBE-4D58-AE90-176095103711}" type="pres">
      <dgm:prSet presAssocID="{67C06680-ED4C-4F3E-8A20-C90EF184CF5F}" presName="composite" presStyleCnt="0"/>
      <dgm:spPr/>
    </dgm:pt>
    <dgm:pt modelId="{16378305-1BCD-42D5-B8A6-44D900D663C3}" type="pres">
      <dgm:prSet presAssocID="{67C06680-ED4C-4F3E-8A20-C90EF184CF5F}" presName="ParentText" presStyleLbl="node1" presStyleIdx="2" presStyleCnt="3">
        <dgm:presLayoutVars>
          <dgm:chMax val="1"/>
          <dgm:chPref val="1"/>
          <dgm:bulletEnabled val="1"/>
        </dgm:presLayoutVars>
      </dgm:prSet>
      <dgm:spPr/>
    </dgm:pt>
    <dgm:pt modelId="{30C4FD7E-BA32-44F2-99DC-54B7C7D60F39}" type="pres">
      <dgm:prSet presAssocID="{67C06680-ED4C-4F3E-8A20-C90EF184CF5F}" presName="FinalChildText" presStyleLbl="revTx" presStyleIdx="2" presStyleCnt="3" custScaleX="103300" custScaleY="109287">
        <dgm:presLayoutVars>
          <dgm:chMax val="0"/>
          <dgm:chPref val="0"/>
          <dgm:bulletEnabled val="1"/>
        </dgm:presLayoutVars>
      </dgm:prSet>
      <dgm:spPr/>
    </dgm:pt>
  </dgm:ptLst>
  <dgm:cxnLst>
    <dgm:cxn modelId="{DFAAC410-F4C8-4762-A41C-FA227ABB456C}" srcId="{12D3F2E3-AF53-48CC-AB6F-0AB15278D15D}" destId="{0D774234-2B90-4C0D-9ADE-19A2237151F7}" srcOrd="0" destOrd="0" parTransId="{651ADC66-122D-479B-A4D9-1483347D491F}" sibTransId="{A08DD28B-AB33-490E-9134-B34E431ED7A4}"/>
    <dgm:cxn modelId="{959B8534-612E-4E68-A565-863D6CCEEC02}" type="presOf" srcId="{1EBD9120-A07A-4BD1-8C00-55EA1F391319}" destId="{BBD2A0D7-83A9-4927-A695-ABB40FCC4BEB}" srcOrd="0" destOrd="0" presId="urn:microsoft.com/office/officeart/2005/8/layout/StepDownProcess"/>
    <dgm:cxn modelId="{C622FB3B-B79A-4766-9703-4D6EDCF643E0}" srcId="{91E5FCEA-4160-4E3C-B66E-97EC4F9EBCDF}" destId="{67C06680-ED4C-4F3E-8A20-C90EF184CF5F}" srcOrd="2" destOrd="0" parTransId="{6F8C7AF4-F778-4797-A31D-EDC3F14C2811}" sibTransId="{3E0C63A4-4D0C-43F2-AFC5-FD8F65E7BCAD}"/>
    <dgm:cxn modelId="{18F10365-DB47-46EC-9335-DC91BA5A067A}" type="presOf" srcId="{0D774234-2B90-4C0D-9ADE-19A2237151F7}" destId="{B954E9D7-EE25-4991-9E81-A6D83391A08C}" srcOrd="0" destOrd="0" presId="urn:microsoft.com/office/officeart/2005/8/layout/StepDownProcess"/>
    <dgm:cxn modelId="{5F7BE865-525B-4385-B753-55B40F13A057}" srcId="{BE2EDD73-BDBB-47C0-92D6-2B19A59E797E}" destId="{1EBD9120-A07A-4BD1-8C00-55EA1F391319}" srcOrd="0" destOrd="0" parTransId="{10077812-0175-407E-AA33-3BC1607B69DF}" sibTransId="{10EAE38C-0FC4-4C65-96BD-4DD9570B19C3}"/>
    <dgm:cxn modelId="{409CA74B-C655-4A6A-9724-A3AE066EFA4C}" srcId="{67C06680-ED4C-4F3E-8A20-C90EF184CF5F}" destId="{92C2C035-9243-4F33-BEBD-983CF392C1B3}" srcOrd="0" destOrd="0" parTransId="{8F164600-4B3A-4F45-B32B-4B166BBF7967}" sibTransId="{8F56C705-605D-4F09-B136-1EBC106558DA}"/>
    <dgm:cxn modelId="{0A932F4C-4DCD-4ACA-BCBD-10D5AE4F9E5A}" type="presOf" srcId="{12D3F2E3-AF53-48CC-AB6F-0AB15278D15D}" destId="{702FC557-CBBD-43D1-8680-C24777890BD7}" srcOrd="0" destOrd="0" presId="urn:microsoft.com/office/officeart/2005/8/layout/StepDownProcess"/>
    <dgm:cxn modelId="{62238955-590E-4AF3-959E-1A28035857FC}" type="presOf" srcId="{67C06680-ED4C-4F3E-8A20-C90EF184CF5F}" destId="{16378305-1BCD-42D5-B8A6-44D900D663C3}" srcOrd="0" destOrd="0" presId="urn:microsoft.com/office/officeart/2005/8/layout/StepDownProcess"/>
    <dgm:cxn modelId="{D9B1D37A-649B-46CC-8DF7-420713D9F15C}" type="presOf" srcId="{BE2EDD73-BDBB-47C0-92D6-2B19A59E797E}" destId="{8B6AE2CD-23FF-4A57-95DA-9695D9AB4562}" srcOrd="0" destOrd="0" presId="urn:microsoft.com/office/officeart/2005/8/layout/StepDownProcess"/>
    <dgm:cxn modelId="{7F7ABCCF-129B-4FB4-B6F4-CE7F21E02500}" srcId="{91E5FCEA-4160-4E3C-B66E-97EC4F9EBCDF}" destId="{BE2EDD73-BDBB-47C0-92D6-2B19A59E797E}" srcOrd="1" destOrd="0" parTransId="{921394BE-3B30-417D-8BB1-2492F77E0F37}" sibTransId="{C446CED8-8591-4F12-804A-A57B9D68704D}"/>
    <dgm:cxn modelId="{4DB1F0F6-F822-4DA8-944D-2DDF8EC02E8D}" type="presOf" srcId="{92C2C035-9243-4F33-BEBD-983CF392C1B3}" destId="{30C4FD7E-BA32-44F2-99DC-54B7C7D60F39}" srcOrd="0" destOrd="0" presId="urn:microsoft.com/office/officeart/2005/8/layout/StepDownProcess"/>
    <dgm:cxn modelId="{0E9C16F7-C4ED-4862-A24D-78BFF6E61D23}" srcId="{91E5FCEA-4160-4E3C-B66E-97EC4F9EBCDF}" destId="{12D3F2E3-AF53-48CC-AB6F-0AB15278D15D}" srcOrd="0" destOrd="0" parTransId="{7FC5B854-11A0-4684-9493-99FA30629DDE}" sibTransId="{F8C5F1E3-3E80-419B-8457-88983B28EFED}"/>
    <dgm:cxn modelId="{0A2431FA-0D66-4E66-A9B2-E89852DBDB54}" type="presOf" srcId="{91E5FCEA-4160-4E3C-B66E-97EC4F9EBCDF}" destId="{6FE10939-E6B3-4BB9-86C6-E79D2A01ED76}" srcOrd="0" destOrd="0" presId="urn:microsoft.com/office/officeart/2005/8/layout/StepDownProcess"/>
    <dgm:cxn modelId="{45A6E554-7589-4420-A1E7-F9DFED9D9A93}" type="presParOf" srcId="{6FE10939-E6B3-4BB9-86C6-E79D2A01ED76}" destId="{92890435-EE6E-4A55-9DFC-D7B922ED2EED}" srcOrd="0" destOrd="0" presId="urn:microsoft.com/office/officeart/2005/8/layout/StepDownProcess"/>
    <dgm:cxn modelId="{C7D6143E-B9A1-428E-B28A-DEE5D6838ED5}" type="presParOf" srcId="{92890435-EE6E-4A55-9DFC-D7B922ED2EED}" destId="{F3B14B59-BAE7-4B63-88A2-84659E937623}" srcOrd="0" destOrd="0" presId="urn:microsoft.com/office/officeart/2005/8/layout/StepDownProcess"/>
    <dgm:cxn modelId="{751837FD-26B8-429A-BC88-8A90C4F8002B}" type="presParOf" srcId="{92890435-EE6E-4A55-9DFC-D7B922ED2EED}" destId="{702FC557-CBBD-43D1-8680-C24777890BD7}" srcOrd="1" destOrd="0" presId="urn:microsoft.com/office/officeart/2005/8/layout/StepDownProcess"/>
    <dgm:cxn modelId="{8F8A2CA7-AD98-4D28-AB36-741449C8B279}" type="presParOf" srcId="{92890435-EE6E-4A55-9DFC-D7B922ED2EED}" destId="{B954E9D7-EE25-4991-9E81-A6D83391A08C}" srcOrd="2" destOrd="0" presId="urn:microsoft.com/office/officeart/2005/8/layout/StepDownProcess"/>
    <dgm:cxn modelId="{BEE99C95-3802-43C4-9148-6DF98E6B6B89}" type="presParOf" srcId="{6FE10939-E6B3-4BB9-86C6-E79D2A01ED76}" destId="{66A35E8E-C95B-4456-B9B7-5C2A37F21DC6}" srcOrd="1" destOrd="0" presId="urn:microsoft.com/office/officeart/2005/8/layout/StepDownProcess"/>
    <dgm:cxn modelId="{D0ABF337-6A84-4125-A2A9-16D97ADAA125}" type="presParOf" srcId="{6FE10939-E6B3-4BB9-86C6-E79D2A01ED76}" destId="{470B8D69-C8E9-4003-9A78-05AE2F61D6CD}" srcOrd="2" destOrd="0" presId="urn:microsoft.com/office/officeart/2005/8/layout/StepDownProcess"/>
    <dgm:cxn modelId="{F15939F3-C860-4B9D-8A91-91893D91E583}" type="presParOf" srcId="{470B8D69-C8E9-4003-9A78-05AE2F61D6CD}" destId="{8CC32D7D-3083-41D8-ABBB-D150A43F4E03}" srcOrd="0" destOrd="0" presId="urn:microsoft.com/office/officeart/2005/8/layout/StepDownProcess"/>
    <dgm:cxn modelId="{3D9F5A28-4030-4958-A447-F33B031977A2}" type="presParOf" srcId="{470B8D69-C8E9-4003-9A78-05AE2F61D6CD}" destId="{8B6AE2CD-23FF-4A57-95DA-9695D9AB4562}" srcOrd="1" destOrd="0" presId="urn:microsoft.com/office/officeart/2005/8/layout/StepDownProcess"/>
    <dgm:cxn modelId="{2491874C-354A-4CA7-9EB5-190AAD455381}" type="presParOf" srcId="{470B8D69-C8E9-4003-9A78-05AE2F61D6CD}" destId="{BBD2A0D7-83A9-4927-A695-ABB40FCC4BEB}" srcOrd="2" destOrd="0" presId="urn:microsoft.com/office/officeart/2005/8/layout/StepDownProcess"/>
    <dgm:cxn modelId="{47764E88-3FCB-4636-B8E2-B65CFB4BAEDE}" type="presParOf" srcId="{6FE10939-E6B3-4BB9-86C6-E79D2A01ED76}" destId="{F963E832-9E8C-453D-BA72-5965465DC967}" srcOrd="3" destOrd="0" presId="urn:microsoft.com/office/officeart/2005/8/layout/StepDownProcess"/>
    <dgm:cxn modelId="{B4A951DE-CF0C-43FA-8FCB-6782D7D50373}" type="presParOf" srcId="{6FE10939-E6B3-4BB9-86C6-E79D2A01ED76}" destId="{39D58E22-8CBE-4D58-AE90-176095103711}" srcOrd="4" destOrd="0" presId="urn:microsoft.com/office/officeart/2005/8/layout/StepDownProcess"/>
    <dgm:cxn modelId="{A65AB88C-0652-4AD0-A59A-DEC0DD2568C3}" type="presParOf" srcId="{39D58E22-8CBE-4D58-AE90-176095103711}" destId="{16378305-1BCD-42D5-B8A6-44D900D663C3}" srcOrd="0" destOrd="0" presId="urn:microsoft.com/office/officeart/2005/8/layout/StepDownProcess"/>
    <dgm:cxn modelId="{09AAEC4B-36A7-4B11-9CA7-C2E7E1C8319A}" type="presParOf" srcId="{39D58E22-8CBE-4D58-AE90-176095103711}" destId="{30C4FD7E-BA32-44F2-99DC-54B7C7D60F3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8CDB05-A67A-4116-ACD4-B8ABC9BCB5E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A37C8541-AA43-48B2-904F-A6D09F5F7A53}">
      <dgm:prSet phldrT="[Text]"/>
      <dgm:spPr/>
      <dgm:t>
        <a:bodyPr/>
        <a:lstStyle/>
        <a:p>
          <a:r>
            <a:rPr lang="en-IN" dirty="0"/>
            <a:t>Step 1</a:t>
          </a:r>
        </a:p>
      </dgm:t>
    </dgm:pt>
    <dgm:pt modelId="{A1F339EE-469A-4135-B80A-9A5FC6B0BDDC}" type="parTrans" cxnId="{2111D963-1AE0-4ADA-9C05-73EA6A6F9AFA}">
      <dgm:prSet/>
      <dgm:spPr/>
      <dgm:t>
        <a:bodyPr/>
        <a:lstStyle/>
        <a:p>
          <a:endParaRPr lang="en-IN"/>
        </a:p>
      </dgm:t>
    </dgm:pt>
    <dgm:pt modelId="{F40BC15C-3D76-4040-9C1A-42343B45481A}" type="sibTrans" cxnId="{2111D963-1AE0-4ADA-9C05-73EA6A6F9AFA}">
      <dgm:prSet/>
      <dgm:spPr/>
      <dgm:t>
        <a:bodyPr/>
        <a:lstStyle/>
        <a:p>
          <a:endParaRPr lang="en-IN"/>
        </a:p>
      </dgm:t>
    </dgm:pt>
    <dgm:pt modelId="{1574C6BA-C4C0-42CD-98C5-8CC11C4B9E97}">
      <dgm:prSet phldrT="[Text]" custT="1"/>
      <dgm:spPr/>
      <dgm:t>
        <a:bodyPr/>
        <a:lstStyle/>
        <a:p>
          <a:r>
            <a:rPr lang="en-IN" sz="4000" dirty="0"/>
            <a:t>  MNIST CLASSIFICATION</a:t>
          </a:r>
        </a:p>
      </dgm:t>
    </dgm:pt>
    <dgm:pt modelId="{80B6AB01-0DAF-4788-A166-CE0BE32CC456}" type="parTrans" cxnId="{0CFA6DDC-71BF-4C33-BC19-BF6972664203}">
      <dgm:prSet/>
      <dgm:spPr/>
      <dgm:t>
        <a:bodyPr/>
        <a:lstStyle/>
        <a:p>
          <a:endParaRPr lang="en-IN"/>
        </a:p>
      </dgm:t>
    </dgm:pt>
    <dgm:pt modelId="{4D35661C-84A4-4A83-A228-31C466105C07}" type="sibTrans" cxnId="{0CFA6DDC-71BF-4C33-BC19-BF6972664203}">
      <dgm:prSet/>
      <dgm:spPr/>
      <dgm:t>
        <a:bodyPr/>
        <a:lstStyle/>
        <a:p>
          <a:endParaRPr lang="en-IN"/>
        </a:p>
      </dgm:t>
    </dgm:pt>
    <dgm:pt modelId="{55EBB30A-DD60-4650-9DD3-1D8D8F638CBE}">
      <dgm:prSet phldrT="[Text]" custT="1"/>
      <dgm:spPr/>
      <dgm:t>
        <a:bodyPr/>
        <a:lstStyle/>
        <a:p>
          <a:r>
            <a:rPr lang="en-IN" sz="2800" dirty="0"/>
            <a:t>K Means clustering Technique is used on MNIST dataset to differentiate it into cluster sets from 0 to 9</a:t>
          </a:r>
        </a:p>
      </dgm:t>
    </dgm:pt>
    <dgm:pt modelId="{1D2EC733-32A0-4669-AB51-DDB589DC0145}" type="parTrans" cxnId="{E13E5A15-77BA-4C0F-9CF7-A270A7753ED7}">
      <dgm:prSet/>
      <dgm:spPr/>
      <dgm:t>
        <a:bodyPr/>
        <a:lstStyle/>
        <a:p>
          <a:endParaRPr lang="en-IN"/>
        </a:p>
      </dgm:t>
    </dgm:pt>
    <dgm:pt modelId="{D807B1DB-9BFA-419B-A233-6D974FB80A75}" type="sibTrans" cxnId="{E13E5A15-77BA-4C0F-9CF7-A270A7753ED7}">
      <dgm:prSet/>
      <dgm:spPr/>
      <dgm:t>
        <a:bodyPr/>
        <a:lstStyle/>
        <a:p>
          <a:endParaRPr lang="en-IN"/>
        </a:p>
      </dgm:t>
    </dgm:pt>
    <dgm:pt modelId="{64342A2B-570B-4AB0-9998-06E7D1CC5899}">
      <dgm:prSet phldrT="[Text]" custT="1"/>
      <dgm:spPr/>
      <dgm:t>
        <a:bodyPr/>
        <a:lstStyle/>
        <a:p>
          <a:r>
            <a:rPr lang="en-IN" sz="2800" b="0" i="0" u="none" strike="noStrike" baseline="0" dirty="0">
              <a:solidFill>
                <a:srgbClr val="000000"/>
              </a:solidFill>
              <a:latin typeface="Arial" panose="020B0604020202020204" pitchFamily="34" charset="0"/>
            </a:rPr>
            <a:t>Assume that we have the sensitive dataset D = { (x1, y1) , ... ,(</a:t>
          </a:r>
          <a:r>
            <a:rPr lang="en-IN" sz="2800" b="0" i="0" u="none" strike="noStrike" baseline="0" dirty="0" err="1">
              <a:solidFill>
                <a:srgbClr val="000000"/>
              </a:solidFill>
              <a:latin typeface="Arial" panose="020B0604020202020204" pitchFamily="34" charset="0"/>
            </a:rPr>
            <a:t>xm</a:t>
          </a:r>
          <a:r>
            <a:rPr lang="en-IN" sz="2800" b="0" i="0" u="none" strike="noStrike" baseline="0" dirty="0">
              <a:solidFill>
                <a:srgbClr val="000000"/>
              </a:solidFill>
              <a:latin typeface="Arial" panose="020B0604020202020204" pitchFamily="34" charset="0"/>
            </a:rPr>
            <a:t>, </a:t>
          </a:r>
          <a:r>
            <a:rPr lang="en-IN" sz="2800" b="0" i="0" u="none" strike="noStrike" baseline="0" dirty="0" err="1">
              <a:solidFill>
                <a:srgbClr val="000000"/>
              </a:solidFill>
              <a:latin typeface="Arial" panose="020B0604020202020204" pitchFamily="34" charset="0"/>
            </a:rPr>
            <a:t>ym</a:t>
          </a:r>
          <a:r>
            <a:rPr lang="en-IN" sz="2800" b="0" i="0" u="none" strike="noStrike" baseline="0" dirty="0">
              <a:solidFill>
                <a:srgbClr val="000000"/>
              </a:solidFill>
              <a:latin typeface="Arial" panose="020B0604020202020204" pitchFamily="34" charset="0"/>
            </a:rPr>
            <a:t>) }, where every instance x has a label y. We partition the sensitive dataset D into k groups such that every instance x in a group has the same label y. The value of k is limited by the number of unique labels in dataset D. </a:t>
          </a:r>
          <a:endParaRPr lang="en-IN" sz="2800" dirty="0"/>
        </a:p>
      </dgm:t>
    </dgm:pt>
    <dgm:pt modelId="{CA1E1848-CC65-462C-A364-4C87B813C341}" type="parTrans" cxnId="{6AA9038F-697B-4EF3-B8CC-F503E29B0CD3}">
      <dgm:prSet/>
      <dgm:spPr/>
      <dgm:t>
        <a:bodyPr/>
        <a:lstStyle/>
        <a:p>
          <a:endParaRPr lang="en-IN"/>
        </a:p>
      </dgm:t>
    </dgm:pt>
    <dgm:pt modelId="{E1CC3B98-3D7B-4603-938D-D582E8FD9D0E}" type="sibTrans" cxnId="{6AA9038F-697B-4EF3-B8CC-F503E29B0CD3}">
      <dgm:prSet/>
      <dgm:spPr/>
      <dgm:t>
        <a:bodyPr/>
        <a:lstStyle/>
        <a:p>
          <a:endParaRPr lang="en-IN"/>
        </a:p>
      </dgm:t>
    </dgm:pt>
    <dgm:pt modelId="{364483CB-94DF-4780-AA94-6278F0772FDC}">
      <dgm:prSet phldrT="[Text]" custT="1"/>
      <dgm:spPr/>
      <dgm:t>
        <a:bodyPr/>
        <a:lstStyle/>
        <a:p>
          <a:endParaRPr lang="en-IN" sz="2800" dirty="0"/>
        </a:p>
      </dgm:t>
    </dgm:pt>
    <dgm:pt modelId="{3B9D70EF-3795-4155-8A8F-B02AB54419DB}" type="parTrans" cxnId="{29DBE94E-6E6C-4E4F-8B99-72631B81E01E}">
      <dgm:prSet/>
      <dgm:spPr/>
      <dgm:t>
        <a:bodyPr/>
        <a:lstStyle/>
        <a:p>
          <a:endParaRPr lang="en-IN"/>
        </a:p>
      </dgm:t>
    </dgm:pt>
    <dgm:pt modelId="{C88E824D-CB20-4C1D-A297-F82BDEC537A5}" type="sibTrans" cxnId="{29DBE94E-6E6C-4E4F-8B99-72631B81E01E}">
      <dgm:prSet/>
      <dgm:spPr/>
      <dgm:t>
        <a:bodyPr/>
        <a:lstStyle/>
        <a:p>
          <a:endParaRPr lang="en-IN"/>
        </a:p>
      </dgm:t>
    </dgm:pt>
    <dgm:pt modelId="{8324441C-0C02-45B3-8706-13DCE956AF89}" type="pres">
      <dgm:prSet presAssocID="{208CDB05-A67A-4116-ACD4-B8ABC9BCB5E7}" presName="Name0" presStyleCnt="0">
        <dgm:presLayoutVars>
          <dgm:chMax/>
          <dgm:chPref val="3"/>
          <dgm:dir/>
          <dgm:animOne val="branch"/>
          <dgm:animLvl val="lvl"/>
        </dgm:presLayoutVars>
      </dgm:prSet>
      <dgm:spPr/>
    </dgm:pt>
    <dgm:pt modelId="{DE51E515-FF41-4963-B675-4FDFEA09C08F}" type="pres">
      <dgm:prSet presAssocID="{A37C8541-AA43-48B2-904F-A6D09F5F7A53}" presName="composite" presStyleCnt="0"/>
      <dgm:spPr/>
    </dgm:pt>
    <dgm:pt modelId="{EF44F6AB-CF08-447A-B873-64E5A9647D41}" type="pres">
      <dgm:prSet presAssocID="{A37C8541-AA43-48B2-904F-A6D09F5F7A53}" presName="FirstChild" presStyleLbl="revTx" presStyleIdx="0" presStyleCnt="2" custAng="0" custScaleX="90089" custScaleY="49165" custLinFactNeighborX="-3488" custLinFactNeighborY="6126">
        <dgm:presLayoutVars>
          <dgm:chMax val="0"/>
          <dgm:chPref val="0"/>
          <dgm:bulletEnabled val="1"/>
        </dgm:presLayoutVars>
      </dgm:prSet>
      <dgm:spPr/>
    </dgm:pt>
    <dgm:pt modelId="{FE0713FC-A6BB-4053-9F92-01AD148A8E62}" type="pres">
      <dgm:prSet presAssocID="{A37C8541-AA43-48B2-904F-A6D09F5F7A53}" presName="Parent" presStyleLbl="alignNode1" presStyleIdx="0" presStyleCnt="1" custScaleX="95097" custScaleY="58451" custLinFactNeighborX="1150" custLinFactNeighborY="8080">
        <dgm:presLayoutVars>
          <dgm:chMax val="3"/>
          <dgm:chPref val="3"/>
          <dgm:bulletEnabled val="1"/>
        </dgm:presLayoutVars>
      </dgm:prSet>
      <dgm:spPr/>
    </dgm:pt>
    <dgm:pt modelId="{6E6A0376-8E18-47C5-B5CD-F32D43CE12F6}" type="pres">
      <dgm:prSet presAssocID="{A37C8541-AA43-48B2-904F-A6D09F5F7A53}" presName="Accent" presStyleLbl="parChTrans1D1" presStyleIdx="0" presStyleCnt="1"/>
      <dgm:spPr/>
    </dgm:pt>
    <dgm:pt modelId="{3068A75C-5856-4842-9DCA-3010A1CFE6CA}" type="pres">
      <dgm:prSet presAssocID="{A37C8541-AA43-48B2-904F-A6D09F5F7A53}" presName="Child" presStyleLbl="revTx" presStyleIdx="1" presStyleCnt="2" custScaleY="107707">
        <dgm:presLayoutVars>
          <dgm:chMax val="0"/>
          <dgm:chPref val="0"/>
          <dgm:bulletEnabled val="1"/>
        </dgm:presLayoutVars>
      </dgm:prSet>
      <dgm:spPr/>
    </dgm:pt>
  </dgm:ptLst>
  <dgm:cxnLst>
    <dgm:cxn modelId="{E13E5A15-77BA-4C0F-9CF7-A270A7753ED7}" srcId="{A37C8541-AA43-48B2-904F-A6D09F5F7A53}" destId="{55EBB30A-DD60-4650-9DD3-1D8D8F638CBE}" srcOrd="1" destOrd="0" parTransId="{1D2EC733-32A0-4669-AB51-DDB589DC0145}" sibTransId="{D807B1DB-9BFA-419B-A233-6D974FB80A75}"/>
    <dgm:cxn modelId="{692FC727-3400-4594-B00A-46CF7FC0B045}" type="presOf" srcId="{364483CB-94DF-4780-AA94-6278F0772FDC}" destId="{3068A75C-5856-4842-9DCA-3010A1CFE6CA}" srcOrd="0" destOrd="1" presId="urn:microsoft.com/office/officeart/2011/layout/TabList"/>
    <dgm:cxn modelId="{2111D963-1AE0-4ADA-9C05-73EA6A6F9AFA}" srcId="{208CDB05-A67A-4116-ACD4-B8ABC9BCB5E7}" destId="{A37C8541-AA43-48B2-904F-A6D09F5F7A53}" srcOrd="0" destOrd="0" parTransId="{A1F339EE-469A-4135-B80A-9A5FC6B0BDDC}" sibTransId="{F40BC15C-3D76-4040-9C1A-42343B45481A}"/>
    <dgm:cxn modelId="{29DBE94E-6E6C-4E4F-8B99-72631B81E01E}" srcId="{A37C8541-AA43-48B2-904F-A6D09F5F7A53}" destId="{364483CB-94DF-4780-AA94-6278F0772FDC}" srcOrd="2" destOrd="0" parTransId="{3B9D70EF-3795-4155-8A8F-B02AB54419DB}" sibTransId="{C88E824D-CB20-4C1D-A297-F82BDEC537A5}"/>
    <dgm:cxn modelId="{C3EB507D-131F-4C60-9F05-299C24AB6579}" type="presOf" srcId="{A37C8541-AA43-48B2-904F-A6D09F5F7A53}" destId="{FE0713FC-A6BB-4053-9F92-01AD148A8E62}" srcOrd="0" destOrd="0" presId="urn:microsoft.com/office/officeart/2011/layout/TabList"/>
    <dgm:cxn modelId="{1B2ED680-977F-4811-BA1E-5957365B6727}" type="presOf" srcId="{208CDB05-A67A-4116-ACD4-B8ABC9BCB5E7}" destId="{8324441C-0C02-45B3-8706-13DCE956AF89}" srcOrd="0" destOrd="0" presId="urn:microsoft.com/office/officeart/2011/layout/TabList"/>
    <dgm:cxn modelId="{D9DDDD8A-47CF-4888-A7EE-BE535A7FF45F}" type="presOf" srcId="{1574C6BA-C4C0-42CD-98C5-8CC11C4B9E97}" destId="{EF44F6AB-CF08-447A-B873-64E5A9647D41}" srcOrd="0" destOrd="0" presId="urn:microsoft.com/office/officeart/2011/layout/TabList"/>
    <dgm:cxn modelId="{6AA9038F-697B-4EF3-B8CC-F503E29B0CD3}" srcId="{A37C8541-AA43-48B2-904F-A6D09F5F7A53}" destId="{64342A2B-570B-4AB0-9998-06E7D1CC5899}" srcOrd="3" destOrd="0" parTransId="{CA1E1848-CC65-462C-A364-4C87B813C341}" sibTransId="{E1CC3B98-3D7B-4603-938D-D582E8FD9D0E}"/>
    <dgm:cxn modelId="{0CFA6DDC-71BF-4C33-BC19-BF6972664203}" srcId="{A37C8541-AA43-48B2-904F-A6D09F5F7A53}" destId="{1574C6BA-C4C0-42CD-98C5-8CC11C4B9E97}" srcOrd="0" destOrd="0" parTransId="{80B6AB01-0DAF-4788-A166-CE0BE32CC456}" sibTransId="{4D35661C-84A4-4A83-A228-31C466105C07}"/>
    <dgm:cxn modelId="{C8A94DE0-D62B-4F87-9F75-627DBAD33834}" type="presOf" srcId="{55EBB30A-DD60-4650-9DD3-1D8D8F638CBE}" destId="{3068A75C-5856-4842-9DCA-3010A1CFE6CA}" srcOrd="0" destOrd="0" presId="urn:microsoft.com/office/officeart/2011/layout/TabList"/>
    <dgm:cxn modelId="{633758E5-2ED5-4090-87E2-4C84CEC6739B}" type="presOf" srcId="{64342A2B-570B-4AB0-9998-06E7D1CC5899}" destId="{3068A75C-5856-4842-9DCA-3010A1CFE6CA}" srcOrd="0" destOrd="2" presId="urn:microsoft.com/office/officeart/2011/layout/TabList"/>
    <dgm:cxn modelId="{D0E0DB02-953A-4D52-88F1-081D64FF087B}" type="presParOf" srcId="{8324441C-0C02-45B3-8706-13DCE956AF89}" destId="{DE51E515-FF41-4963-B675-4FDFEA09C08F}" srcOrd="0" destOrd="0" presId="urn:microsoft.com/office/officeart/2011/layout/TabList"/>
    <dgm:cxn modelId="{ADF9235B-9919-471D-A315-4793AA2D921D}" type="presParOf" srcId="{DE51E515-FF41-4963-B675-4FDFEA09C08F}" destId="{EF44F6AB-CF08-447A-B873-64E5A9647D41}" srcOrd="0" destOrd="0" presId="urn:microsoft.com/office/officeart/2011/layout/TabList"/>
    <dgm:cxn modelId="{BB89EE28-E793-4D91-9786-89013B47DD94}" type="presParOf" srcId="{DE51E515-FF41-4963-B675-4FDFEA09C08F}" destId="{FE0713FC-A6BB-4053-9F92-01AD148A8E62}" srcOrd="1" destOrd="0" presId="urn:microsoft.com/office/officeart/2011/layout/TabList"/>
    <dgm:cxn modelId="{9B988DF6-19DC-4749-8C60-4E26C77A3430}" type="presParOf" srcId="{DE51E515-FF41-4963-B675-4FDFEA09C08F}" destId="{6E6A0376-8E18-47C5-B5CD-F32D43CE12F6}" srcOrd="2" destOrd="0" presId="urn:microsoft.com/office/officeart/2011/layout/TabList"/>
    <dgm:cxn modelId="{AED53710-ACA2-423F-8178-B5C8CEDB984C}" type="presParOf" srcId="{8324441C-0C02-45B3-8706-13DCE956AF89}" destId="{3068A75C-5856-4842-9DCA-3010A1CFE6CA}" srcOrd="1"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8CDB05-A67A-4116-ACD4-B8ABC9BCB5E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7C9C2863-CB1E-4FD9-899E-0FF4290DD382}">
      <dgm:prSet phldrT="[Text]" custT="1"/>
      <dgm:spPr/>
      <dgm:t>
        <a:bodyPr/>
        <a:lstStyle/>
        <a:p>
          <a:r>
            <a:rPr lang="en-IN" sz="3600" dirty="0"/>
            <a:t>Step 2</a:t>
          </a:r>
        </a:p>
      </dgm:t>
    </dgm:pt>
    <dgm:pt modelId="{BFA8CE7E-339B-4295-AC3F-11B996934F9B}" type="parTrans" cxnId="{6B93FFCE-F854-4677-9136-1B7534E18A17}">
      <dgm:prSet/>
      <dgm:spPr/>
      <dgm:t>
        <a:bodyPr/>
        <a:lstStyle/>
        <a:p>
          <a:endParaRPr lang="en-IN"/>
        </a:p>
      </dgm:t>
    </dgm:pt>
    <dgm:pt modelId="{86A3F00E-0A75-4E87-BC1F-9AD0BE9D4BE0}" type="sibTrans" cxnId="{6B93FFCE-F854-4677-9136-1B7534E18A17}">
      <dgm:prSet/>
      <dgm:spPr/>
      <dgm:t>
        <a:bodyPr/>
        <a:lstStyle/>
        <a:p>
          <a:endParaRPr lang="en-IN"/>
        </a:p>
      </dgm:t>
    </dgm:pt>
    <dgm:pt modelId="{DB69D80B-8F9C-4A3A-A1E6-FAC4BB7D84A4}">
      <dgm:prSet phldrT="[Text]" custT="1"/>
      <dgm:spPr/>
      <dgm:t>
        <a:bodyPr/>
        <a:lstStyle/>
        <a:p>
          <a:pPr algn="ctr"/>
          <a:r>
            <a:rPr lang="en-IN" sz="3200" dirty="0"/>
            <a:t>VARIATIONAL                         AUTOENCODER</a:t>
          </a:r>
        </a:p>
      </dgm:t>
    </dgm:pt>
    <dgm:pt modelId="{479943F6-ED55-4503-914B-885407CF7114}" type="parTrans" cxnId="{41284965-8C92-4CA0-B46B-7030935C6A75}">
      <dgm:prSet/>
      <dgm:spPr/>
      <dgm:t>
        <a:bodyPr/>
        <a:lstStyle/>
        <a:p>
          <a:endParaRPr lang="en-IN"/>
        </a:p>
      </dgm:t>
    </dgm:pt>
    <dgm:pt modelId="{857E1D1B-CE3E-4621-A066-3C9A23FDE698}" type="sibTrans" cxnId="{41284965-8C92-4CA0-B46B-7030935C6A75}">
      <dgm:prSet/>
      <dgm:spPr/>
      <dgm:t>
        <a:bodyPr/>
        <a:lstStyle/>
        <a:p>
          <a:endParaRPr lang="en-IN"/>
        </a:p>
      </dgm:t>
    </dgm:pt>
    <dgm:pt modelId="{4578C5BB-0003-4DD4-B62F-E7737BE35F6E}">
      <dgm:prSet phldrT="[Text]" custT="1"/>
      <dgm:spPr/>
      <dgm:t>
        <a:bodyPr/>
        <a:lstStyle/>
        <a:p>
          <a:r>
            <a:rPr lang="en-IN" sz="2400" dirty="0"/>
            <a:t>A Artificial Neural Network is created with two Dense layer , one internal layer with Rectified Linear Unit(</a:t>
          </a:r>
          <a:r>
            <a:rPr lang="en-IN" sz="2400" dirty="0" err="1"/>
            <a:t>relu</a:t>
          </a:r>
          <a:r>
            <a:rPr lang="en-IN" sz="2400" dirty="0"/>
            <a:t>) activation function and reduced size and another output layer with sigmoid function.</a:t>
          </a:r>
        </a:p>
      </dgm:t>
    </dgm:pt>
    <dgm:pt modelId="{F951BA10-95F6-47DD-8034-BA2F310168DA}" type="parTrans" cxnId="{2629789F-FEC2-403B-A760-45C37ADAF371}">
      <dgm:prSet/>
      <dgm:spPr/>
      <dgm:t>
        <a:bodyPr/>
        <a:lstStyle/>
        <a:p>
          <a:endParaRPr lang="en-IN"/>
        </a:p>
      </dgm:t>
    </dgm:pt>
    <dgm:pt modelId="{65747B15-3BA5-457B-A5C3-501B7860B7A0}" type="sibTrans" cxnId="{2629789F-FEC2-403B-A760-45C37ADAF371}">
      <dgm:prSet/>
      <dgm:spPr/>
      <dgm:t>
        <a:bodyPr/>
        <a:lstStyle/>
        <a:p>
          <a:endParaRPr lang="en-IN"/>
        </a:p>
      </dgm:t>
    </dgm:pt>
    <dgm:pt modelId="{D0F61BF7-2808-48D3-9302-8D4F4EBDEAF5}">
      <dgm:prSet phldrT="[Text]"/>
      <dgm:spPr/>
      <dgm:t>
        <a:bodyPr/>
        <a:lstStyle/>
        <a:p>
          <a:endParaRPr lang="en-IN" sz="2600" dirty="0"/>
        </a:p>
      </dgm:t>
    </dgm:pt>
    <dgm:pt modelId="{7E65DC91-F2E8-42A5-A29C-FFE0ADE8DDCF}" type="parTrans" cxnId="{408C9400-1C4B-4BDE-9136-25BF2124ADFA}">
      <dgm:prSet/>
      <dgm:spPr/>
      <dgm:t>
        <a:bodyPr/>
        <a:lstStyle/>
        <a:p>
          <a:endParaRPr lang="en-IN"/>
        </a:p>
      </dgm:t>
    </dgm:pt>
    <dgm:pt modelId="{192D0496-3AFC-4B49-851D-3D1157F2E328}" type="sibTrans" cxnId="{408C9400-1C4B-4BDE-9136-25BF2124ADFA}">
      <dgm:prSet/>
      <dgm:spPr/>
      <dgm:t>
        <a:bodyPr/>
        <a:lstStyle/>
        <a:p>
          <a:endParaRPr lang="en-IN"/>
        </a:p>
      </dgm:t>
    </dgm:pt>
    <dgm:pt modelId="{54F5DD0C-203D-40BE-A375-7983149E4304}">
      <dgm:prSet phldrT="[Text]" custT="1"/>
      <dgm:spPr/>
      <dgm:t>
        <a:bodyPr/>
        <a:lstStyle/>
        <a:p>
          <a:r>
            <a:rPr lang="en-IN" sz="2400" dirty="0"/>
            <a:t>Autoencoder Model is applied on it &amp; compilation of model is done</a:t>
          </a:r>
        </a:p>
      </dgm:t>
    </dgm:pt>
    <dgm:pt modelId="{0AB82536-739B-430F-A9EA-BA4316565FD1}" type="parTrans" cxnId="{8A2A77FF-71B8-4940-A2ED-A4DC6375A268}">
      <dgm:prSet/>
      <dgm:spPr/>
      <dgm:t>
        <a:bodyPr/>
        <a:lstStyle/>
        <a:p>
          <a:endParaRPr lang="en-IN"/>
        </a:p>
      </dgm:t>
    </dgm:pt>
    <dgm:pt modelId="{2AF7193F-8600-4AA9-B88E-429F81CF2113}" type="sibTrans" cxnId="{8A2A77FF-71B8-4940-A2ED-A4DC6375A268}">
      <dgm:prSet/>
      <dgm:spPr/>
      <dgm:t>
        <a:bodyPr/>
        <a:lstStyle/>
        <a:p>
          <a:endParaRPr lang="en-IN"/>
        </a:p>
      </dgm:t>
    </dgm:pt>
    <dgm:pt modelId="{0AD311D0-EB65-4499-9688-54B2ED4FBD55}">
      <dgm:prSet phldrT="[Text]" custT="1"/>
      <dgm:spPr/>
      <dgm:t>
        <a:bodyPr/>
        <a:lstStyle/>
        <a:p>
          <a:r>
            <a:rPr lang="en-IN" sz="2400" dirty="0"/>
            <a:t>The Autoencoder if fitted over the dataset</a:t>
          </a:r>
        </a:p>
      </dgm:t>
    </dgm:pt>
    <dgm:pt modelId="{7C3C00B2-4DA3-4B09-8C25-7D77A2E6D9CE}" type="parTrans" cxnId="{61618A32-9C52-4094-A49B-8446177B072E}">
      <dgm:prSet/>
      <dgm:spPr/>
      <dgm:t>
        <a:bodyPr/>
        <a:lstStyle/>
        <a:p>
          <a:endParaRPr lang="en-IN"/>
        </a:p>
      </dgm:t>
    </dgm:pt>
    <dgm:pt modelId="{F646A618-9CD2-4BEE-B8A5-1BA1A5BCC6FC}" type="sibTrans" cxnId="{61618A32-9C52-4094-A49B-8446177B072E}">
      <dgm:prSet/>
      <dgm:spPr/>
      <dgm:t>
        <a:bodyPr/>
        <a:lstStyle/>
        <a:p>
          <a:endParaRPr lang="en-IN"/>
        </a:p>
      </dgm:t>
    </dgm:pt>
    <dgm:pt modelId="{3A2B4FFE-17E3-4E3A-87E8-6AADBBB4BABD}">
      <dgm:prSet phldrT="[Text]" custT="1"/>
      <dgm:spPr/>
      <dgm:t>
        <a:bodyPr/>
        <a:lstStyle/>
        <a:p>
          <a:r>
            <a:rPr lang="en-IN" sz="2400" dirty="0"/>
            <a:t>Finally the weights obtained from training the model are saved for future processing</a:t>
          </a:r>
        </a:p>
      </dgm:t>
    </dgm:pt>
    <dgm:pt modelId="{A1C447C4-0914-43B3-8D6A-98F72B3F8EE7}" type="parTrans" cxnId="{9ABA3A91-0E12-47C5-8D43-6EE56B4AA616}">
      <dgm:prSet/>
      <dgm:spPr/>
      <dgm:t>
        <a:bodyPr/>
        <a:lstStyle/>
        <a:p>
          <a:endParaRPr lang="en-IN"/>
        </a:p>
      </dgm:t>
    </dgm:pt>
    <dgm:pt modelId="{F3DAB539-19A9-4B7B-8684-48FF2627EFC3}" type="sibTrans" cxnId="{9ABA3A91-0E12-47C5-8D43-6EE56B4AA616}">
      <dgm:prSet/>
      <dgm:spPr/>
      <dgm:t>
        <a:bodyPr/>
        <a:lstStyle/>
        <a:p>
          <a:endParaRPr lang="en-IN"/>
        </a:p>
      </dgm:t>
    </dgm:pt>
    <dgm:pt modelId="{02C2F105-3D7C-4B08-986D-D8C8AA92146A}">
      <dgm:prSet phldrT="[Text]" custT="1"/>
      <dgm:spPr/>
      <dgm:t>
        <a:bodyPr/>
        <a:lstStyle/>
        <a:p>
          <a:endParaRPr lang="en-IN" sz="1800" dirty="0"/>
        </a:p>
      </dgm:t>
    </dgm:pt>
    <dgm:pt modelId="{6D208E59-841F-4E88-A033-C52B67D44CF3}" type="parTrans" cxnId="{105043B0-69B4-4C8A-89E2-9B7A6503B617}">
      <dgm:prSet/>
      <dgm:spPr/>
      <dgm:t>
        <a:bodyPr/>
        <a:lstStyle/>
        <a:p>
          <a:endParaRPr lang="en-IN"/>
        </a:p>
      </dgm:t>
    </dgm:pt>
    <dgm:pt modelId="{F7728560-EE6A-4871-9276-B227728BB293}" type="sibTrans" cxnId="{105043B0-69B4-4C8A-89E2-9B7A6503B617}">
      <dgm:prSet/>
      <dgm:spPr/>
      <dgm:t>
        <a:bodyPr/>
        <a:lstStyle/>
        <a:p>
          <a:endParaRPr lang="en-IN"/>
        </a:p>
      </dgm:t>
    </dgm:pt>
    <dgm:pt modelId="{50DF0140-15F2-4375-8F51-0603468EBF92}">
      <dgm:prSet phldrT="[Text]" custT="1"/>
      <dgm:spPr/>
      <dgm:t>
        <a:bodyPr/>
        <a:lstStyle/>
        <a:p>
          <a:endParaRPr lang="en-IN" sz="2400" dirty="0"/>
        </a:p>
      </dgm:t>
    </dgm:pt>
    <dgm:pt modelId="{7B9900D8-2E79-4730-A9DB-FF0695B94354}" type="parTrans" cxnId="{03318FC8-C466-4D55-A0E5-EF8C33C9B470}">
      <dgm:prSet/>
      <dgm:spPr/>
      <dgm:t>
        <a:bodyPr/>
        <a:lstStyle/>
        <a:p>
          <a:endParaRPr lang="en-IN"/>
        </a:p>
      </dgm:t>
    </dgm:pt>
    <dgm:pt modelId="{F94FB03F-9682-48A9-A404-E0B9599279BB}" type="sibTrans" cxnId="{03318FC8-C466-4D55-A0E5-EF8C33C9B470}">
      <dgm:prSet/>
      <dgm:spPr/>
      <dgm:t>
        <a:bodyPr/>
        <a:lstStyle/>
        <a:p>
          <a:endParaRPr lang="en-IN"/>
        </a:p>
      </dgm:t>
    </dgm:pt>
    <dgm:pt modelId="{273383BF-092D-417B-A75F-69DF0A9CAECB}">
      <dgm:prSet phldrT="[Text]" custT="1"/>
      <dgm:spPr/>
      <dgm:t>
        <a:bodyPr/>
        <a:lstStyle/>
        <a:p>
          <a:endParaRPr lang="en-IN" sz="2400" dirty="0"/>
        </a:p>
      </dgm:t>
    </dgm:pt>
    <dgm:pt modelId="{CDFD9F8A-CD67-4F08-AD11-7755CB3F30E5}" type="parTrans" cxnId="{25ABE587-CF5D-47B9-9F0C-89C9231B1EB5}">
      <dgm:prSet/>
      <dgm:spPr/>
      <dgm:t>
        <a:bodyPr/>
        <a:lstStyle/>
        <a:p>
          <a:endParaRPr lang="en-IN"/>
        </a:p>
      </dgm:t>
    </dgm:pt>
    <dgm:pt modelId="{DB598139-BB2C-46B0-A290-F11DA3B1A786}" type="sibTrans" cxnId="{25ABE587-CF5D-47B9-9F0C-89C9231B1EB5}">
      <dgm:prSet/>
      <dgm:spPr/>
      <dgm:t>
        <a:bodyPr/>
        <a:lstStyle/>
        <a:p>
          <a:endParaRPr lang="en-IN"/>
        </a:p>
      </dgm:t>
    </dgm:pt>
    <dgm:pt modelId="{4C9DC78D-63C8-4B3F-BBE0-EC8F79A9C30B}">
      <dgm:prSet phldrT="[Text]" custT="1"/>
      <dgm:spPr/>
      <dgm:t>
        <a:bodyPr/>
        <a:lstStyle/>
        <a:p>
          <a:endParaRPr lang="en-IN" sz="2400" dirty="0"/>
        </a:p>
      </dgm:t>
    </dgm:pt>
    <dgm:pt modelId="{195369E4-0C3A-4D06-9B14-95868A3AC336}" type="parTrans" cxnId="{C805D3AD-24B7-4607-9DCC-C0C057CEEAF4}">
      <dgm:prSet/>
      <dgm:spPr/>
      <dgm:t>
        <a:bodyPr/>
        <a:lstStyle/>
        <a:p>
          <a:endParaRPr lang="en-IN"/>
        </a:p>
      </dgm:t>
    </dgm:pt>
    <dgm:pt modelId="{7149E0F5-1390-4769-98EF-056732702499}" type="sibTrans" cxnId="{C805D3AD-24B7-4607-9DCC-C0C057CEEAF4}">
      <dgm:prSet/>
      <dgm:spPr/>
      <dgm:t>
        <a:bodyPr/>
        <a:lstStyle/>
        <a:p>
          <a:endParaRPr lang="en-IN"/>
        </a:p>
      </dgm:t>
    </dgm:pt>
    <dgm:pt modelId="{8324441C-0C02-45B3-8706-13DCE956AF89}" type="pres">
      <dgm:prSet presAssocID="{208CDB05-A67A-4116-ACD4-B8ABC9BCB5E7}" presName="Name0" presStyleCnt="0">
        <dgm:presLayoutVars>
          <dgm:chMax/>
          <dgm:chPref val="3"/>
          <dgm:dir/>
          <dgm:animOne val="branch"/>
          <dgm:animLvl val="lvl"/>
        </dgm:presLayoutVars>
      </dgm:prSet>
      <dgm:spPr/>
    </dgm:pt>
    <dgm:pt modelId="{8BD24545-0A0E-49C8-989A-3061602A8274}" type="pres">
      <dgm:prSet presAssocID="{7C9C2863-CB1E-4FD9-899E-0FF4290DD382}" presName="composite" presStyleCnt="0"/>
      <dgm:spPr/>
    </dgm:pt>
    <dgm:pt modelId="{F4F703CB-50B4-41DD-9848-6555DEFAAE9D}" type="pres">
      <dgm:prSet presAssocID="{7C9C2863-CB1E-4FD9-899E-0FF4290DD382}" presName="FirstChild" presStyleLbl="revTx" presStyleIdx="0" presStyleCnt="2" custScaleX="89188" custScaleY="54479" custLinFactNeighborX="-6297" custLinFactNeighborY="22398">
        <dgm:presLayoutVars>
          <dgm:chMax val="0"/>
          <dgm:chPref val="0"/>
          <dgm:bulletEnabled val="1"/>
        </dgm:presLayoutVars>
      </dgm:prSet>
      <dgm:spPr/>
    </dgm:pt>
    <dgm:pt modelId="{B1EF4938-ECCB-45B4-B5D8-AA1E8BB6B8B2}" type="pres">
      <dgm:prSet presAssocID="{7C9C2863-CB1E-4FD9-899E-0FF4290DD382}" presName="Parent" presStyleLbl="alignNode1" presStyleIdx="0" presStyleCnt="1" custScaleX="95836" custScaleY="54223" custLinFactNeighborX="441" custLinFactNeighborY="21612">
        <dgm:presLayoutVars>
          <dgm:chMax val="3"/>
          <dgm:chPref val="3"/>
          <dgm:bulletEnabled val="1"/>
        </dgm:presLayoutVars>
      </dgm:prSet>
      <dgm:spPr/>
    </dgm:pt>
    <dgm:pt modelId="{D20B9CD8-BF0A-4043-9EF1-BA15AB2B8B33}" type="pres">
      <dgm:prSet presAssocID="{7C9C2863-CB1E-4FD9-899E-0FF4290DD382}" presName="Accent" presStyleLbl="parChTrans1D1" presStyleIdx="0" presStyleCnt="1"/>
      <dgm:spPr/>
    </dgm:pt>
    <dgm:pt modelId="{EBEAC260-15B0-492A-B621-F2468C8A8BAD}" type="pres">
      <dgm:prSet presAssocID="{7C9C2863-CB1E-4FD9-899E-0FF4290DD382}" presName="Child" presStyleLbl="revTx" presStyleIdx="1" presStyleCnt="2" custScaleY="102683">
        <dgm:presLayoutVars>
          <dgm:chMax val="0"/>
          <dgm:chPref val="0"/>
          <dgm:bulletEnabled val="1"/>
        </dgm:presLayoutVars>
      </dgm:prSet>
      <dgm:spPr/>
    </dgm:pt>
  </dgm:ptLst>
  <dgm:cxnLst>
    <dgm:cxn modelId="{408C9400-1C4B-4BDE-9136-25BF2124ADFA}" srcId="{7C9C2863-CB1E-4FD9-899E-0FF4290DD382}" destId="{D0F61BF7-2808-48D3-9302-8D4F4EBDEAF5}" srcOrd="9" destOrd="0" parTransId="{7E65DC91-F2E8-42A5-A29C-FFE0ADE8DDCF}" sibTransId="{192D0496-3AFC-4B49-851D-3D1157F2E328}"/>
    <dgm:cxn modelId="{3EFDB210-7310-4326-AFBC-4FB68218ADF6}" type="presOf" srcId="{3A2B4FFE-17E3-4E3A-87E8-6AADBBB4BABD}" destId="{EBEAC260-15B0-492A-B621-F2468C8A8BAD}" srcOrd="0" destOrd="7" presId="urn:microsoft.com/office/officeart/2011/layout/TabList"/>
    <dgm:cxn modelId="{7C9F3B1D-B149-4004-8B88-9781D120FB96}" type="presOf" srcId="{D0F61BF7-2808-48D3-9302-8D4F4EBDEAF5}" destId="{EBEAC260-15B0-492A-B621-F2468C8A8BAD}" srcOrd="0" destOrd="8" presId="urn:microsoft.com/office/officeart/2011/layout/TabList"/>
    <dgm:cxn modelId="{87D37730-33B4-4243-94FB-DA2B5242DD53}" type="presOf" srcId="{54F5DD0C-203D-40BE-A375-7983149E4304}" destId="{EBEAC260-15B0-492A-B621-F2468C8A8BAD}" srcOrd="0" destOrd="3" presId="urn:microsoft.com/office/officeart/2011/layout/TabList"/>
    <dgm:cxn modelId="{61618A32-9C52-4094-A49B-8446177B072E}" srcId="{7C9C2863-CB1E-4FD9-899E-0FF4290DD382}" destId="{0AD311D0-EB65-4499-9688-54B2ED4FBD55}" srcOrd="6" destOrd="0" parTransId="{7C3C00B2-4DA3-4B09-8C25-7D77A2E6D9CE}" sibTransId="{F646A618-9CD2-4BEE-B8A5-1BA1A5BCC6FC}"/>
    <dgm:cxn modelId="{D90DD239-6304-4C0A-A1C3-2D6642CCB2CA}" type="presOf" srcId="{273383BF-092D-417B-A75F-69DF0A9CAECB}" destId="{EBEAC260-15B0-492A-B621-F2468C8A8BAD}" srcOrd="0" destOrd="4" presId="urn:microsoft.com/office/officeart/2011/layout/TabList"/>
    <dgm:cxn modelId="{95A1615B-9477-4C3A-B9AE-55338B2F402A}" type="presOf" srcId="{50DF0140-15F2-4375-8F51-0603468EBF92}" destId="{EBEAC260-15B0-492A-B621-F2468C8A8BAD}" srcOrd="0" destOrd="2" presId="urn:microsoft.com/office/officeart/2011/layout/TabList"/>
    <dgm:cxn modelId="{A4DD6F5E-F1C3-4E4C-82B4-A45085CDEEDF}" type="presOf" srcId="{0AD311D0-EB65-4499-9688-54B2ED4FBD55}" destId="{EBEAC260-15B0-492A-B621-F2468C8A8BAD}" srcOrd="0" destOrd="5" presId="urn:microsoft.com/office/officeart/2011/layout/TabList"/>
    <dgm:cxn modelId="{41284965-8C92-4CA0-B46B-7030935C6A75}" srcId="{7C9C2863-CB1E-4FD9-899E-0FF4290DD382}" destId="{DB69D80B-8F9C-4A3A-A1E6-FAC4BB7D84A4}" srcOrd="0" destOrd="0" parTransId="{479943F6-ED55-4503-914B-885407CF7114}" sibTransId="{857E1D1B-CE3E-4621-A066-3C9A23FDE698}"/>
    <dgm:cxn modelId="{1B2ED680-977F-4811-BA1E-5957365B6727}" type="presOf" srcId="{208CDB05-A67A-4116-ACD4-B8ABC9BCB5E7}" destId="{8324441C-0C02-45B3-8706-13DCE956AF89}" srcOrd="0" destOrd="0" presId="urn:microsoft.com/office/officeart/2011/layout/TabList"/>
    <dgm:cxn modelId="{25ABE587-CF5D-47B9-9F0C-89C9231B1EB5}" srcId="{7C9C2863-CB1E-4FD9-899E-0FF4290DD382}" destId="{273383BF-092D-417B-A75F-69DF0A9CAECB}" srcOrd="5" destOrd="0" parTransId="{CDFD9F8A-CD67-4F08-AD11-7755CB3F30E5}" sibTransId="{DB598139-BB2C-46B0-A290-F11DA3B1A786}"/>
    <dgm:cxn modelId="{9ABA3A91-0E12-47C5-8D43-6EE56B4AA616}" srcId="{7C9C2863-CB1E-4FD9-899E-0FF4290DD382}" destId="{3A2B4FFE-17E3-4E3A-87E8-6AADBBB4BABD}" srcOrd="8" destOrd="0" parTransId="{A1C447C4-0914-43B3-8D6A-98F72B3F8EE7}" sibTransId="{F3DAB539-19A9-4B7B-8684-48FF2627EFC3}"/>
    <dgm:cxn modelId="{85601193-501B-4DA7-9514-C1B40F3DBBA6}" type="presOf" srcId="{02C2F105-3D7C-4B08-986D-D8C8AA92146A}" destId="{EBEAC260-15B0-492A-B621-F2468C8A8BAD}" srcOrd="0" destOrd="0" presId="urn:microsoft.com/office/officeart/2011/layout/TabList"/>
    <dgm:cxn modelId="{EB731E9B-EA43-482F-8CBE-31EF3E1BC56F}" type="presOf" srcId="{7C9C2863-CB1E-4FD9-899E-0FF4290DD382}" destId="{B1EF4938-ECCB-45B4-B5D8-AA1E8BB6B8B2}" srcOrd="0" destOrd="0" presId="urn:microsoft.com/office/officeart/2011/layout/TabList"/>
    <dgm:cxn modelId="{2629789F-FEC2-403B-A760-45C37ADAF371}" srcId="{7C9C2863-CB1E-4FD9-899E-0FF4290DD382}" destId="{4578C5BB-0003-4DD4-B62F-E7737BE35F6E}" srcOrd="2" destOrd="0" parTransId="{F951BA10-95F6-47DD-8034-BA2F310168DA}" sibTransId="{65747B15-3BA5-457B-A5C3-501B7860B7A0}"/>
    <dgm:cxn modelId="{700FD99F-679D-4528-B405-BA392F843D99}" type="presOf" srcId="{DB69D80B-8F9C-4A3A-A1E6-FAC4BB7D84A4}" destId="{F4F703CB-50B4-41DD-9848-6555DEFAAE9D}" srcOrd="0" destOrd="0" presId="urn:microsoft.com/office/officeart/2011/layout/TabList"/>
    <dgm:cxn modelId="{C805D3AD-24B7-4607-9DCC-C0C057CEEAF4}" srcId="{7C9C2863-CB1E-4FD9-899E-0FF4290DD382}" destId="{4C9DC78D-63C8-4B3F-BBE0-EC8F79A9C30B}" srcOrd="7" destOrd="0" parTransId="{195369E4-0C3A-4D06-9B14-95868A3AC336}" sibTransId="{7149E0F5-1390-4769-98EF-056732702499}"/>
    <dgm:cxn modelId="{105043B0-69B4-4C8A-89E2-9B7A6503B617}" srcId="{7C9C2863-CB1E-4FD9-899E-0FF4290DD382}" destId="{02C2F105-3D7C-4B08-986D-D8C8AA92146A}" srcOrd="1" destOrd="0" parTransId="{6D208E59-841F-4E88-A033-C52B67D44CF3}" sibTransId="{F7728560-EE6A-4871-9276-B227728BB293}"/>
    <dgm:cxn modelId="{586AD3B5-C4C9-4E71-8AD0-BB79DCA7E85A}" type="presOf" srcId="{4578C5BB-0003-4DD4-B62F-E7737BE35F6E}" destId="{EBEAC260-15B0-492A-B621-F2468C8A8BAD}" srcOrd="0" destOrd="1" presId="urn:microsoft.com/office/officeart/2011/layout/TabList"/>
    <dgm:cxn modelId="{03318FC8-C466-4D55-A0E5-EF8C33C9B470}" srcId="{7C9C2863-CB1E-4FD9-899E-0FF4290DD382}" destId="{50DF0140-15F2-4375-8F51-0603468EBF92}" srcOrd="3" destOrd="0" parTransId="{7B9900D8-2E79-4730-A9DB-FF0695B94354}" sibTransId="{F94FB03F-9682-48A9-A404-E0B9599279BB}"/>
    <dgm:cxn modelId="{315D41CD-0405-40C5-B509-B05EB3E1E77A}" type="presOf" srcId="{4C9DC78D-63C8-4B3F-BBE0-EC8F79A9C30B}" destId="{EBEAC260-15B0-492A-B621-F2468C8A8BAD}" srcOrd="0" destOrd="6" presId="urn:microsoft.com/office/officeart/2011/layout/TabList"/>
    <dgm:cxn modelId="{6B93FFCE-F854-4677-9136-1B7534E18A17}" srcId="{208CDB05-A67A-4116-ACD4-B8ABC9BCB5E7}" destId="{7C9C2863-CB1E-4FD9-899E-0FF4290DD382}" srcOrd="0" destOrd="0" parTransId="{BFA8CE7E-339B-4295-AC3F-11B996934F9B}" sibTransId="{86A3F00E-0A75-4E87-BC1F-9AD0BE9D4BE0}"/>
    <dgm:cxn modelId="{8A2A77FF-71B8-4940-A2ED-A4DC6375A268}" srcId="{7C9C2863-CB1E-4FD9-899E-0FF4290DD382}" destId="{54F5DD0C-203D-40BE-A375-7983149E4304}" srcOrd="4" destOrd="0" parTransId="{0AB82536-739B-430F-A9EA-BA4316565FD1}" sibTransId="{2AF7193F-8600-4AA9-B88E-429F81CF2113}"/>
    <dgm:cxn modelId="{9AF24741-AF8E-43BC-9190-DFD56881BD9F}" type="presParOf" srcId="{8324441C-0C02-45B3-8706-13DCE956AF89}" destId="{8BD24545-0A0E-49C8-989A-3061602A8274}" srcOrd="0" destOrd="0" presId="urn:microsoft.com/office/officeart/2011/layout/TabList"/>
    <dgm:cxn modelId="{7434EFB5-2D6D-44EC-89DB-8E69ADA22CC5}" type="presParOf" srcId="{8BD24545-0A0E-49C8-989A-3061602A8274}" destId="{F4F703CB-50B4-41DD-9848-6555DEFAAE9D}" srcOrd="0" destOrd="0" presId="urn:microsoft.com/office/officeart/2011/layout/TabList"/>
    <dgm:cxn modelId="{ED02A159-E26E-4555-9AF3-A39A987966CC}" type="presParOf" srcId="{8BD24545-0A0E-49C8-989A-3061602A8274}" destId="{B1EF4938-ECCB-45B4-B5D8-AA1E8BB6B8B2}" srcOrd="1" destOrd="0" presId="urn:microsoft.com/office/officeart/2011/layout/TabList"/>
    <dgm:cxn modelId="{11A56D3A-13F3-44F6-ADDB-34E7C20B5873}" type="presParOf" srcId="{8BD24545-0A0E-49C8-989A-3061602A8274}" destId="{D20B9CD8-BF0A-4043-9EF1-BA15AB2B8B33}" srcOrd="2" destOrd="0" presId="urn:microsoft.com/office/officeart/2011/layout/TabList"/>
    <dgm:cxn modelId="{677A8CD7-52CF-4E04-91D4-890882083C81}" type="presParOf" srcId="{8324441C-0C02-45B3-8706-13DCE956AF89}" destId="{EBEAC260-15B0-492A-B621-F2468C8A8BAD}" srcOrd="1"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8CDB05-A67A-4116-ACD4-B8ABC9BCB5E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A37C8541-AA43-48B2-904F-A6D09F5F7A53}">
      <dgm:prSet phldrT="[Text]"/>
      <dgm:spPr/>
      <dgm:t>
        <a:bodyPr/>
        <a:lstStyle/>
        <a:p>
          <a:r>
            <a:rPr lang="en-IN" dirty="0"/>
            <a:t>Step 3</a:t>
          </a:r>
        </a:p>
      </dgm:t>
    </dgm:pt>
    <dgm:pt modelId="{A1F339EE-469A-4135-B80A-9A5FC6B0BDDC}" type="parTrans" cxnId="{2111D963-1AE0-4ADA-9C05-73EA6A6F9AFA}">
      <dgm:prSet/>
      <dgm:spPr/>
      <dgm:t>
        <a:bodyPr/>
        <a:lstStyle/>
        <a:p>
          <a:endParaRPr lang="en-IN"/>
        </a:p>
      </dgm:t>
    </dgm:pt>
    <dgm:pt modelId="{F40BC15C-3D76-4040-9C1A-42343B45481A}" type="sibTrans" cxnId="{2111D963-1AE0-4ADA-9C05-73EA6A6F9AFA}">
      <dgm:prSet/>
      <dgm:spPr/>
      <dgm:t>
        <a:bodyPr/>
        <a:lstStyle/>
        <a:p>
          <a:endParaRPr lang="en-IN"/>
        </a:p>
      </dgm:t>
    </dgm:pt>
    <dgm:pt modelId="{1574C6BA-C4C0-42CD-98C5-8CC11C4B9E97}">
      <dgm:prSet phldrT="[Text]"/>
      <dgm:spPr/>
      <dgm:t>
        <a:bodyPr/>
        <a:lstStyle/>
        <a:p>
          <a:pPr algn="ctr"/>
          <a:r>
            <a:rPr lang="en-IN" dirty="0"/>
            <a:t>Gaussian Noise</a:t>
          </a:r>
        </a:p>
      </dgm:t>
    </dgm:pt>
    <dgm:pt modelId="{80B6AB01-0DAF-4788-A166-CE0BE32CC456}" type="parTrans" cxnId="{0CFA6DDC-71BF-4C33-BC19-BF6972664203}">
      <dgm:prSet/>
      <dgm:spPr/>
      <dgm:t>
        <a:bodyPr/>
        <a:lstStyle/>
        <a:p>
          <a:endParaRPr lang="en-IN"/>
        </a:p>
      </dgm:t>
    </dgm:pt>
    <dgm:pt modelId="{4D35661C-84A4-4A83-A228-31C466105C07}" type="sibTrans" cxnId="{0CFA6DDC-71BF-4C33-BC19-BF6972664203}">
      <dgm:prSet/>
      <dgm:spPr/>
      <dgm:t>
        <a:bodyPr/>
        <a:lstStyle/>
        <a:p>
          <a:endParaRPr lang="en-IN"/>
        </a:p>
      </dgm:t>
    </dgm:pt>
    <dgm:pt modelId="{55EBB30A-DD60-4650-9DD3-1D8D8F638CBE}">
      <dgm:prSet phldrT="[Text]"/>
      <dgm:spPr/>
      <dgm:t>
        <a:bodyPr/>
        <a:lstStyle/>
        <a:p>
          <a:r>
            <a:rPr lang="en-IN" dirty="0"/>
            <a:t>We infuse gaussian noise with different epsilon value in the saved weights.</a:t>
          </a:r>
        </a:p>
      </dgm:t>
    </dgm:pt>
    <dgm:pt modelId="{1D2EC733-32A0-4669-AB51-DDB589DC0145}" type="parTrans" cxnId="{E13E5A15-77BA-4C0F-9CF7-A270A7753ED7}">
      <dgm:prSet/>
      <dgm:spPr/>
      <dgm:t>
        <a:bodyPr/>
        <a:lstStyle/>
        <a:p>
          <a:endParaRPr lang="en-IN"/>
        </a:p>
      </dgm:t>
    </dgm:pt>
    <dgm:pt modelId="{D807B1DB-9BFA-419B-A233-6D974FB80A75}" type="sibTrans" cxnId="{E13E5A15-77BA-4C0F-9CF7-A270A7753ED7}">
      <dgm:prSet/>
      <dgm:spPr/>
      <dgm:t>
        <a:bodyPr/>
        <a:lstStyle/>
        <a:p>
          <a:endParaRPr lang="en-IN"/>
        </a:p>
      </dgm:t>
    </dgm:pt>
    <dgm:pt modelId="{896747D8-552A-47AB-9056-D17B7FFD722F}">
      <dgm:prSet phldrT="[Text]"/>
      <dgm:spPr/>
      <dgm:t>
        <a:bodyPr/>
        <a:lstStyle/>
        <a:p>
          <a:r>
            <a:rPr lang="en-IN"/>
            <a:t>Then these updated weights are loaded into the autoencoder model and the results are compared with the original output.</a:t>
          </a:r>
        </a:p>
      </dgm:t>
    </dgm:pt>
    <dgm:pt modelId="{B36A9708-E116-4908-AD67-528ECF82CAE4}" type="parTrans" cxnId="{0CEBD453-03D1-4189-A082-AE16067F6A66}">
      <dgm:prSet/>
      <dgm:spPr/>
      <dgm:t>
        <a:bodyPr/>
        <a:lstStyle/>
        <a:p>
          <a:endParaRPr lang="en-IN"/>
        </a:p>
      </dgm:t>
    </dgm:pt>
    <dgm:pt modelId="{57080B02-B3E1-4715-8B24-E0D3A9D60365}" type="sibTrans" cxnId="{0CEBD453-03D1-4189-A082-AE16067F6A66}">
      <dgm:prSet/>
      <dgm:spPr/>
      <dgm:t>
        <a:bodyPr/>
        <a:lstStyle/>
        <a:p>
          <a:endParaRPr lang="en-IN"/>
        </a:p>
      </dgm:t>
    </dgm:pt>
    <dgm:pt modelId="{8324441C-0C02-45B3-8706-13DCE956AF89}" type="pres">
      <dgm:prSet presAssocID="{208CDB05-A67A-4116-ACD4-B8ABC9BCB5E7}" presName="Name0" presStyleCnt="0">
        <dgm:presLayoutVars>
          <dgm:chMax/>
          <dgm:chPref val="3"/>
          <dgm:dir/>
          <dgm:animOne val="branch"/>
          <dgm:animLvl val="lvl"/>
        </dgm:presLayoutVars>
      </dgm:prSet>
      <dgm:spPr/>
    </dgm:pt>
    <dgm:pt modelId="{DE51E515-FF41-4963-B675-4FDFEA09C08F}" type="pres">
      <dgm:prSet presAssocID="{A37C8541-AA43-48B2-904F-A6D09F5F7A53}" presName="composite" presStyleCnt="0"/>
      <dgm:spPr/>
    </dgm:pt>
    <dgm:pt modelId="{EF44F6AB-CF08-447A-B873-64E5A9647D41}" type="pres">
      <dgm:prSet presAssocID="{A37C8541-AA43-48B2-904F-A6D09F5F7A53}" presName="FirstChild" presStyleLbl="revTx" presStyleIdx="0" presStyleCnt="2" custAng="0" custScaleY="79059">
        <dgm:presLayoutVars>
          <dgm:chMax val="0"/>
          <dgm:chPref val="0"/>
          <dgm:bulletEnabled val="1"/>
        </dgm:presLayoutVars>
      </dgm:prSet>
      <dgm:spPr/>
    </dgm:pt>
    <dgm:pt modelId="{FE0713FC-A6BB-4053-9F92-01AD148A8E62}" type="pres">
      <dgm:prSet presAssocID="{A37C8541-AA43-48B2-904F-A6D09F5F7A53}" presName="Parent" presStyleLbl="alignNode1" presStyleIdx="0" presStyleCnt="1" custScaleX="97936" custScaleY="66142">
        <dgm:presLayoutVars>
          <dgm:chMax val="3"/>
          <dgm:chPref val="3"/>
          <dgm:bulletEnabled val="1"/>
        </dgm:presLayoutVars>
      </dgm:prSet>
      <dgm:spPr/>
    </dgm:pt>
    <dgm:pt modelId="{6E6A0376-8E18-47C5-B5CD-F32D43CE12F6}" type="pres">
      <dgm:prSet presAssocID="{A37C8541-AA43-48B2-904F-A6D09F5F7A53}" presName="Accent" presStyleLbl="parChTrans1D1" presStyleIdx="0" presStyleCnt="1"/>
      <dgm:spPr/>
    </dgm:pt>
    <dgm:pt modelId="{3068A75C-5856-4842-9DCA-3010A1CFE6CA}" type="pres">
      <dgm:prSet presAssocID="{A37C8541-AA43-48B2-904F-A6D09F5F7A53}" presName="Child" presStyleLbl="revTx" presStyleIdx="1" presStyleCnt="2" custScaleY="115913">
        <dgm:presLayoutVars>
          <dgm:chMax val="0"/>
          <dgm:chPref val="0"/>
          <dgm:bulletEnabled val="1"/>
        </dgm:presLayoutVars>
      </dgm:prSet>
      <dgm:spPr/>
    </dgm:pt>
  </dgm:ptLst>
  <dgm:cxnLst>
    <dgm:cxn modelId="{E13E5A15-77BA-4C0F-9CF7-A270A7753ED7}" srcId="{A37C8541-AA43-48B2-904F-A6D09F5F7A53}" destId="{55EBB30A-DD60-4650-9DD3-1D8D8F638CBE}" srcOrd="1" destOrd="0" parTransId="{1D2EC733-32A0-4669-AB51-DDB589DC0145}" sibTransId="{D807B1DB-9BFA-419B-A233-6D974FB80A75}"/>
    <dgm:cxn modelId="{64C33A16-6DEB-4550-8D2C-0756378478D7}" type="presOf" srcId="{896747D8-552A-47AB-9056-D17B7FFD722F}" destId="{3068A75C-5856-4842-9DCA-3010A1CFE6CA}" srcOrd="0" destOrd="1" presId="urn:microsoft.com/office/officeart/2011/layout/TabList"/>
    <dgm:cxn modelId="{2111D963-1AE0-4ADA-9C05-73EA6A6F9AFA}" srcId="{208CDB05-A67A-4116-ACD4-B8ABC9BCB5E7}" destId="{A37C8541-AA43-48B2-904F-A6D09F5F7A53}" srcOrd="0" destOrd="0" parTransId="{A1F339EE-469A-4135-B80A-9A5FC6B0BDDC}" sibTransId="{F40BC15C-3D76-4040-9C1A-42343B45481A}"/>
    <dgm:cxn modelId="{0CEBD453-03D1-4189-A082-AE16067F6A66}" srcId="{A37C8541-AA43-48B2-904F-A6D09F5F7A53}" destId="{896747D8-552A-47AB-9056-D17B7FFD722F}" srcOrd="2" destOrd="0" parTransId="{B36A9708-E116-4908-AD67-528ECF82CAE4}" sibTransId="{57080B02-B3E1-4715-8B24-E0D3A9D60365}"/>
    <dgm:cxn modelId="{C3EB507D-131F-4C60-9F05-299C24AB6579}" type="presOf" srcId="{A37C8541-AA43-48B2-904F-A6D09F5F7A53}" destId="{FE0713FC-A6BB-4053-9F92-01AD148A8E62}" srcOrd="0" destOrd="0" presId="urn:microsoft.com/office/officeart/2011/layout/TabList"/>
    <dgm:cxn modelId="{1B2ED680-977F-4811-BA1E-5957365B6727}" type="presOf" srcId="{208CDB05-A67A-4116-ACD4-B8ABC9BCB5E7}" destId="{8324441C-0C02-45B3-8706-13DCE956AF89}" srcOrd="0" destOrd="0" presId="urn:microsoft.com/office/officeart/2011/layout/TabList"/>
    <dgm:cxn modelId="{D9DDDD8A-47CF-4888-A7EE-BE535A7FF45F}" type="presOf" srcId="{1574C6BA-C4C0-42CD-98C5-8CC11C4B9E97}" destId="{EF44F6AB-CF08-447A-B873-64E5A9647D41}" srcOrd="0" destOrd="0" presId="urn:microsoft.com/office/officeart/2011/layout/TabList"/>
    <dgm:cxn modelId="{0CFA6DDC-71BF-4C33-BC19-BF6972664203}" srcId="{A37C8541-AA43-48B2-904F-A6D09F5F7A53}" destId="{1574C6BA-C4C0-42CD-98C5-8CC11C4B9E97}" srcOrd="0" destOrd="0" parTransId="{80B6AB01-0DAF-4788-A166-CE0BE32CC456}" sibTransId="{4D35661C-84A4-4A83-A228-31C466105C07}"/>
    <dgm:cxn modelId="{C8A94DE0-D62B-4F87-9F75-627DBAD33834}" type="presOf" srcId="{55EBB30A-DD60-4650-9DD3-1D8D8F638CBE}" destId="{3068A75C-5856-4842-9DCA-3010A1CFE6CA}" srcOrd="0" destOrd="0" presId="urn:microsoft.com/office/officeart/2011/layout/TabList"/>
    <dgm:cxn modelId="{D0E0DB02-953A-4D52-88F1-081D64FF087B}" type="presParOf" srcId="{8324441C-0C02-45B3-8706-13DCE956AF89}" destId="{DE51E515-FF41-4963-B675-4FDFEA09C08F}" srcOrd="0" destOrd="0" presId="urn:microsoft.com/office/officeart/2011/layout/TabList"/>
    <dgm:cxn modelId="{ADF9235B-9919-471D-A315-4793AA2D921D}" type="presParOf" srcId="{DE51E515-FF41-4963-B675-4FDFEA09C08F}" destId="{EF44F6AB-CF08-447A-B873-64E5A9647D41}" srcOrd="0" destOrd="0" presId="urn:microsoft.com/office/officeart/2011/layout/TabList"/>
    <dgm:cxn modelId="{BB89EE28-E793-4D91-9786-89013B47DD94}" type="presParOf" srcId="{DE51E515-FF41-4963-B675-4FDFEA09C08F}" destId="{FE0713FC-A6BB-4053-9F92-01AD148A8E62}" srcOrd="1" destOrd="0" presId="urn:microsoft.com/office/officeart/2011/layout/TabList"/>
    <dgm:cxn modelId="{9B988DF6-19DC-4749-8C60-4E26C77A3430}" type="presParOf" srcId="{DE51E515-FF41-4963-B675-4FDFEA09C08F}" destId="{6E6A0376-8E18-47C5-B5CD-F32D43CE12F6}" srcOrd="2" destOrd="0" presId="urn:microsoft.com/office/officeart/2011/layout/TabList"/>
    <dgm:cxn modelId="{AED53710-ACA2-423F-8178-B5C8CEDB984C}" type="presParOf" srcId="{8324441C-0C02-45B3-8706-13DCE956AF89}" destId="{3068A75C-5856-4842-9DCA-3010A1CFE6CA}" srcOrd="1"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14B59-BAE7-4B63-88A2-84659E937623}">
      <dsp:nvSpPr>
        <dsp:cNvPr id="0" name=""/>
        <dsp:cNvSpPr/>
      </dsp:nvSpPr>
      <dsp:spPr>
        <a:xfrm rot="5400000">
          <a:off x="339196" y="1287666"/>
          <a:ext cx="1138829" cy="129651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2FC557-CBBD-43D1-8680-C24777890BD7}">
      <dsp:nvSpPr>
        <dsp:cNvPr id="0" name=""/>
        <dsp:cNvSpPr/>
      </dsp:nvSpPr>
      <dsp:spPr>
        <a:xfrm>
          <a:off x="37475" y="25250"/>
          <a:ext cx="1917119" cy="134192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MNIST Classification</a:t>
          </a:r>
        </a:p>
      </dsp:txBody>
      <dsp:txXfrm>
        <a:off x="102994" y="90769"/>
        <a:ext cx="1786081" cy="1210883"/>
      </dsp:txXfrm>
    </dsp:sp>
    <dsp:sp modelId="{B954E9D7-EE25-4991-9E81-A6D83391A08C}">
      <dsp:nvSpPr>
        <dsp:cNvPr id="0" name=""/>
        <dsp:cNvSpPr/>
      </dsp:nvSpPr>
      <dsp:spPr>
        <a:xfrm>
          <a:off x="1954594" y="125467"/>
          <a:ext cx="1394329" cy="114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K Means Clustering is used on MNIST dataset</a:t>
          </a:r>
        </a:p>
      </dsp:txBody>
      <dsp:txXfrm>
        <a:off x="1954594" y="125467"/>
        <a:ext cx="1394329" cy="1140131"/>
      </dsp:txXfrm>
    </dsp:sp>
    <dsp:sp modelId="{8CC32D7D-3083-41D8-ABBB-D150A43F4E03}">
      <dsp:nvSpPr>
        <dsp:cNvPr id="0" name=""/>
        <dsp:cNvSpPr/>
      </dsp:nvSpPr>
      <dsp:spPr>
        <a:xfrm rot="5400000">
          <a:off x="1946108" y="2795086"/>
          <a:ext cx="1138829" cy="129651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AE2CD-23FF-4A57-95DA-9695D9AB4562}">
      <dsp:nvSpPr>
        <dsp:cNvPr id="0" name=""/>
        <dsp:cNvSpPr/>
      </dsp:nvSpPr>
      <dsp:spPr>
        <a:xfrm>
          <a:off x="1626970" y="1532670"/>
          <a:ext cx="1951953" cy="134192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Variational Autoencoder</a:t>
          </a:r>
        </a:p>
      </dsp:txBody>
      <dsp:txXfrm>
        <a:off x="1692489" y="1598189"/>
        <a:ext cx="1820915" cy="1210883"/>
      </dsp:txXfrm>
    </dsp:sp>
    <dsp:sp modelId="{BBD2A0D7-83A9-4927-A695-ABB40FCC4BEB}">
      <dsp:nvSpPr>
        <dsp:cNvPr id="0" name=""/>
        <dsp:cNvSpPr/>
      </dsp:nvSpPr>
      <dsp:spPr>
        <a:xfrm>
          <a:off x="3561506" y="1614140"/>
          <a:ext cx="1394329" cy="1177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IN" sz="1500" kern="1200"/>
            <a:t>VAE Model is compiled and fitted on mnist and Weights are saved </a:t>
          </a:r>
        </a:p>
      </dsp:txBody>
      <dsp:txXfrm>
        <a:off x="3561506" y="1614140"/>
        <a:ext cx="1394329" cy="1177626"/>
      </dsp:txXfrm>
    </dsp:sp>
    <dsp:sp modelId="{16378305-1BCD-42D5-B8A6-44D900D663C3}">
      <dsp:nvSpPr>
        <dsp:cNvPr id="0" name=""/>
        <dsp:cNvSpPr/>
      </dsp:nvSpPr>
      <dsp:spPr>
        <a:xfrm>
          <a:off x="3216466" y="3040091"/>
          <a:ext cx="1917119" cy="134192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Inserting Noise For Privacy</a:t>
          </a:r>
        </a:p>
      </dsp:txBody>
      <dsp:txXfrm>
        <a:off x="3281985" y="3105610"/>
        <a:ext cx="1786081" cy="1210883"/>
      </dsp:txXfrm>
    </dsp:sp>
    <dsp:sp modelId="{30C4FD7E-BA32-44F2-99DC-54B7C7D60F39}">
      <dsp:nvSpPr>
        <dsp:cNvPr id="0" name=""/>
        <dsp:cNvSpPr/>
      </dsp:nvSpPr>
      <dsp:spPr>
        <a:xfrm>
          <a:off x="5110578" y="3117710"/>
          <a:ext cx="1440342" cy="1185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IN" sz="1500" kern="1200"/>
            <a:t>Gaussian Noise with 2 different std value is added</a:t>
          </a:r>
        </a:p>
      </dsp:txBody>
      <dsp:txXfrm>
        <a:off x="5110578" y="3117710"/>
        <a:ext cx="1440342" cy="1185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A0376-8E18-47C5-B5CD-F32D43CE12F6}">
      <dsp:nvSpPr>
        <dsp:cNvPr id="0" name=""/>
        <dsp:cNvSpPr/>
      </dsp:nvSpPr>
      <dsp:spPr>
        <a:xfrm>
          <a:off x="0" y="1325958"/>
          <a:ext cx="9901283"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44F6AB-CF08-447A-B873-64E5A9647D41}">
      <dsp:nvSpPr>
        <dsp:cNvPr id="0" name=""/>
        <dsp:cNvSpPr/>
      </dsp:nvSpPr>
      <dsp:spPr>
        <a:xfrm>
          <a:off x="2681856" y="217712"/>
          <a:ext cx="6600775" cy="795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IN" sz="4000" kern="1200" dirty="0"/>
            <a:t>  MNIST CLASSIFICATION</a:t>
          </a:r>
        </a:p>
      </dsp:txBody>
      <dsp:txXfrm>
        <a:off x="2681856" y="217712"/>
        <a:ext cx="6600775" cy="795935"/>
      </dsp:txXfrm>
    </dsp:sp>
    <dsp:sp modelId="{FE0713FC-A6BB-4053-9F92-01AD148A8E62}">
      <dsp:nvSpPr>
        <dsp:cNvPr id="0" name=""/>
        <dsp:cNvSpPr/>
      </dsp:nvSpPr>
      <dsp:spPr>
        <a:xfrm>
          <a:off x="92714" y="174179"/>
          <a:ext cx="2448114" cy="946266"/>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2311400">
            <a:lnSpc>
              <a:spcPct val="90000"/>
            </a:lnSpc>
            <a:spcBef>
              <a:spcPct val="0"/>
            </a:spcBef>
            <a:spcAft>
              <a:spcPct val="35000"/>
            </a:spcAft>
            <a:buNone/>
          </a:pPr>
          <a:r>
            <a:rPr lang="en-IN" sz="5200" kern="1200" dirty="0"/>
            <a:t>Step 1</a:t>
          </a:r>
        </a:p>
      </dsp:txBody>
      <dsp:txXfrm>
        <a:off x="138915" y="220380"/>
        <a:ext cx="2355712" cy="900065"/>
      </dsp:txXfrm>
    </dsp:sp>
    <dsp:sp modelId="{3068A75C-5856-4842-9DCA-3010A1CFE6CA}">
      <dsp:nvSpPr>
        <dsp:cNvPr id="0" name=""/>
        <dsp:cNvSpPr/>
      </dsp:nvSpPr>
      <dsp:spPr>
        <a:xfrm>
          <a:off x="0" y="1325958"/>
          <a:ext cx="9901283" cy="3487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IN" sz="2800" kern="1200" dirty="0"/>
            <a:t>K Means clustering Technique is used on MNIST dataset to differentiate it into cluster sets from 0 to 9</a:t>
          </a:r>
        </a:p>
        <a:p>
          <a:pPr marL="285750" lvl="1" indent="-285750" algn="l" defTabSz="1244600">
            <a:lnSpc>
              <a:spcPct val="90000"/>
            </a:lnSpc>
            <a:spcBef>
              <a:spcPct val="0"/>
            </a:spcBef>
            <a:spcAft>
              <a:spcPct val="15000"/>
            </a:spcAft>
            <a:buChar char="•"/>
          </a:pPr>
          <a:endParaRPr lang="en-IN" sz="2800" kern="1200" dirty="0"/>
        </a:p>
        <a:p>
          <a:pPr marL="285750" lvl="1" indent="-285750" algn="l" defTabSz="1244600">
            <a:lnSpc>
              <a:spcPct val="90000"/>
            </a:lnSpc>
            <a:spcBef>
              <a:spcPct val="0"/>
            </a:spcBef>
            <a:spcAft>
              <a:spcPct val="15000"/>
            </a:spcAft>
            <a:buChar char="•"/>
          </a:pPr>
          <a:r>
            <a:rPr lang="en-IN" sz="2800" b="0" i="0" u="none" strike="noStrike" kern="1200" baseline="0" dirty="0">
              <a:solidFill>
                <a:srgbClr val="000000"/>
              </a:solidFill>
              <a:latin typeface="Arial" panose="020B0604020202020204" pitchFamily="34" charset="0"/>
            </a:rPr>
            <a:t>Assume that we have the sensitive dataset D = { (x1, y1) , ... ,(</a:t>
          </a:r>
          <a:r>
            <a:rPr lang="en-IN" sz="2800" b="0" i="0" u="none" strike="noStrike" kern="1200" baseline="0" dirty="0" err="1">
              <a:solidFill>
                <a:srgbClr val="000000"/>
              </a:solidFill>
              <a:latin typeface="Arial" panose="020B0604020202020204" pitchFamily="34" charset="0"/>
            </a:rPr>
            <a:t>xm</a:t>
          </a:r>
          <a:r>
            <a:rPr lang="en-IN" sz="2800" b="0" i="0" u="none" strike="noStrike" kern="1200" baseline="0" dirty="0">
              <a:solidFill>
                <a:srgbClr val="000000"/>
              </a:solidFill>
              <a:latin typeface="Arial" panose="020B0604020202020204" pitchFamily="34" charset="0"/>
            </a:rPr>
            <a:t>, </a:t>
          </a:r>
          <a:r>
            <a:rPr lang="en-IN" sz="2800" b="0" i="0" u="none" strike="noStrike" kern="1200" baseline="0" dirty="0" err="1">
              <a:solidFill>
                <a:srgbClr val="000000"/>
              </a:solidFill>
              <a:latin typeface="Arial" panose="020B0604020202020204" pitchFamily="34" charset="0"/>
            </a:rPr>
            <a:t>ym</a:t>
          </a:r>
          <a:r>
            <a:rPr lang="en-IN" sz="2800" b="0" i="0" u="none" strike="noStrike" kern="1200" baseline="0" dirty="0">
              <a:solidFill>
                <a:srgbClr val="000000"/>
              </a:solidFill>
              <a:latin typeface="Arial" panose="020B0604020202020204" pitchFamily="34" charset="0"/>
            </a:rPr>
            <a:t>) }, where every instance x has a label y. We partition the sensitive dataset D into k groups such that every instance x in a group has the same label y. The value of k is limited by the number of unique labels in dataset D. </a:t>
          </a:r>
          <a:endParaRPr lang="en-IN" sz="2800" kern="1200" dirty="0"/>
        </a:p>
      </dsp:txBody>
      <dsp:txXfrm>
        <a:off x="0" y="1325958"/>
        <a:ext cx="9901283" cy="3487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B9CD8-BF0A-4043-9EF1-BA15AB2B8B33}">
      <dsp:nvSpPr>
        <dsp:cNvPr id="0" name=""/>
        <dsp:cNvSpPr/>
      </dsp:nvSpPr>
      <dsp:spPr>
        <a:xfrm>
          <a:off x="0" y="1684919"/>
          <a:ext cx="8487955"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F703CB-50B4-41DD-9848-6555DEFAAE9D}">
      <dsp:nvSpPr>
        <dsp:cNvPr id="0" name=""/>
        <dsp:cNvSpPr/>
      </dsp:nvSpPr>
      <dsp:spPr>
        <a:xfrm>
          <a:off x="2150903" y="611495"/>
          <a:ext cx="5601975" cy="106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1422400">
            <a:lnSpc>
              <a:spcPct val="90000"/>
            </a:lnSpc>
            <a:spcBef>
              <a:spcPct val="0"/>
            </a:spcBef>
            <a:spcAft>
              <a:spcPct val="35000"/>
            </a:spcAft>
            <a:buNone/>
          </a:pPr>
          <a:r>
            <a:rPr lang="en-IN" sz="3200" kern="1200" dirty="0"/>
            <a:t>VARIATIONAL                         AUTOENCODER</a:t>
          </a:r>
        </a:p>
      </dsp:txBody>
      <dsp:txXfrm>
        <a:off x="2150903" y="611495"/>
        <a:ext cx="5601975" cy="1066328"/>
      </dsp:txXfrm>
    </dsp:sp>
    <dsp:sp modelId="{B1EF4938-ECCB-45B4-B5D8-AA1E8BB6B8B2}">
      <dsp:nvSpPr>
        <dsp:cNvPr id="0" name=""/>
        <dsp:cNvSpPr/>
      </dsp:nvSpPr>
      <dsp:spPr>
        <a:xfrm>
          <a:off x="55679" y="598616"/>
          <a:ext cx="2114974" cy="106131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IN" sz="3600" kern="1200" dirty="0"/>
            <a:t>Step 2</a:t>
          </a:r>
        </a:p>
      </dsp:txBody>
      <dsp:txXfrm>
        <a:off x="107498" y="650435"/>
        <a:ext cx="2011336" cy="1009498"/>
      </dsp:txXfrm>
    </dsp:sp>
    <dsp:sp modelId="{EBEAC260-15B0-492A-B621-F2468C8A8BAD}">
      <dsp:nvSpPr>
        <dsp:cNvPr id="0" name=""/>
        <dsp:cNvSpPr/>
      </dsp:nvSpPr>
      <dsp:spPr>
        <a:xfrm>
          <a:off x="0" y="1684919"/>
          <a:ext cx="8487955" cy="402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IN" sz="1800" kern="1200" dirty="0"/>
        </a:p>
        <a:p>
          <a:pPr marL="228600" lvl="1" indent="-228600" algn="l" defTabSz="1066800">
            <a:lnSpc>
              <a:spcPct val="90000"/>
            </a:lnSpc>
            <a:spcBef>
              <a:spcPct val="0"/>
            </a:spcBef>
            <a:spcAft>
              <a:spcPct val="15000"/>
            </a:spcAft>
            <a:buChar char="•"/>
          </a:pPr>
          <a:r>
            <a:rPr lang="en-IN" sz="2400" kern="1200" dirty="0"/>
            <a:t>A Artificial Neural Network is created with two Dense layer , one internal layer with Rectified Linear Unit(</a:t>
          </a:r>
          <a:r>
            <a:rPr lang="en-IN" sz="2400" kern="1200" dirty="0" err="1"/>
            <a:t>relu</a:t>
          </a:r>
          <a:r>
            <a:rPr lang="en-IN" sz="2400" kern="1200" dirty="0"/>
            <a:t>) activation function and reduced size and another output layer with sigmoid function.</a:t>
          </a:r>
        </a:p>
        <a:p>
          <a:pPr marL="228600" lvl="1" indent="-228600" algn="l" defTabSz="1066800">
            <a:lnSpc>
              <a:spcPct val="90000"/>
            </a:lnSpc>
            <a:spcBef>
              <a:spcPct val="0"/>
            </a:spcBef>
            <a:spcAft>
              <a:spcPct val="15000"/>
            </a:spcAft>
            <a:buChar char="•"/>
          </a:pPr>
          <a:endParaRPr lang="en-IN" sz="2400" kern="1200" dirty="0"/>
        </a:p>
        <a:p>
          <a:pPr marL="228600" lvl="1" indent="-228600" algn="l" defTabSz="1066800">
            <a:lnSpc>
              <a:spcPct val="90000"/>
            </a:lnSpc>
            <a:spcBef>
              <a:spcPct val="0"/>
            </a:spcBef>
            <a:spcAft>
              <a:spcPct val="15000"/>
            </a:spcAft>
            <a:buChar char="•"/>
          </a:pPr>
          <a:r>
            <a:rPr lang="en-IN" sz="2400" kern="1200" dirty="0"/>
            <a:t>Autoencoder Model is applied on it &amp; compilation of model is done</a:t>
          </a:r>
        </a:p>
        <a:p>
          <a:pPr marL="228600" lvl="1" indent="-228600" algn="l" defTabSz="1066800">
            <a:lnSpc>
              <a:spcPct val="90000"/>
            </a:lnSpc>
            <a:spcBef>
              <a:spcPct val="0"/>
            </a:spcBef>
            <a:spcAft>
              <a:spcPct val="15000"/>
            </a:spcAft>
            <a:buChar char="•"/>
          </a:pPr>
          <a:endParaRPr lang="en-IN" sz="2400" kern="1200" dirty="0"/>
        </a:p>
        <a:p>
          <a:pPr marL="228600" lvl="1" indent="-228600" algn="l" defTabSz="1066800">
            <a:lnSpc>
              <a:spcPct val="90000"/>
            </a:lnSpc>
            <a:spcBef>
              <a:spcPct val="0"/>
            </a:spcBef>
            <a:spcAft>
              <a:spcPct val="15000"/>
            </a:spcAft>
            <a:buChar char="•"/>
          </a:pPr>
          <a:r>
            <a:rPr lang="en-IN" sz="2400" kern="1200" dirty="0"/>
            <a:t>The Autoencoder if fitted over the dataset</a:t>
          </a:r>
        </a:p>
        <a:p>
          <a:pPr marL="228600" lvl="1" indent="-228600" algn="l" defTabSz="1066800">
            <a:lnSpc>
              <a:spcPct val="90000"/>
            </a:lnSpc>
            <a:spcBef>
              <a:spcPct val="0"/>
            </a:spcBef>
            <a:spcAft>
              <a:spcPct val="15000"/>
            </a:spcAft>
            <a:buChar char="•"/>
          </a:pPr>
          <a:endParaRPr lang="en-IN" sz="2400" kern="1200" dirty="0"/>
        </a:p>
        <a:p>
          <a:pPr marL="228600" lvl="1" indent="-228600" algn="l" defTabSz="1066800">
            <a:lnSpc>
              <a:spcPct val="90000"/>
            </a:lnSpc>
            <a:spcBef>
              <a:spcPct val="0"/>
            </a:spcBef>
            <a:spcAft>
              <a:spcPct val="15000"/>
            </a:spcAft>
            <a:buChar char="•"/>
          </a:pPr>
          <a:r>
            <a:rPr lang="en-IN" sz="2400" kern="1200" dirty="0"/>
            <a:t>Finally the weights obtained from training the model are saved for future processing</a:t>
          </a:r>
        </a:p>
        <a:p>
          <a:pPr marL="228600" lvl="1" indent="-228600" algn="l" defTabSz="1155700">
            <a:lnSpc>
              <a:spcPct val="90000"/>
            </a:lnSpc>
            <a:spcBef>
              <a:spcPct val="0"/>
            </a:spcBef>
            <a:spcAft>
              <a:spcPct val="15000"/>
            </a:spcAft>
            <a:buChar char="•"/>
          </a:pPr>
          <a:endParaRPr lang="en-IN" sz="2600" kern="1200" dirty="0"/>
        </a:p>
      </dsp:txBody>
      <dsp:txXfrm>
        <a:off x="0" y="1684919"/>
        <a:ext cx="8487955" cy="4020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A0376-8E18-47C5-B5CD-F32D43CE12F6}">
      <dsp:nvSpPr>
        <dsp:cNvPr id="0" name=""/>
        <dsp:cNvSpPr/>
      </dsp:nvSpPr>
      <dsp:spPr>
        <a:xfrm>
          <a:off x="0" y="899250"/>
          <a:ext cx="5361442"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44F6AB-CF08-447A-B873-64E5A9647D41}">
      <dsp:nvSpPr>
        <dsp:cNvPr id="0" name=""/>
        <dsp:cNvSpPr/>
      </dsp:nvSpPr>
      <dsp:spPr>
        <a:xfrm>
          <a:off x="1393974" y="1590"/>
          <a:ext cx="3967467" cy="79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66675" rIns="66675" bIns="66675" numCol="1" spcCol="1270" anchor="b" anchorCtr="0">
          <a:noAutofit/>
        </a:bodyPr>
        <a:lstStyle/>
        <a:p>
          <a:pPr marL="0" lvl="0" indent="0" algn="ctr" defTabSz="1555750">
            <a:lnSpc>
              <a:spcPct val="90000"/>
            </a:lnSpc>
            <a:spcBef>
              <a:spcPct val="0"/>
            </a:spcBef>
            <a:spcAft>
              <a:spcPct val="35000"/>
            </a:spcAft>
            <a:buNone/>
          </a:pPr>
          <a:r>
            <a:rPr lang="en-IN" sz="3500" kern="1200" dirty="0"/>
            <a:t>Gaussian Noise</a:t>
          </a:r>
        </a:p>
      </dsp:txBody>
      <dsp:txXfrm>
        <a:off x="1393974" y="1590"/>
        <a:ext cx="3967467" cy="792678"/>
      </dsp:txXfrm>
    </dsp:sp>
    <dsp:sp modelId="{FE0713FC-A6BB-4053-9F92-01AD148A8E62}">
      <dsp:nvSpPr>
        <dsp:cNvPr id="0" name=""/>
        <dsp:cNvSpPr/>
      </dsp:nvSpPr>
      <dsp:spPr>
        <a:xfrm>
          <a:off x="14385" y="66346"/>
          <a:ext cx="1365203" cy="66316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66675" rIns="66675" bIns="66675" numCol="1" spcCol="1270" anchor="ctr" anchorCtr="0">
          <a:noAutofit/>
        </a:bodyPr>
        <a:lstStyle/>
        <a:p>
          <a:pPr marL="0" lvl="0" indent="0" algn="ctr" defTabSz="1555750">
            <a:lnSpc>
              <a:spcPct val="90000"/>
            </a:lnSpc>
            <a:spcBef>
              <a:spcPct val="0"/>
            </a:spcBef>
            <a:spcAft>
              <a:spcPct val="35000"/>
            </a:spcAft>
            <a:buNone/>
          </a:pPr>
          <a:r>
            <a:rPr lang="en-IN" sz="3500" kern="1200" dirty="0"/>
            <a:t>Step 3</a:t>
          </a:r>
        </a:p>
      </dsp:txBody>
      <dsp:txXfrm>
        <a:off x="46764" y="98725"/>
        <a:ext cx="1300445" cy="630788"/>
      </dsp:txXfrm>
    </dsp:sp>
    <dsp:sp modelId="{3068A75C-5856-4842-9DCA-3010A1CFE6CA}">
      <dsp:nvSpPr>
        <dsp:cNvPr id="0" name=""/>
        <dsp:cNvSpPr/>
      </dsp:nvSpPr>
      <dsp:spPr>
        <a:xfrm>
          <a:off x="0" y="899250"/>
          <a:ext cx="5361442" cy="232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228600" lvl="1" indent="-228600" algn="l" defTabSz="1111250">
            <a:lnSpc>
              <a:spcPct val="90000"/>
            </a:lnSpc>
            <a:spcBef>
              <a:spcPct val="0"/>
            </a:spcBef>
            <a:spcAft>
              <a:spcPct val="15000"/>
            </a:spcAft>
            <a:buChar char="•"/>
          </a:pPr>
          <a:r>
            <a:rPr lang="en-IN" sz="2500" kern="1200" dirty="0"/>
            <a:t>We infuse gaussian noise with different epsilon value in the saved weights.</a:t>
          </a:r>
        </a:p>
        <a:p>
          <a:pPr marL="228600" lvl="1" indent="-228600" algn="l" defTabSz="1111250">
            <a:lnSpc>
              <a:spcPct val="90000"/>
            </a:lnSpc>
            <a:spcBef>
              <a:spcPct val="0"/>
            </a:spcBef>
            <a:spcAft>
              <a:spcPct val="15000"/>
            </a:spcAft>
            <a:buChar char="•"/>
          </a:pPr>
          <a:r>
            <a:rPr lang="en-IN" sz="2500" kern="1200"/>
            <a:t>Then these updated weights are loaded into the autoencoder model and the results are compared with the original output.</a:t>
          </a:r>
        </a:p>
      </dsp:txBody>
      <dsp:txXfrm>
        <a:off x="0" y="899250"/>
        <a:ext cx="5361442" cy="232473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6F28-2495-40AE-AB21-C35F8E0BE6F3}" type="datetimeFigureOut">
              <a:rPr lang="en-US" smtClean="0"/>
              <a:t>7/21/2020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E4076-64BF-445F-A170-53A5F99495FF}" type="slidenum">
              <a:rPr lang="en-US" smtClean="0"/>
              <a:t>‹#›</a:t>
            </a:fld>
            <a:endParaRPr lang="en-US" dirty="0"/>
          </a:p>
        </p:txBody>
      </p:sp>
    </p:spTree>
    <p:extLst>
      <p:ext uri="{BB962C8B-B14F-4D97-AF65-F5344CB8AC3E}">
        <p14:creationId xmlns:p14="http://schemas.microsoft.com/office/powerpoint/2010/main" val="3052566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E4076-64BF-445F-A170-53A5F99495FF}" type="slidenum">
              <a:rPr lang="en-US" smtClean="0"/>
              <a:t>4</a:t>
            </a:fld>
            <a:endParaRPr lang="en-US" dirty="0"/>
          </a:p>
        </p:txBody>
      </p:sp>
    </p:spTree>
    <p:extLst>
      <p:ext uri="{BB962C8B-B14F-4D97-AF65-F5344CB8AC3E}">
        <p14:creationId xmlns:p14="http://schemas.microsoft.com/office/powerpoint/2010/main" val="257319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E4076-64BF-445F-A170-53A5F99495FF}" type="slidenum">
              <a:rPr lang="en-US" smtClean="0"/>
              <a:t>5</a:t>
            </a:fld>
            <a:endParaRPr lang="en-US" dirty="0"/>
          </a:p>
        </p:txBody>
      </p:sp>
    </p:spTree>
    <p:extLst>
      <p:ext uri="{BB962C8B-B14F-4D97-AF65-F5344CB8AC3E}">
        <p14:creationId xmlns:p14="http://schemas.microsoft.com/office/powerpoint/2010/main" val="96405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E4076-64BF-445F-A170-53A5F99495FF}" type="slidenum">
              <a:rPr lang="en-US" smtClean="0"/>
              <a:t>6</a:t>
            </a:fld>
            <a:endParaRPr lang="en-US" dirty="0"/>
          </a:p>
        </p:txBody>
      </p:sp>
    </p:spTree>
    <p:extLst>
      <p:ext uri="{BB962C8B-B14F-4D97-AF65-F5344CB8AC3E}">
        <p14:creationId xmlns:p14="http://schemas.microsoft.com/office/powerpoint/2010/main" val="1212094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76279A-537B-489C-92BF-C38BFD82EC54}" type="datetime1">
              <a:rPr lang="en-US" smtClean="0"/>
              <a:t>7/21/2020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8233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08D4AF-43C4-4768-8EC6-13CAE94A099D}"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5291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3EE2E-2193-4202-929B-34F96A67E63C}"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03361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7369F-9CA8-44A4-BC0A-F4D17E45C45D}"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4567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7EF461-FF6B-4601-8D27-BCD457401A9F}" type="datetime1">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82767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0B704E-57CE-4180-9196-B0A58D4DF3EC}" type="datetime1">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81905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B73A4-D105-4669-BCBB-CB9EE3123ECA}" type="datetime1">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42324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AA5D01-E217-4247-B7FC-58ED168A0C61}" type="datetime1">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99837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241C0-625A-4CDB-B7C9-8131ED1C70D2}" type="datetime1">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2758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08FA8-7D6A-4D8A-8DB7-65CC7E58FB25}" type="datetime1">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2519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56ECC1C-E750-468F-9FCB-90FB044BA5B4}" type="datetime1">
              <a:rPr lang="en-US" smtClean="0"/>
              <a:t>7/21/2020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2806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F8F8AC8-704B-42BB-B063-D19F331F26AD}" type="datetime1">
              <a:rPr lang="en-US" smtClean="0"/>
              <a:t>7/21/2020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28142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2.emf"/><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medium.com/image-vision/noise-in-digital-image-processing-55357c9fab71" TargetMode="External"/><Relationship Id="rId2" Type="http://schemas.openxmlformats.org/officeDocument/2006/relationships/hyperlink" Target="https://towardsdatascience.com/tutorial-on-variational-graph-auto-encoders-da9333281129"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950" y="77072"/>
            <a:ext cx="2749015" cy="2901240"/>
          </a:xfrm>
          <a:prstGeom prst="rect">
            <a:avLst/>
          </a:prstGeom>
        </p:spPr>
      </p:pic>
      <p:sp>
        <p:nvSpPr>
          <p:cNvPr id="3" name="TextBox 2"/>
          <p:cNvSpPr txBox="1"/>
          <p:nvPr/>
        </p:nvSpPr>
        <p:spPr>
          <a:xfrm>
            <a:off x="1306231" y="3045634"/>
            <a:ext cx="9196364" cy="461665"/>
          </a:xfrm>
          <a:prstGeom prst="rect">
            <a:avLst/>
          </a:prstGeom>
          <a:noFill/>
        </p:spPr>
        <p:txBody>
          <a:bodyPr wrap="none" rtlCol="0">
            <a:spAutoFit/>
          </a:bodyPr>
          <a:lstStyle/>
          <a:p>
            <a:r>
              <a:rPr lang="en-US" sz="2400" dirty="0"/>
              <a:t>MAULANA AZAD NATIONAL INSTITUTE OF TECHNOLOGY , BHOPAL (M.P.)</a:t>
            </a:r>
          </a:p>
        </p:txBody>
      </p:sp>
      <p:sp>
        <p:nvSpPr>
          <p:cNvPr id="5" name="TextBox 4"/>
          <p:cNvSpPr txBox="1"/>
          <p:nvPr/>
        </p:nvSpPr>
        <p:spPr>
          <a:xfrm>
            <a:off x="299672" y="3889449"/>
            <a:ext cx="5517654" cy="646331"/>
          </a:xfrm>
          <a:prstGeom prst="rect">
            <a:avLst/>
          </a:prstGeom>
          <a:noFill/>
        </p:spPr>
        <p:txBody>
          <a:bodyPr wrap="square" rtlCol="0">
            <a:spAutoFit/>
          </a:bodyPr>
          <a:lstStyle/>
          <a:p>
            <a:r>
              <a:rPr lang="en-US" dirty="0"/>
              <a:t>DEPARTMENT :COMPUTER SCIENCE AND  ENG.</a:t>
            </a:r>
          </a:p>
          <a:p>
            <a:endParaRPr lang="en-US" dirty="0"/>
          </a:p>
        </p:txBody>
      </p:sp>
      <p:sp>
        <p:nvSpPr>
          <p:cNvPr id="6" name="TextBox 5"/>
          <p:cNvSpPr txBox="1"/>
          <p:nvPr/>
        </p:nvSpPr>
        <p:spPr>
          <a:xfrm>
            <a:off x="299673" y="4326103"/>
            <a:ext cx="2320059" cy="369332"/>
          </a:xfrm>
          <a:prstGeom prst="rect">
            <a:avLst/>
          </a:prstGeom>
          <a:noFill/>
        </p:spPr>
        <p:txBody>
          <a:bodyPr wrap="none" rtlCol="0">
            <a:spAutoFit/>
          </a:bodyPr>
          <a:lstStyle/>
          <a:p>
            <a:r>
              <a:rPr lang="en-US" dirty="0"/>
              <a:t>MINOR PRESENTATION</a:t>
            </a:r>
          </a:p>
        </p:txBody>
      </p:sp>
      <p:sp>
        <p:nvSpPr>
          <p:cNvPr id="7" name="TextBox 6"/>
          <p:cNvSpPr txBox="1"/>
          <p:nvPr/>
        </p:nvSpPr>
        <p:spPr>
          <a:xfrm>
            <a:off x="299673" y="4762758"/>
            <a:ext cx="3216522" cy="369332"/>
          </a:xfrm>
          <a:prstGeom prst="rect">
            <a:avLst/>
          </a:prstGeom>
          <a:noFill/>
        </p:spPr>
        <p:txBody>
          <a:bodyPr wrap="none" rtlCol="0">
            <a:spAutoFit/>
          </a:bodyPr>
          <a:lstStyle/>
          <a:p>
            <a:r>
              <a:rPr lang="en-US" dirty="0"/>
              <a:t>BATCH OF 2021 ,BTECH, 6</a:t>
            </a:r>
            <a:r>
              <a:rPr lang="en-US" baseline="30000" dirty="0"/>
              <a:t>TH</a:t>
            </a:r>
            <a:r>
              <a:rPr lang="en-US" dirty="0"/>
              <a:t> SEM</a:t>
            </a:r>
          </a:p>
        </p:txBody>
      </p:sp>
      <p:sp>
        <p:nvSpPr>
          <p:cNvPr id="8" name="TextBox 7"/>
          <p:cNvSpPr txBox="1"/>
          <p:nvPr/>
        </p:nvSpPr>
        <p:spPr>
          <a:xfrm>
            <a:off x="6795387" y="3889449"/>
            <a:ext cx="4791889" cy="1754326"/>
          </a:xfrm>
          <a:prstGeom prst="rect">
            <a:avLst/>
          </a:prstGeom>
          <a:noFill/>
        </p:spPr>
        <p:txBody>
          <a:bodyPr wrap="none" rtlCol="0">
            <a:spAutoFit/>
          </a:bodyPr>
          <a:lstStyle/>
          <a:p>
            <a:pPr algn="r"/>
            <a:r>
              <a:rPr lang="en-US" dirty="0"/>
              <a:t>TEAM</a:t>
            </a:r>
          </a:p>
          <a:p>
            <a:pPr algn="r"/>
            <a:endParaRPr lang="en-US" dirty="0"/>
          </a:p>
          <a:p>
            <a:pPr algn="r"/>
            <a:r>
              <a:rPr lang="en-US" dirty="0"/>
              <a:t>RITESH MEENA   SCH.NO 171112229</a:t>
            </a:r>
          </a:p>
          <a:p>
            <a:pPr algn="r"/>
            <a:r>
              <a:rPr lang="en-US" dirty="0"/>
              <a:t>RITIK BANSAL   SCH.NO 171112237</a:t>
            </a:r>
          </a:p>
          <a:p>
            <a:pPr algn="r"/>
            <a:r>
              <a:rPr lang="en-US" dirty="0"/>
              <a:t>RAHUL SINGH   SCH.NO  171112216</a:t>
            </a:r>
          </a:p>
          <a:p>
            <a:pPr algn="r"/>
            <a:r>
              <a:rPr lang="en-US" dirty="0"/>
              <a:t>CHARAN SINGH FAGNA  SCH.NO 171112295</a:t>
            </a:r>
          </a:p>
        </p:txBody>
      </p:sp>
      <p:sp>
        <p:nvSpPr>
          <p:cNvPr id="11" name="TextBox 10"/>
          <p:cNvSpPr txBox="1"/>
          <p:nvPr/>
        </p:nvSpPr>
        <p:spPr>
          <a:xfrm>
            <a:off x="299672" y="5290562"/>
            <a:ext cx="4620671" cy="369332"/>
          </a:xfrm>
          <a:prstGeom prst="rect">
            <a:avLst/>
          </a:prstGeom>
          <a:noFill/>
        </p:spPr>
        <p:txBody>
          <a:bodyPr wrap="square" rtlCol="0">
            <a:spAutoFit/>
          </a:bodyPr>
          <a:lstStyle/>
          <a:p>
            <a:r>
              <a:rPr lang="en-US" dirty="0"/>
              <a:t>MENTOR :   PROF. MANSI GYANCHANDANI</a:t>
            </a:r>
          </a:p>
        </p:txBody>
      </p:sp>
    </p:spTree>
    <p:extLst>
      <p:ext uri="{BB962C8B-B14F-4D97-AF65-F5344CB8AC3E}">
        <p14:creationId xmlns:p14="http://schemas.microsoft.com/office/powerpoint/2010/main" val="14252900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0317DB-E178-4F81-88C4-168F3FB32397}"/>
              </a:ext>
            </a:extLst>
          </p:cNvPr>
          <p:cNvSpPr txBox="1"/>
          <p:nvPr/>
        </p:nvSpPr>
        <p:spPr>
          <a:xfrm>
            <a:off x="60960" y="364843"/>
            <a:ext cx="11268891" cy="769441"/>
          </a:xfrm>
          <a:prstGeom prst="rect">
            <a:avLst/>
          </a:prstGeom>
          <a:noFill/>
        </p:spPr>
        <p:txBody>
          <a:bodyPr wrap="square">
            <a:spAutoFit/>
          </a:bodyPr>
          <a:lstStyle/>
          <a:p>
            <a:r>
              <a:rPr lang="en-US" sz="4400" spc="-25" dirty="0">
                <a:solidFill>
                  <a:srgbClr val="292929"/>
                </a:solidFill>
                <a:effectLst/>
                <a:latin typeface="Lucida Sans Unicode" panose="020B0602030504020204" pitchFamily="34" charset="0"/>
                <a:ea typeface="Cambria" panose="02040503050406030204" pitchFamily="18" charset="0"/>
              </a:rPr>
              <a:t>              Variational Autoencoders</a:t>
            </a:r>
            <a:endParaRPr lang="en-IN" sz="4400" dirty="0"/>
          </a:p>
        </p:txBody>
      </p:sp>
      <p:sp>
        <p:nvSpPr>
          <p:cNvPr id="9" name="Slide Number Placeholder 1">
            <a:extLst>
              <a:ext uri="{FF2B5EF4-FFF2-40B4-BE49-F238E27FC236}">
                <a16:creationId xmlns:a16="http://schemas.microsoft.com/office/drawing/2014/main" id="{8A9B39A2-72C8-4BDB-BE48-8C948D22B1EB}"/>
              </a:ext>
            </a:extLst>
          </p:cNvPr>
          <p:cNvSpPr txBox="1">
            <a:spLocks/>
          </p:cNvSpPr>
          <p:nvPr/>
        </p:nvSpPr>
        <p:spPr>
          <a:xfrm>
            <a:off x="862149" y="390010"/>
            <a:ext cx="1132114" cy="9252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t>7.2</a:t>
            </a:r>
          </a:p>
        </p:txBody>
      </p:sp>
      <p:sp>
        <p:nvSpPr>
          <p:cNvPr id="7" name="Cloud 6">
            <a:extLst>
              <a:ext uri="{FF2B5EF4-FFF2-40B4-BE49-F238E27FC236}">
                <a16:creationId xmlns:a16="http://schemas.microsoft.com/office/drawing/2014/main" id="{AF733111-B16D-4C6E-BB91-A3DF748FA374}"/>
              </a:ext>
            </a:extLst>
          </p:cNvPr>
          <p:cNvSpPr/>
          <p:nvPr/>
        </p:nvSpPr>
        <p:spPr>
          <a:xfrm rot="20727895">
            <a:off x="405214" y="2034105"/>
            <a:ext cx="4582713" cy="2327965"/>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6350" indent="-6350">
              <a:lnSpc>
                <a:spcPts val="2400"/>
              </a:lnSpc>
              <a:spcBef>
                <a:spcPts val="2065"/>
              </a:spcBef>
              <a:spcAft>
                <a:spcPts val="0"/>
              </a:spcAft>
            </a:pPr>
            <a:r>
              <a:rPr lang="en-US" sz="2400" b="1" spc="-25" dirty="0">
                <a:solidFill>
                  <a:schemeClr val="bg1"/>
                </a:solidFill>
                <a:effectLst/>
                <a:latin typeface="Lucida Sans Unicode" panose="020B0602030504020204" pitchFamily="34" charset="0"/>
                <a:ea typeface="Cambria" panose="02040503050406030204" pitchFamily="18" charset="0"/>
                <a:cs typeface="Cambria" panose="02040503050406030204" pitchFamily="18" charset="0"/>
              </a:rPr>
              <a:t>Why do we need      variational autoencoders?</a:t>
            </a:r>
            <a:endParaRPr lang="en-IN" sz="2400" b="1"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 name="TextBox 11">
            <a:extLst>
              <a:ext uri="{FF2B5EF4-FFF2-40B4-BE49-F238E27FC236}">
                <a16:creationId xmlns:a16="http://schemas.microsoft.com/office/drawing/2014/main" id="{D95333CD-9A45-4F61-996B-0A9A12F17090}"/>
              </a:ext>
            </a:extLst>
          </p:cNvPr>
          <p:cNvSpPr txBox="1"/>
          <p:nvPr/>
        </p:nvSpPr>
        <p:spPr>
          <a:xfrm>
            <a:off x="5320936" y="1571637"/>
            <a:ext cx="6008915" cy="4154984"/>
          </a:xfrm>
          <a:prstGeom prst="rect">
            <a:avLst/>
          </a:prstGeom>
          <a:noFill/>
        </p:spPr>
        <p:txBody>
          <a:bodyPr wrap="square">
            <a:spAutoFit/>
          </a:bodyPr>
          <a:lstStyle/>
          <a:p>
            <a:r>
              <a:rPr lang="en-US" sz="22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One of the biggest advantages of the variational autoencoder is that VAE could generate new data from the original source dataset. In contrast, traditional autoencoder could only generate images that are similar to the original inputs. Let’s say you want to build a garden that is filled with bushes. Every single bush needs to be different so your garden would look real. You definitely can’t draw every single bush by yourself, a smarter way is using variational autoencoder to automatically generate new bushes for your garden.</a:t>
            </a:r>
            <a:endParaRPr lang="en-IN" sz="2200" dirty="0"/>
          </a:p>
        </p:txBody>
      </p:sp>
    </p:spTree>
    <p:extLst>
      <p:ext uri="{BB962C8B-B14F-4D97-AF65-F5344CB8AC3E}">
        <p14:creationId xmlns:p14="http://schemas.microsoft.com/office/powerpoint/2010/main" val="29098985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59BEFE-0407-4F0C-9A48-BD16BE71FE45}"/>
              </a:ext>
            </a:extLst>
          </p:cNvPr>
          <p:cNvSpPr>
            <a:spLocks noGrp="1"/>
          </p:cNvSpPr>
          <p:nvPr>
            <p:ph type="sldNum" sz="quarter" idx="12"/>
          </p:nvPr>
        </p:nvSpPr>
        <p:spPr>
          <a:xfrm>
            <a:off x="513806" y="368869"/>
            <a:ext cx="881776" cy="605865"/>
          </a:xfrm>
        </p:spPr>
        <p:txBody>
          <a:bodyPr/>
          <a:lstStyle/>
          <a:p>
            <a:r>
              <a:rPr lang="en-US" sz="3600" dirty="0"/>
              <a:t>7.2</a:t>
            </a:r>
          </a:p>
        </p:txBody>
      </p:sp>
      <p:sp>
        <p:nvSpPr>
          <p:cNvPr id="4" name="TextBox 3">
            <a:extLst>
              <a:ext uri="{FF2B5EF4-FFF2-40B4-BE49-F238E27FC236}">
                <a16:creationId xmlns:a16="http://schemas.microsoft.com/office/drawing/2014/main" id="{77B345B1-22CF-4B74-9849-3E572D8C9EE8}"/>
              </a:ext>
            </a:extLst>
          </p:cNvPr>
          <p:cNvSpPr txBox="1"/>
          <p:nvPr/>
        </p:nvSpPr>
        <p:spPr>
          <a:xfrm>
            <a:off x="1567542" y="342743"/>
            <a:ext cx="6503126" cy="707886"/>
          </a:xfrm>
          <a:prstGeom prst="rect">
            <a:avLst/>
          </a:prstGeom>
          <a:noFill/>
        </p:spPr>
        <p:txBody>
          <a:bodyPr wrap="square">
            <a:spAutoFit/>
          </a:bodyPr>
          <a:lstStyle/>
          <a:p>
            <a:r>
              <a:rPr lang="en-IN" sz="4000" dirty="0"/>
              <a:t>Architecture of VAE</a:t>
            </a:r>
          </a:p>
        </p:txBody>
      </p:sp>
      <p:pic>
        <p:nvPicPr>
          <p:cNvPr id="6" name="Picture 5">
            <a:extLst>
              <a:ext uri="{FF2B5EF4-FFF2-40B4-BE49-F238E27FC236}">
                <a16:creationId xmlns:a16="http://schemas.microsoft.com/office/drawing/2014/main" id="{7B064158-448E-4617-B213-68F6A12AF982}"/>
              </a:ext>
            </a:extLst>
          </p:cNvPr>
          <p:cNvPicPr>
            <a:picLocks noChangeAspect="1"/>
          </p:cNvPicPr>
          <p:nvPr/>
        </p:nvPicPr>
        <p:blipFill>
          <a:blip r:embed="rId2"/>
          <a:stretch>
            <a:fillRect/>
          </a:stretch>
        </p:blipFill>
        <p:spPr>
          <a:xfrm>
            <a:off x="409304" y="1377427"/>
            <a:ext cx="10981507" cy="4611465"/>
          </a:xfrm>
          <a:prstGeom prst="rect">
            <a:avLst/>
          </a:prstGeom>
        </p:spPr>
      </p:pic>
    </p:spTree>
    <p:extLst>
      <p:ext uri="{BB962C8B-B14F-4D97-AF65-F5344CB8AC3E}">
        <p14:creationId xmlns:p14="http://schemas.microsoft.com/office/powerpoint/2010/main" val="247161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5AF130-93B5-4786-8099-9B19024765B4}"/>
              </a:ext>
            </a:extLst>
          </p:cNvPr>
          <p:cNvSpPr>
            <a:spLocks noGrp="1"/>
          </p:cNvSpPr>
          <p:nvPr>
            <p:ph type="sldNum" sz="quarter" idx="12"/>
          </p:nvPr>
        </p:nvSpPr>
        <p:spPr>
          <a:xfrm>
            <a:off x="0" y="406775"/>
            <a:ext cx="820817" cy="640699"/>
          </a:xfrm>
        </p:spPr>
        <p:txBody>
          <a:bodyPr/>
          <a:lstStyle/>
          <a:p>
            <a:r>
              <a:rPr lang="en-US" dirty="0"/>
              <a:t>7.2</a:t>
            </a:r>
          </a:p>
        </p:txBody>
      </p:sp>
      <p:sp>
        <p:nvSpPr>
          <p:cNvPr id="4" name="TextBox 3">
            <a:extLst>
              <a:ext uri="{FF2B5EF4-FFF2-40B4-BE49-F238E27FC236}">
                <a16:creationId xmlns:a16="http://schemas.microsoft.com/office/drawing/2014/main" id="{34ADB780-E4B1-47C4-AD32-9F5F0CC8FFDF}"/>
              </a:ext>
            </a:extLst>
          </p:cNvPr>
          <p:cNvSpPr txBox="1"/>
          <p:nvPr/>
        </p:nvSpPr>
        <p:spPr>
          <a:xfrm>
            <a:off x="478971" y="1729295"/>
            <a:ext cx="3516086" cy="2554545"/>
          </a:xfrm>
          <a:prstGeom prst="rect">
            <a:avLst/>
          </a:prstGeom>
          <a:noFill/>
        </p:spPr>
        <p:txBody>
          <a:bodyPr wrap="square">
            <a:spAutoFit/>
          </a:bodyPr>
          <a:lstStyle/>
          <a:p>
            <a:pPr>
              <a:lnSpc>
                <a:spcPts val="2400"/>
              </a:lnSpc>
              <a:spcBef>
                <a:spcPts val="1030"/>
              </a:spcBef>
              <a:spcAft>
                <a:spcPts val="0"/>
              </a:spcAft>
            </a:pPr>
            <a:r>
              <a:rPr lang="en-IN" sz="2000" spc="-5" dirty="0">
                <a:solidFill>
                  <a:srgbClr val="292929"/>
                </a:solidFill>
                <a:effectLst/>
                <a:latin typeface="Georgia" panose="02040502050405020303" pitchFamily="18" charset="0"/>
                <a:ea typeface="Times New Roman" panose="02020603050405020304" pitchFamily="18" charset="0"/>
              </a:rPr>
              <a:t>The main idea of a variational autoencoder is that it embeds the input </a:t>
            </a:r>
            <a:r>
              <a:rPr lang="en-IN" sz="2000" i="1" spc="-5" dirty="0">
                <a:solidFill>
                  <a:srgbClr val="292929"/>
                </a:solidFill>
                <a:effectLst/>
                <a:latin typeface="Georgia" panose="02040502050405020303" pitchFamily="18" charset="0"/>
                <a:ea typeface="Times New Roman" panose="02020603050405020304" pitchFamily="18" charset="0"/>
              </a:rPr>
              <a:t>X</a:t>
            </a:r>
            <a:r>
              <a:rPr lang="en-IN" sz="2000" spc="-5" dirty="0">
                <a:solidFill>
                  <a:srgbClr val="292929"/>
                </a:solidFill>
                <a:effectLst/>
                <a:latin typeface="Georgia" panose="02040502050405020303" pitchFamily="18" charset="0"/>
                <a:ea typeface="Times New Roman" panose="02020603050405020304" pitchFamily="18" charset="0"/>
              </a:rPr>
              <a:t> to a distribution rather than a point. And then a random sample </a:t>
            </a:r>
            <a:r>
              <a:rPr lang="en-IN" sz="2000" i="1" spc="-5" dirty="0">
                <a:solidFill>
                  <a:srgbClr val="292929"/>
                </a:solidFill>
                <a:effectLst/>
                <a:latin typeface="Georgia" panose="02040502050405020303" pitchFamily="18" charset="0"/>
                <a:ea typeface="Times New Roman" panose="02020603050405020304" pitchFamily="18" charset="0"/>
              </a:rPr>
              <a:t>Z</a:t>
            </a:r>
            <a:r>
              <a:rPr lang="en-IN" sz="2000" spc="-5" dirty="0">
                <a:solidFill>
                  <a:srgbClr val="292929"/>
                </a:solidFill>
                <a:effectLst/>
                <a:latin typeface="Georgia" panose="02040502050405020303" pitchFamily="18" charset="0"/>
                <a:ea typeface="Times New Roman" panose="02020603050405020304" pitchFamily="18" charset="0"/>
              </a:rPr>
              <a:t> is taken from the distribution rather than generated from encoder directly.</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F7299842-38C6-40B7-BD32-A15973B9A48D}"/>
              </a:ext>
            </a:extLst>
          </p:cNvPr>
          <p:cNvSpPr txBox="1"/>
          <p:nvPr/>
        </p:nvSpPr>
        <p:spPr>
          <a:xfrm>
            <a:off x="820817" y="511584"/>
            <a:ext cx="3718559" cy="431080"/>
          </a:xfrm>
          <a:prstGeom prst="rect">
            <a:avLst/>
          </a:prstGeom>
          <a:noFill/>
        </p:spPr>
        <p:txBody>
          <a:bodyPr wrap="square">
            <a:spAutoFit/>
          </a:bodyPr>
          <a:lstStyle/>
          <a:p>
            <a:pPr>
              <a:lnSpc>
                <a:spcPts val="2400"/>
              </a:lnSpc>
              <a:spcBef>
                <a:spcPts val="1030"/>
              </a:spcBef>
              <a:spcAft>
                <a:spcPts val="0"/>
              </a:spcAft>
            </a:pPr>
            <a:r>
              <a:rPr lang="en-IN" sz="3600" spc="-5" dirty="0">
                <a:solidFill>
                  <a:srgbClr val="292929"/>
                </a:solidFill>
                <a:effectLst/>
                <a:latin typeface="Georgia" panose="02040502050405020303" pitchFamily="18" charset="0"/>
                <a:ea typeface="Times New Roman" panose="02020603050405020304" pitchFamily="18" charset="0"/>
              </a:rPr>
              <a:t>Concept Of VAE</a:t>
            </a:r>
            <a:endParaRPr lang="en-IN" sz="36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207FAAEC-9B45-4B70-BBD2-606FFF23F30A}"/>
              </a:ext>
            </a:extLst>
          </p:cNvPr>
          <p:cNvSpPr txBox="1"/>
          <p:nvPr/>
        </p:nvSpPr>
        <p:spPr>
          <a:xfrm>
            <a:off x="4328159" y="2544903"/>
            <a:ext cx="7469778" cy="3477875"/>
          </a:xfrm>
          <a:prstGeom prst="rect">
            <a:avLst/>
          </a:prstGeom>
          <a:noFill/>
        </p:spPr>
        <p:txBody>
          <a:bodyPr wrap="square">
            <a:spAutoFit/>
          </a:bodyPr>
          <a:lstStyle/>
          <a:p>
            <a:pPr>
              <a:lnSpc>
                <a:spcPts val="2400"/>
              </a:lnSpc>
              <a:spcBef>
                <a:spcPts val="2400"/>
              </a:spcBef>
              <a:spcAft>
                <a:spcPts val="0"/>
              </a:spcAft>
            </a:pPr>
            <a:r>
              <a:rPr lang="en-IN" sz="2000" spc="-5" dirty="0">
                <a:solidFill>
                  <a:srgbClr val="292929"/>
                </a:solidFill>
                <a:effectLst/>
                <a:latin typeface="Georgia" panose="02040502050405020303" pitchFamily="18" charset="0"/>
                <a:ea typeface="Times New Roman" panose="02020603050405020304" pitchFamily="18" charset="0"/>
              </a:rPr>
              <a:t>The encoder takes a datapoint </a:t>
            </a:r>
            <a:r>
              <a:rPr lang="en-IN" sz="2000" i="1" spc="-5" dirty="0">
                <a:solidFill>
                  <a:srgbClr val="292929"/>
                </a:solidFill>
                <a:effectLst/>
                <a:latin typeface="Georgia" panose="02040502050405020303" pitchFamily="18" charset="0"/>
                <a:ea typeface="Times New Roman" panose="02020603050405020304" pitchFamily="18" charset="0"/>
              </a:rPr>
              <a:t>X</a:t>
            </a:r>
            <a:r>
              <a:rPr lang="en-IN" sz="2000" spc="-5" dirty="0">
                <a:solidFill>
                  <a:srgbClr val="292929"/>
                </a:solidFill>
                <a:effectLst/>
                <a:latin typeface="Georgia" panose="02040502050405020303" pitchFamily="18" charset="0"/>
                <a:ea typeface="Times New Roman" panose="02020603050405020304" pitchFamily="18" charset="0"/>
              </a:rPr>
              <a:t> as input and generates μ and logσ² as outputs. The reason that we use logσ² instead of σ² is that σ² is non-negative, so we will need an extra activation function. But logσ² could be positive or negative. After we get μ and logσ², we try to make both μ and logσ² close to 0, which means μ is close to 0 and σ is close to 1. Therefore the final distribution will be close to </a:t>
            </a:r>
            <a:r>
              <a:rPr lang="en-IN" sz="2000" i="1" spc="-5" dirty="0">
                <a:solidFill>
                  <a:srgbClr val="292929"/>
                </a:solidFill>
                <a:effectLst/>
                <a:latin typeface="Georgia" panose="02040502050405020303" pitchFamily="18" charset="0"/>
                <a:ea typeface="Times New Roman" panose="02020603050405020304" pitchFamily="18" charset="0"/>
              </a:rPr>
              <a:t>N(0,1)</a:t>
            </a:r>
            <a:r>
              <a:rPr lang="en-IN" sz="2000" spc="-5" dirty="0">
                <a:solidFill>
                  <a:srgbClr val="292929"/>
                </a:solidFill>
                <a:effectLst/>
                <a:latin typeface="Georgia" panose="02040502050405020303" pitchFamily="18" charset="0"/>
                <a:ea typeface="Times New Roman" panose="02020603050405020304" pitchFamily="18" charset="0"/>
              </a:rPr>
              <a:t>. Finally, we want to generate the embedding </a:t>
            </a:r>
            <a:r>
              <a:rPr lang="en-IN" sz="2000" i="1" spc="-5" dirty="0">
                <a:solidFill>
                  <a:srgbClr val="292929"/>
                </a:solidFill>
                <a:effectLst/>
                <a:latin typeface="Georgia" panose="02040502050405020303" pitchFamily="18" charset="0"/>
                <a:ea typeface="Times New Roman" panose="02020603050405020304" pitchFamily="18" charset="0"/>
              </a:rPr>
              <a:t>Z</a:t>
            </a:r>
            <a:r>
              <a:rPr lang="en-IN" sz="2000" spc="-5" dirty="0">
                <a:solidFill>
                  <a:srgbClr val="292929"/>
                </a:solidFill>
                <a:effectLst/>
                <a:latin typeface="Georgia" panose="02040502050405020303" pitchFamily="18" charset="0"/>
                <a:ea typeface="Times New Roman" panose="02020603050405020304" pitchFamily="18" charset="0"/>
              </a:rPr>
              <a:t> from μ and σ by</a:t>
            </a:r>
            <a:r>
              <a:rPr lang="en-IN" sz="2000" i="1" spc="-5" dirty="0">
                <a:solidFill>
                  <a:srgbClr val="292929"/>
                </a:solidFill>
                <a:effectLst/>
                <a:latin typeface="Georgia" panose="02040502050405020303" pitchFamily="18" charset="0"/>
                <a:ea typeface="Times New Roman" panose="02020603050405020304" pitchFamily="18" charset="0"/>
              </a:rPr>
              <a:t> z = μ + σ * ε</a:t>
            </a:r>
            <a:r>
              <a:rPr lang="en-IN" sz="2000" spc="-5" dirty="0">
                <a:solidFill>
                  <a:srgbClr val="292929"/>
                </a:solidFill>
                <a:effectLst/>
                <a:latin typeface="Georgia" panose="02040502050405020303" pitchFamily="18" charset="0"/>
                <a:ea typeface="Times New Roman" panose="02020603050405020304" pitchFamily="18" charset="0"/>
              </a:rPr>
              <a:t>, where ε ~ </a:t>
            </a:r>
            <a:r>
              <a:rPr lang="en-IN" sz="2000" i="1" spc="-5" dirty="0">
                <a:solidFill>
                  <a:srgbClr val="292929"/>
                </a:solidFill>
                <a:effectLst/>
                <a:latin typeface="Georgia" panose="02040502050405020303" pitchFamily="18" charset="0"/>
                <a:ea typeface="Times New Roman" panose="02020603050405020304" pitchFamily="18" charset="0"/>
              </a:rPr>
              <a:t>N(0,1)</a:t>
            </a:r>
            <a:r>
              <a:rPr lang="en-IN" sz="2000" spc="-5" dirty="0">
                <a:solidFill>
                  <a:srgbClr val="292929"/>
                </a:solidFill>
                <a:effectLst/>
                <a:latin typeface="Georgia" panose="02040502050405020303" pitchFamily="18" charset="0"/>
                <a:ea typeface="Times New Roman" panose="02020603050405020304" pitchFamily="18" charset="0"/>
              </a:rPr>
              <a:t>. This is called the </a:t>
            </a:r>
            <a:r>
              <a:rPr lang="en-IN" sz="2000" i="1" spc="-5" dirty="0">
                <a:solidFill>
                  <a:srgbClr val="292929"/>
                </a:solidFill>
                <a:effectLst/>
                <a:latin typeface="Georgia" panose="02040502050405020303" pitchFamily="18" charset="0"/>
                <a:ea typeface="Times New Roman" panose="02020603050405020304" pitchFamily="18" charset="0"/>
              </a:rPr>
              <a:t>reparameterization trick</a:t>
            </a:r>
            <a:r>
              <a:rPr lang="en-IN" sz="2000" spc="-5" dirty="0">
                <a:solidFill>
                  <a:srgbClr val="292929"/>
                </a:solidFill>
                <a:effectLst/>
                <a:latin typeface="Georgia" panose="02040502050405020303" pitchFamily="18" charset="0"/>
                <a:ea typeface="Times New Roman" panose="02020603050405020304" pitchFamily="18" charset="0"/>
              </a:rPr>
              <a:t>. Now with the latent variable </a:t>
            </a:r>
            <a:r>
              <a:rPr lang="en-IN" sz="2000" i="1" spc="-5" dirty="0">
                <a:solidFill>
                  <a:srgbClr val="292929"/>
                </a:solidFill>
                <a:effectLst/>
                <a:latin typeface="Georgia" panose="02040502050405020303" pitchFamily="18" charset="0"/>
                <a:ea typeface="Times New Roman" panose="02020603050405020304" pitchFamily="18" charset="0"/>
              </a:rPr>
              <a:t>Z</a:t>
            </a:r>
            <a:r>
              <a:rPr lang="en-IN" sz="2000" spc="-5" dirty="0">
                <a:solidFill>
                  <a:srgbClr val="292929"/>
                </a:solidFill>
                <a:effectLst/>
                <a:latin typeface="Georgia" panose="02040502050405020303" pitchFamily="18" charset="0"/>
                <a:ea typeface="Times New Roman" panose="02020603050405020304" pitchFamily="18" charset="0"/>
              </a:rPr>
              <a:t>, we can generate our output </a:t>
            </a:r>
            <a:r>
              <a:rPr lang="en-IN" sz="2000" i="1" spc="-5" dirty="0">
                <a:solidFill>
                  <a:srgbClr val="292929"/>
                </a:solidFill>
                <a:effectLst/>
                <a:latin typeface="Georgia" panose="02040502050405020303" pitchFamily="18" charset="0"/>
                <a:ea typeface="Times New Roman" panose="02020603050405020304" pitchFamily="18" charset="0"/>
              </a:rPr>
              <a:t>X-hat</a:t>
            </a:r>
            <a:r>
              <a:rPr lang="en-IN" sz="2000" spc="-5" dirty="0">
                <a:solidFill>
                  <a:srgbClr val="292929"/>
                </a:solidFill>
                <a:effectLst/>
                <a:latin typeface="Georgia" panose="02040502050405020303" pitchFamily="18" charset="0"/>
                <a:ea typeface="Times New Roman" panose="02020603050405020304" pitchFamily="18" charset="0"/>
              </a:rPr>
              <a:t> through the decoder.</a:t>
            </a:r>
            <a:endParaRPr lang="en-IN" sz="2000" dirty="0">
              <a:effectLst/>
              <a:latin typeface="Times New Roman" panose="02020603050405020304" pitchFamily="18" charset="0"/>
              <a:ea typeface="Times New Roman" panose="02020603050405020304" pitchFamily="18" charset="0"/>
            </a:endParaRPr>
          </a:p>
        </p:txBody>
      </p:sp>
      <p:pic>
        <p:nvPicPr>
          <p:cNvPr id="9" name="Picture 8" descr="Image for post">
            <a:extLst>
              <a:ext uri="{FF2B5EF4-FFF2-40B4-BE49-F238E27FC236}">
                <a16:creationId xmlns:a16="http://schemas.microsoft.com/office/drawing/2014/main" id="{7142F671-313D-418B-BDE6-1E579C687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39376" y="942664"/>
            <a:ext cx="6545807" cy="1454890"/>
          </a:xfrm>
          <a:prstGeom prst="rect">
            <a:avLst/>
          </a:prstGeom>
          <a:noFill/>
          <a:ln>
            <a:noFill/>
          </a:ln>
        </p:spPr>
      </p:pic>
    </p:spTree>
    <p:extLst>
      <p:ext uri="{BB962C8B-B14F-4D97-AF65-F5344CB8AC3E}">
        <p14:creationId xmlns:p14="http://schemas.microsoft.com/office/powerpoint/2010/main" val="4010955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A2A6FF-E91E-46F2-B442-4037AD21BA1A}"/>
              </a:ext>
            </a:extLst>
          </p:cNvPr>
          <p:cNvSpPr>
            <a:spLocks noGrp="1"/>
          </p:cNvSpPr>
          <p:nvPr>
            <p:ph type="sldNum" sz="quarter" idx="12"/>
          </p:nvPr>
        </p:nvSpPr>
        <p:spPr>
          <a:xfrm>
            <a:off x="450450" y="406558"/>
            <a:ext cx="811019" cy="503578"/>
          </a:xfrm>
        </p:spPr>
        <p:txBody>
          <a:bodyPr/>
          <a:lstStyle/>
          <a:p>
            <a:r>
              <a:rPr lang="en-US" dirty="0"/>
              <a:t>7.2</a:t>
            </a:r>
          </a:p>
        </p:txBody>
      </p:sp>
      <p:sp>
        <p:nvSpPr>
          <p:cNvPr id="4" name="TextBox 3">
            <a:extLst>
              <a:ext uri="{FF2B5EF4-FFF2-40B4-BE49-F238E27FC236}">
                <a16:creationId xmlns:a16="http://schemas.microsoft.com/office/drawing/2014/main" id="{E78E3CA5-1358-48A4-AD30-448C0CDF3379}"/>
              </a:ext>
            </a:extLst>
          </p:cNvPr>
          <p:cNvSpPr txBox="1"/>
          <p:nvPr/>
        </p:nvSpPr>
        <p:spPr>
          <a:xfrm>
            <a:off x="6369775" y="1168347"/>
            <a:ext cx="4742361" cy="4657685"/>
          </a:xfrm>
          <a:prstGeom prst="rect">
            <a:avLst/>
          </a:prstGeom>
          <a:noFill/>
        </p:spPr>
        <p:txBody>
          <a:bodyPr wrap="square">
            <a:spAutoFit/>
          </a:bodyPr>
          <a:lstStyle/>
          <a:p>
            <a:pPr>
              <a:lnSpc>
                <a:spcPts val="2400"/>
              </a:lnSpc>
              <a:spcBef>
                <a:spcPts val="1030"/>
              </a:spcBef>
              <a:spcAft>
                <a:spcPts val="0"/>
              </a:spcAft>
            </a:pPr>
            <a:r>
              <a:rPr lang="en-IN" sz="2000" spc="-5" dirty="0">
                <a:solidFill>
                  <a:srgbClr val="292929"/>
                </a:solidFill>
                <a:effectLst/>
                <a:latin typeface="Georgia" panose="02040502050405020303" pitchFamily="18" charset="0"/>
                <a:ea typeface="Times New Roman" panose="02020603050405020304" pitchFamily="18" charset="0"/>
              </a:rPr>
              <a:t>The encoder for a VAE is often written as </a:t>
            </a:r>
            <a:r>
              <a:rPr lang="en-IN" sz="2000" i="1" spc="-5" dirty="0" err="1">
                <a:solidFill>
                  <a:srgbClr val="292929"/>
                </a:solidFill>
                <a:effectLst/>
                <a:latin typeface="Georgia" panose="02040502050405020303" pitchFamily="18" charset="0"/>
                <a:ea typeface="Times New Roman" panose="02020603050405020304" pitchFamily="18" charset="0"/>
              </a:rPr>
              <a:t>qφ</a:t>
            </a:r>
            <a:r>
              <a:rPr lang="en-IN" sz="2000" i="1" spc="-5" dirty="0">
                <a:solidFill>
                  <a:srgbClr val="292929"/>
                </a:solidFill>
                <a:effectLst/>
                <a:latin typeface="Georgia" panose="02040502050405020303" pitchFamily="18" charset="0"/>
                <a:ea typeface="Times New Roman" panose="02020603050405020304" pitchFamily="18" charset="0"/>
              </a:rPr>
              <a:t>(</a:t>
            </a:r>
            <a:r>
              <a:rPr lang="en-IN" sz="2000" i="1" spc="-5" dirty="0" err="1">
                <a:solidFill>
                  <a:srgbClr val="292929"/>
                </a:solidFill>
                <a:effectLst/>
                <a:latin typeface="Georgia" panose="02040502050405020303" pitchFamily="18" charset="0"/>
                <a:ea typeface="Times New Roman" panose="02020603050405020304" pitchFamily="18" charset="0"/>
              </a:rPr>
              <a:t>z|x</a:t>
            </a:r>
            <a:r>
              <a:rPr lang="en-IN" sz="2000" i="1" spc="-5" dirty="0">
                <a:solidFill>
                  <a:srgbClr val="292929"/>
                </a:solidFill>
                <a:effectLst/>
                <a:latin typeface="Georgia" panose="02040502050405020303" pitchFamily="18" charset="0"/>
                <a:ea typeface="Times New Roman" panose="02020603050405020304" pitchFamily="18" charset="0"/>
              </a:rPr>
              <a:t>)</a:t>
            </a:r>
            <a:r>
              <a:rPr lang="en-IN" sz="2000" spc="-5" dirty="0">
                <a:solidFill>
                  <a:srgbClr val="292929"/>
                </a:solidFill>
                <a:effectLst/>
                <a:latin typeface="Georgia" panose="02040502050405020303" pitchFamily="18" charset="0"/>
                <a:ea typeface="Times New Roman" panose="02020603050405020304" pitchFamily="18" charset="0"/>
              </a:rPr>
              <a:t>, which takes a data point </a:t>
            </a:r>
            <a:r>
              <a:rPr lang="en-IN" sz="2000" i="1" spc="-5" dirty="0">
                <a:solidFill>
                  <a:srgbClr val="292929"/>
                </a:solidFill>
                <a:effectLst/>
                <a:latin typeface="Georgia" panose="02040502050405020303" pitchFamily="18" charset="0"/>
                <a:ea typeface="Times New Roman" panose="02020603050405020304" pitchFamily="18" charset="0"/>
              </a:rPr>
              <a:t>X</a:t>
            </a:r>
            <a:r>
              <a:rPr lang="en-IN" sz="2000" spc="-5" dirty="0">
                <a:solidFill>
                  <a:srgbClr val="292929"/>
                </a:solidFill>
                <a:effectLst/>
                <a:latin typeface="Georgia" panose="02040502050405020303" pitchFamily="18" charset="0"/>
                <a:ea typeface="Times New Roman" panose="02020603050405020304" pitchFamily="18" charset="0"/>
              </a:rPr>
              <a:t> and produces a distribution. The distribution is usually parameterized as a multivariate Gaussian.</a:t>
            </a:r>
          </a:p>
          <a:p>
            <a:pPr>
              <a:lnSpc>
                <a:spcPts val="2400"/>
              </a:lnSpc>
              <a:spcBef>
                <a:spcPts val="1030"/>
              </a:spcBef>
              <a:spcAft>
                <a:spcPts val="0"/>
              </a:spcAft>
            </a:pPr>
            <a:r>
              <a:rPr lang="en-IN" sz="2000" spc="-5" dirty="0">
                <a:solidFill>
                  <a:srgbClr val="292929"/>
                </a:solidFill>
                <a:effectLst/>
                <a:latin typeface="Georgia" panose="02040502050405020303" pitchFamily="18" charset="0"/>
                <a:ea typeface="Times New Roman" panose="02020603050405020304" pitchFamily="18" charset="0"/>
              </a:rPr>
              <a:t> Therefore, the encoder predicts the means and standard deviation of the Gaussian distribution. </a:t>
            </a:r>
          </a:p>
          <a:p>
            <a:pPr>
              <a:lnSpc>
                <a:spcPts val="2400"/>
              </a:lnSpc>
              <a:spcBef>
                <a:spcPts val="1030"/>
              </a:spcBef>
              <a:spcAft>
                <a:spcPts val="0"/>
              </a:spcAft>
            </a:pPr>
            <a:r>
              <a:rPr lang="en-IN" sz="2000" spc="-5" dirty="0">
                <a:solidFill>
                  <a:srgbClr val="292929"/>
                </a:solidFill>
                <a:effectLst/>
                <a:latin typeface="Georgia" panose="02040502050405020303" pitchFamily="18" charset="0"/>
                <a:ea typeface="Times New Roman" panose="02020603050405020304" pitchFamily="18" charset="0"/>
              </a:rPr>
              <a:t>The lower-dimensional embedding </a:t>
            </a:r>
            <a:r>
              <a:rPr lang="en-IN" sz="2000" i="1" spc="-5" dirty="0">
                <a:solidFill>
                  <a:srgbClr val="292929"/>
                </a:solidFill>
                <a:effectLst/>
                <a:latin typeface="Georgia" panose="02040502050405020303" pitchFamily="18" charset="0"/>
                <a:ea typeface="Times New Roman" panose="02020603050405020304" pitchFamily="18" charset="0"/>
              </a:rPr>
              <a:t>Z</a:t>
            </a:r>
            <a:r>
              <a:rPr lang="en-IN" sz="2000" spc="-5" dirty="0">
                <a:solidFill>
                  <a:srgbClr val="292929"/>
                </a:solidFill>
                <a:effectLst/>
                <a:latin typeface="Georgia" panose="02040502050405020303" pitchFamily="18" charset="0"/>
                <a:ea typeface="Times New Roman" panose="02020603050405020304" pitchFamily="18" charset="0"/>
              </a:rPr>
              <a:t> is sampled from this distribution. The decoder is a variational approximation, </a:t>
            </a:r>
            <a:r>
              <a:rPr lang="en-IN" sz="2000" i="1" spc="-5" dirty="0" err="1">
                <a:solidFill>
                  <a:srgbClr val="292929"/>
                </a:solidFill>
                <a:effectLst/>
                <a:latin typeface="Georgia" panose="02040502050405020303" pitchFamily="18" charset="0"/>
                <a:ea typeface="Times New Roman" panose="02020603050405020304" pitchFamily="18" charset="0"/>
              </a:rPr>
              <a:t>pθ</a:t>
            </a:r>
            <a:r>
              <a:rPr lang="en-IN" sz="2000" i="1" spc="-5" dirty="0">
                <a:solidFill>
                  <a:srgbClr val="292929"/>
                </a:solidFill>
                <a:effectLst/>
                <a:latin typeface="Georgia" panose="02040502050405020303" pitchFamily="18" charset="0"/>
                <a:ea typeface="Times New Roman" panose="02020603050405020304" pitchFamily="18" charset="0"/>
              </a:rPr>
              <a:t>(</a:t>
            </a:r>
            <a:r>
              <a:rPr lang="en-IN" sz="2000" i="1" spc="-5" dirty="0" err="1">
                <a:solidFill>
                  <a:srgbClr val="292929"/>
                </a:solidFill>
                <a:effectLst/>
                <a:latin typeface="Georgia" panose="02040502050405020303" pitchFamily="18" charset="0"/>
                <a:ea typeface="Times New Roman" panose="02020603050405020304" pitchFamily="18" charset="0"/>
              </a:rPr>
              <a:t>x|z</a:t>
            </a:r>
            <a:r>
              <a:rPr lang="en-IN" sz="2000" i="1" spc="-5" dirty="0">
                <a:solidFill>
                  <a:srgbClr val="292929"/>
                </a:solidFill>
                <a:effectLst/>
                <a:latin typeface="Georgia" panose="02040502050405020303" pitchFamily="18" charset="0"/>
                <a:ea typeface="Times New Roman" panose="02020603050405020304" pitchFamily="18" charset="0"/>
              </a:rPr>
              <a:t>)</a:t>
            </a:r>
            <a:r>
              <a:rPr lang="en-IN" sz="2000" spc="-5" dirty="0">
                <a:solidFill>
                  <a:srgbClr val="292929"/>
                </a:solidFill>
                <a:effectLst/>
                <a:latin typeface="Georgia" panose="02040502050405020303" pitchFamily="18" charset="0"/>
                <a:ea typeface="Times New Roman" panose="02020603050405020304" pitchFamily="18" charset="0"/>
              </a:rPr>
              <a:t>, which takes an embedding </a:t>
            </a:r>
            <a:r>
              <a:rPr lang="en-IN" sz="2000" i="1" spc="-5" dirty="0">
                <a:solidFill>
                  <a:srgbClr val="292929"/>
                </a:solidFill>
                <a:effectLst/>
                <a:latin typeface="Georgia" panose="02040502050405020303" pitchFamily="18" charset="0"/>
                <a:ea typeface="Times New Roman" panose="02020603050405020304" pitchFamily="18" charset="0"/>
              </a:rPr>
              <a:t>Z</a:t>
            </a:r>
            <a:r>
              <a:rPr lang="en-IN" sz="2000" spc="-5" dirty="0">
                <a:solidFill>
                  <a:srgbClr val="292929"/>
                </a:solidFill>
                <a:effectLst/>
                <a:latin typeface="Georgia" panose="02040502050405020303" pitchFamily="18" charset="0"/>
                <a:ea typeface="Times New Roman" panose="02020603050405020304" pitchFamily="18" charset="0"/>
              </a:rPr>
              <a:t> and produces the output </a:t>
            </a:r>
            <a:r>
              <a:rPr lang="en-IN" sz="2000" i="1" spc="-5" dirty="0">
                <a:solidFill>
                  <a:srgbClr val="292929"/>
                </a:solidFill>
                <a:effectLst/>
                <a:latin typeface="Georgia" panose="02040502050405020303" pitchFamily="18" charset="0"/>
                <a:ea typeface="Times New Roman" panose="02020603050405020304" pitchFamily="18" charset="0"/>
              </a:rPr>
              <a:t>X-hat</a:t>
            </a:r>
            <a:r>
              <a:rPr lang="en-IN" sz="2000" spc="-5" dirty="0">
                <a:solidFill>
                  <a:srgbClr val="292929"/>
                </a:solidFill>
                <a:effectLst/>
                <a:latin typeface="Georgia" panose="02040502050405020303"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789623EA-5738-421F-B47D-70B0B1CF5454}"/>
              </a:ext>
            </a:extLst>
          </p:cNvPr>
          <p:cNvSpPr txBox="1"/>
          <p:nvPr/>
        </p:nvSpPr>
        <p:spPr>
          <a:xfrm>
            <a:off x="891718" y="479249"/>
            <a:ext cx="9583021" cy="430887"/>
          </a:xfrm>
          <a:prstGeom prst="rect">
            <a:avLst/>
          </a:prstGeom>
          <a:noFill/>
        </p:spPr>
        <p:txBody>
          <a:bodyPr wrap="square">
            <a:spAutoFit/>
          </a:bodyPr>
          <a:lstStyle/>
          <a:p>
            <a:pPr lvl="1" fontAlgn="base">
              <a:lnSpc>
                <a:spcPts val="2400"/>
              </a:lnSpc>
              <a:spcBef>
                <a:spcPts val="2065"/>
              </a:spcBef>
              <a:spcAft>
                <a:spcPts val="0"/>
              </a:spcAft>
              <a:buClr>
                <a:srgbClr val="000000"/>
              </a:buClr>
              <a:buSzPts val="1200"/>
            </a:pPr>
            <a:r>
              <a:rPr lang="en-US" sz="2800" spc="-25" dirty="0">
                <a:solidFill>
                  <a:srgbClr val="292929"/>
                </a:solidFill>
                <a:uFill>
                  <a:solidFill>
                    <a:srgbClr val="000000"/>
                  </a:solidFill>
                </a:uFill>
                <a:latin typeface="Lucida Sans Unicode" panose="020B0602030504020204" pitchFamily="34" charset="0"/>
                <a:ea typeface="Cambria" panose="02040503050406030204" pitchFamily="18" charset="0"/>
                <a:cs typeface="Cambria" panose="02040503050406030204" pitchFamily="18" charset="0"/>
              </a:rPr>
              <a:t>        A</a:t>
            </a:r>
            <a:r>
              <a:rPr lang="en-US" sz="2800" u="none" strike="noStrike" spc="-25" dirty="0">
                <a:solidFill>
                  <a:srgbClr val="292929"/>
                </a:solidFill>
                <a:effectLst/>
                <a:uFill>
                  <a:solidFill>
                    <a:srgbClr val="000000"/>
                  </a:solidFill>
                </a:uFill>
                <a:latin typeface="Lucida Sans Unicode" panose="020B0602030504020204" pitchFamily="34" charset="0"/>
                <a:ea typeface="Cambria" panose="02040503050406030204" pitchFamily="18" charset="0"/>
                <a:cs typeface="Cambria" panose="02040503050406030204" pitchFamily="18" charset="0"/>
              </a:rPr>
              <a:t>rchitecture of Encoder and Decoder</a:t>
            </a:r>
            <a:endParaRPr lang="en-IN" sz="28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pic>
        <p:nvPicPr>
          <p:cNvPr id="7" name="Picture 6" descr="Image for post">
            <a:extLst>
              <a:ext uri="{FF2B5EF4-FFF2-40B4-BE49-F238E27FC236}">
                <a16:creationId xmlns:a16="http://schemas.microsoft.com/office/drawing/2014/main" id="{D5BC6FA5-1DBA-46F0-B6C0-3D43D6013E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5959" y="1224187"/>
            <a:ext cx="4827270" cy="4601845"/>
          </a:xfrm>
          <a:prstGeom prst="rect">
            <a:avLst/>
          </a:prstGeom>
          <a:noFill/>
          <a:ln>
            <a:noFill/>
          </a:ln>
        </p:spPr>
      </p:pic>
    </p:spTree>
    <p:extLst>
      <p:ext uri="{BB962C8B-B14F-4D97-AF65-F5344CB8AC3E}">
        <p14:creationId xmlns:p14="http://schemas.microsoft.com/office/powerpoint/2010/main" val="30696417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655FF-5998-499F-95D7-4DE432E7F966}"/>
              </a:ext>
            </a:extLst>
          </p:cNvPr>
          <p:cNvSpPr txBox="1"/>
          <p:nvPr/>
        </p:nvSpPr>
        <p:spPr>
          <a:xfrm>
            <a:off x="2255521" y="840518"/>
            <a:ext cx="6392090" cy="477054"/>
          </a:xfrm>
          <a:prstGeom prst="rect">
            <a:avLst/>
          </a:prstGeom>
          <a:noFill/>
        </p:spPr>
        <p:txBody>
          <a:bodyPr wrap="square">
            <a:spAutoFit/>
          </a:bodyPr>
          <a:lstStyle/>
          <a:p>
            <a:pPr algn="ctr">
              <a:lnSpc>
                <a:spcPts val="2400"/>
              </a:lnSpc>
              <a:spcBef>
                <a:spcPts val="2400"/>
              </a:spcBef>
              <a:spcAft>
                <a:spcPts val="0"/>
              </a:spcAft>
            </a:pPr>
            <a:r>
              <a:rPr lang="en-IN" sz="4000" spc="-25" dirty="0">
                <a:solidFill>
                  <a:srgbClr val="292929"/>
                </a:solidFill>
                <a:effectLst/>
                <a:latin typeface="Lucida Sans Unicode" panose="020B0602030504020204" pitchFamily="34" charset="0"/>
                <a:ea typeface="Times New Roman" panose="02020603050405020304" pitchFamily="18" charset="0"/>
              </a:rPr>
              <a:t>Loss Function For VAE</a:t>
            </a:r>
            <a:endParaRPr lang="en-IN" sz="40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8F7724F5-170E-4006-B95B-BB7ED1EE819C}"/>
              </a:ext>
            </a:extLst>
          </p:cNvPr>
          <p:cNvSpPr txBox="1"/>
          <p:nvPr/>
        </p:nvSpPr>
        <p:spPr>
          <a:xfrm>
            <a:off x="1872343" y="1654629"/>
            <a:ext cx="7837714" cy="2554545"/>
          </a:xfrm>
          <a:prstGeom prst="rect">
            <a:avLst/>
          </a:prstGeom>
          <a:noFill/>
        </p:spPr>
        <p:txBody>
          <a:bodyPr wrap="square">
            <a:spAutoFit/>
          </a:bodyPr>
          <a:lstStyle/>
          <a:p>
            <a:pPr>
              <a:lnSpc>
                <a:spcPts val="2400"/>
              </a:lnSpc>
              <a:spcBef>
                <a:spcPts val="1030"/>
              </a:spcBef>
              <a:spcAft>
                <a:spcPts val="0"/>
              </a:spcAft>
            </a:pPr>
            <a:r>
              <a:rPr lang="en-IN" sz="2000" spc="-5" dirty="0">
                <a:solidFill>
                  <a:srgbClr val="292929"/>
                </a:solidFill>
                <a:effectLst/>
                <a:latin typeface="Georgia" panose="02040502050405020303" pitchFamily="18" charset="0"/>
                <a:ea typeface="Times New Roman" panose="02020603050405020304" pitchFamily="18" charset="0"/>
              </a:rPr>
              <a:t>The loss function for VAE has two parts. The first part of the loss function is called the variational lower bound, which measures how well the network reconstructs the data. If the reconstructed data </a:t>
            </a:r>
            <a:r>
              <a:rPr lang="en-IN" sz="2000" i="1" spc="-5" dirty="0">
                <a:solidFill>
                  <a:srgbClr val="292929"/>
                </a:solidFill>
                <a:effectLst/>
                <a:latin typeface="Georgia" panose="02040502050405020303" pitchFamily="18" charset="0"/>
                <a:ea typeface="Times New Roman" panose="02020603050405020304" pitchFamily="18" charset="0"/>
              </a:rPr>
              <a:t>X</a:t>
            </a:r>
            <a:r>
              <a:rPr lang="en-IN" sz="2000" spc="-5" dirty="0">
                <a:solidFill>
                  <a:srgbClr val="292929"/>
                </a:solidFill>
                <a:effectLst/>
                <a:latin typeface="Georgia" panose="02040502050405020303" pitchFamily="18" charset="0"/>
                <a:ea typeface="Times New Roman" panose="02020603050405020304" pitchFamily="18" charset="0"/>
              </a:rPr>
              <a:t> is very different than the original data, then the reconstruction loss will be high. The second part of the loss function works as a </a:t>
            </a:r>
            <a:r>
              <a:rPr lang="en-IN" sz="2000" spc="-5" dirty="0" err="1">
                <a:solidFill>
                  <a:srgbClr val="292929"/>
                </a:solidFill>
                <a:effectLst/>
                <a:latin typeface="Georgia" panose="02040502050405020303" pitchFamily="18" charset="0"/>
                <a:ea typeface="Times New Roman" panose="02020603050405020304" pitchFamily="18" charset="0"/>
              </a:rPr>
              <a:t>regularizer</a:t>
            </a:r>
            <a:r>
              <a:rPr lang="en-IN" sz="2000" spc="-5" dirty="0">
                <a:solidFill>
                  <a:srgbClr val="292929"/>
                </a:solidFill>
                <a:effectLst/>
                <a:latin typeface="Georgia" panose="02040502050405020303" pitchFamily="18" charset="0"/>
                <a:ea typeface="Times New Roman" panose="02020603050405020304" pitchFamily="18" charset="0"/>
              </a:rPr>
              <a:t>. It is the KL-divergence of the approximate from the true posterior (</a:t>
            </a:r>
            <a:r>
              <a:rPr lang="en-IN" sz="2000" i="1" spc="-5" dirty="0">
                <a:solidFill>
                  <a:srgbClr val="292929"/>
                </a:solidFill>
                <a:effectLst/>
                <a:latin typeface="Georgia" panose="02040502050405020303" pitchFamily="18" charset="0"/>
                <a:ea typeface="Times New Roman" panose="02020603050405020304" pitchFamily="18" charset="0"/>
              </a:rPr>
              <a:t>p(z)</a:t>
            </a:r>
            <a:r>
              <a:rPr lang="en-IN" sz="2000" spc="-5" dirty="0">
                <a:solidFill>
                  <a:srgbClr val="292929"/>
                </a:solidFill>
                <a:effectLst/>
                <a:latin typeface="Georgia" panose="02040502050405020303" pitchFamily="18" charset="0"/>
                <a:ea typeface="Times New Roman" panose="02020603050405020304" pitchFamily="18" charset="0"/>
              </a:rPr>
              <a:t>), which measures how closely the output distribution (</a:t>
            </a:r>
            <a:r>
              <a:rPr lang="en-IN" sz="2000" i="1" spc="-5" dirty="0" err="1">
                <a:solidFill>
                  <a:srgbClr val="292929"/>
                </a:solidFill>
                <a:effectLst/>
                <a:latin typeface="Georgia" panose="02040502050405020303" pitchFamily="18" charset="0"/>
                <a:ea typeface="Times New Roman" panose="02020603050405020304" pitchFamily="18" charset="0"/>
              </a:rPr>
              <a:t>qφ</a:t>
            </a:r>
            <a:r>
              <a:rPr lang="en-IN" sz="2000" i="1" spc="-5" dirty="0">
                <a:solidFill>
                  <a:srgbClr val="292929"/>
                </a:solidFill>
                <a:effectLst/>
                <a:latin typeface="Georgia" panose="02040502050405020303" pitchFamily="18" charset="0"/>
                <a:ea typeface="Times New Roman" panose="02020603050405020304" pitchFamily="18" charset="0"/>
              </a:rPr>
              <a:t>(</a:t>
            </a:r>
            <a:r>
              <a:rPr lang="en-IN" sz="2000" i="1" spc="-5" dirty="0" err="1">
                <a:solidFill>
                  <a:srgbClr val="292929"/>
                </a:solidFill>
                <a:effectLst/>
                <a:latin typeface="Georgia" panose="02040502050405020303" pitchFamily="18" charset="0"/>
                <a:ea typeface="Times New Roman" panose="02020603050405020304" pitchFamily="18" charset="0"/>
              </a:rPr>
              <a:t>z|x</a:t>
            </a:r>
            <a:r>
              <a:rPr lang="en-IN" sz="2000" i="1" spc="-5" dirty="0">
                <a:solidFill>
                  <a:srgbClr val="292929"/>
                </a:solidFill>
                <a:effectLst/>
                <a:latin typeface="Georgia" panose="02040502050405020303" pitchFamily="18" charset="0"/>
                <a:ea typeface="Times New Roman" panose="02020603050405020304" pitchFamily="18" charset="0"/>
              </a:rPr>
              <a:t>)</a:t>
            </a:r>
            <a:r>
              <a:rPr lang="en-IN" sz="2000" spc="-5" dirty="0">
                <a:solidFill>
                  <a:srgbClr val="292929"/>
                </a:solidFill>
                <a:effectLst/>
                <a:latin typeface="Georgia" panose="02040502050405020303" pitchFamily="18" charset="0"/>
                <a:ea typeface="Times New Roman" panose="02020603050405020304" pitchFamily="18" charset="0"/>
              </a:rPr>
              <a:t>) match to </a:t>
            </a:r>
            <a:r>
              <a:rPr lang="en-IN" sz="2000" i="1" spc="-5" dirty="0">
                <a:solidFill>
                  <a:srgbClr val="292929"/>
                </a:solidFill>
                <a:effectLst/>
                <a:latin typeface="Georgia" panose="02040502050405020303" pitchFamily="18" charset="0"/>
                <a:ea typeface="Times New Roman" panose="02020603050405020304" pitchFamily="18" charset="0"/>
              </a:rPr>
              <a:t>p(z)</a:t>
            </a:r>
            <a:r>
              <a:rPr lang="en-IN" sz="2000" spc="-5" dirty="0">
                <a:solidFill>
                  <a:srgbClr val="292929"/>
                </a:solidFill>
                <a:effectLst/>
                <a:latin typeface="Georgia" panose="02040502050405020303"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E35F001E-547D-41DD-9E6E-E39F227A7C1F}"/>
              </a:ext>
            </a:extLst>
          </p:cNvPr>
          <p:cNvSpPr txBox="1"/>
          <p:nvPr/>
        </p:nvSpPr>
        <p:spPr>
          <a:xfrm>
            <a:off x="332264" y="4664762"/>
            <a:ext cx="2785404" cy="1077218"/>
          </a:xfrm>
          <a:prstGeom prst="rect">
            <a:avLst/>
          </a:prstGeom>
          <a:noFill/>
        </p:spPr>
        <p:txBody>
          <a:bodyPr wrap="square">
            <a:spAutoFit/>
          </a:bodyPr>
          <a:lstStyle/>
          <a:p>
            <a:r>
              <a:rPr lang="en-US" sz="3200" spc="-5" dirty="0">
                <a:solidFill>
                  <a:srgbClr val="292929"/>
                </a:solidFill>
                <a:latin typeface="Georgia" panose="02040502050405020303" pitchFamily="18" charset="0"/>
                <a:ea typeface="Cambria" panose="02040503050406030204" pitchFamily="18" charset="0"/>
                <a:cs typeface="Cambria" panose="02040503050406030204" pitchFamily="18" charset="0"/>
              </a:rPr>
              <a:t>M</a:t>
            </a:r>
            <a:r>
              <a:rPr lang="en-US" sz="32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ath</a:t>
            </a:r>
            <a:r>
              <a:rPr lang="en-US" sz="3200" spc="-5" dirty="0">
                <a:solidFill>
                  <a:srgbClr val="292929"/>
                </a:solidFill>
                <a:latin typeface="Georgia" panose="02040502050405020303" pitchFamily="18" charset="0"/>
                <a:ea typeface="Cambria" panose="02040503050406030204" pitchFamily="18" charset="0"/>
                <a:cs typeface="Cambria" panose="02040503050406030204" pitchFamily="18" charset="0"/>
              </a:rPr>
              <a:t>ematical</a:t>
            </a:r>
          </a:p>
          <a:p>
            <a:r>
              <a:rPr lang="en-US" sz="3200" spc="-5" dirty="0">
                <a:solidFill>
                  <a:srgbClr val="292929"/>
                </a:solidFill>
                <a:latin typeface="Georgia" panose="02040502050405020303" pitchFamily="18" charset="0"/>
                <a:ea typeface="Cambria" panose="02040503050406030204" pitchFamily="18" charset="0"/>
                <a:cs typeface="Cambria" panose="02040503050406030204" pitchFamily="18" charset="0"/>
              </a:rPr>
              <a:t>      equation</a:t>
            </a:r>
            <a:endParaRPr lang="en-IN" sz="3200" dirty="0"/>
          </a:p>
        </p:txBody>
      </p:sp>
      <p:sp>
        <p:nvSpPr>
          <p:cNvPr id="13" name="Slide Number Placeholder 1">
            <a:extLst>
              <a:ext uri="{FF2B5EF4-FFF2-40B4-BE49-F238E27FC236}">
                <a16:creationId xmlns:a16="http://schemas.microsoft.com/office/drawing/2014/main" id="{CF686D67-DB5F-4B4D-A4B7-AA6A5EB31BD1}"/>
              </a:ext>
            </a:extLst>
          </p:cNvPr>
          <p:cNvSpPr txBox="1">
            <a:spLocks/>
          </p:cNvSpPr>
          <p:nvPr/>
        </p:nvSpPr>
        <p:spPr>
          <a:xfrm>
            <a:off x="896985" y="688373"/>
            <a:ext cx="975358" cy="765957"/>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a:t>7.2</a:t>
            </a:r>
          </a:p>
        </p:txBody>
      </p:sp>
      <p:pic>
        <p:nvPicPr>
          <p:cNvPr id="9" name="Picture 8" descr="Image for post">
            <a:extLst>
              <a:ext uri="{FF2B5EF4-FFF2-40B4-BE49-F238E27FC236}">
                <a16:creationId xmlns:a16="http://schemas.microsoft.com/office/drawing/2014/main" id="{E3B1F14F-9A63-4DD3-A33C-4836F8A38BB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1509" y="4881154"/>
            <a:ext cx="8273143" cy="644434"/>
          </a:xfrm>
          <a:prstGeom prst="rect">
            <a:avLst/>
          </a:prstGeom>
          <a:noFill/>
          <a:ln>
            <a:noFill/>
          </a:ln>
        </p:spPr>
      </p:pic>
    </p:spTree>
    <p:extLst>
      <p:ext uri="{BB962C8B-B14F-4D97-AF65-F5344CB8AC3E}">
        <p14:creationId xmlns:p14="http://schemas.microsoft.com/office/powerpoint/2010/main" val="35738974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325C59-7F57-4619-96AF-4E2B5AC71F71}"/>
              </a:ext>
            </a:extLst>
          </p:cNvPr>
          <p:cNvSpPr>
            <a:spLocks noGrp="1"/>
          </p:cNvSpPr>
          <p:nvPr>
            <p:ph type="sldNum" sz="quarter" idx="12"/>
          </p:nvPr>
        </p:nvSpPr>
        <p:spPr>
          <a:xfrm>
            <a:off x="292823" y="143428"/>
            <a:ext cx="951445" cy="584775"/>
          </a:xfrm>
        </p:spPr>
        <p:txBody>
          <a:bodyPr/>
          <a:lstStyle/>
          <a:p>
            <a:r>
              <a:rPr lang="en-US" sz="3200" dirty="0"/>
              <a:t>7.2</a:t>
            </a:r>
          </a:p>
        </p:txBody>
      </p:sp>
      <p:sp>
        <p:nvSpPr>
          <p:cNvPr id="8" name="TextBox 7">
            <a:extLst>
              <a:ext uri="{FF2B5EF4-FFF2-40B4-BE49-F238E27FC236}">
                <a16:creationId xmlns:a16="http://schemas.microsoft.com/office/drawing/2014/main" id="{46990546-F3AD-4135-8E4B-D367179E288B}"/>
              </a:ext>
            </a:extLst>
          </p:cNvPr>
          <p:cNvSpPr txBox="1"/>
          <p:nvPr/>
        </p:nvSpPr>
        <p:spPr>
          <a:xfrm>
            <a:off x="292823" y="1937869"/>
            <a:ext cx="5411289" cy="3600986"/>
          </a:xfrm>
          <a:prstGeom prst="rect">
            <a:avLst/>
          </a:prstGeom>
          <a:noFill/>
        </p:spPr>
        <p:txBody>
          <a:bodyPr wrap="square">
            <a:spAutoFit/>
          </a:bodyPr>
          <a:lstStyle/>
          <a:p>
            <a:r>
              <a:rPr lang="en-IN" sz="2200" b="0" i="0" u="none" strike="noStrike" baseline="0" dirty="0">
                <a:solidFill>
                  <a:srgbClr val="3333CD"/>
                </a:solidFill>
                <a:latin typeface="ArialMT"/>
              </a:rPr>
              <a:t>Deep Recurrent Attentive Writer (DRAW)</a:t>
            </a:r>
          </a:p>
          <a:p>
            <a:r>
              <a:rPr lang="en-IN" sz="2000" b="0" i="0" u="none" strike="noStrike" baseline="0" dirty="0">
                <a:latin typeface="ArialMT"/>
              </a:rPr>
              <a:t>Recurrent Neural Net For Image Generation</a:t>
            </a:r>
          </a:p>
          <a:p>
            <a:r>
              <a:rPr lang="en-IN" sz="2200" b="0" i="0" u="none" strike="noStrike" baseline="0" dirty="0">
                <a:solidFill>
                  <a:srgbClr val="0070C0"/>
                </a:solidFill>
                <a:latin typeface="ArialMT"/>
              </a:rPr>
              <a:t>Semi-supervised Learning</a:t>
            </a:r>
          </a:p>
          <a:p>
            <a:r>
              <a:rPr lang="en-IN" sz="2000" b="0" i="0" u="none" strike="noStrike" baseline="0" dirty="0">
                <a:latin typeface="ArialMT"/>
              </a:rPr>
              <a:t>make use of both labelled and unlabelled data</a:t>
            </a:r>
          </a:p>
          <a:p>
            <a:r>
              <a:rPr lang="en-IN" sz="2200" b="0" i="0" u="none" strike="noStrike" baseline="0" dirty="0">
                <a:solidFill>
                  <a:srgbClr val="0070C0"/>
                </a:solidFill>
                <a:latin typeface="ArialMT"/>
              </a:rPr>
              <a:t>Sentence prediction</a:t>
            </a:r>
          </a:p>
          <a:p>
            <a:r>
              <a:rPr lang="en-IN" sz="2000" dirty="0"/>
              <a:t>Words are represented using a learned dictionary </a:t>
            </a:r>
          </a:p>
          <a:p>
            <a:r>
              <a:rPr lang="en-IN" sz="2000" dirty="0"/>
              <a:t>of embedding words</a:t>
            </a:r>
            <a:endParaRPr lang="en-IN" sz="2000" b="0" i="0" u="none" strike="noStrike" baseline="0" dirty="0">
              <a:solidFill>
                <a:srgbClr val="0070C0"/>
              </a:solidFill>
              <a:latin typeface="ArialMT"/>
            </a:endParaRPr>
          </a:p>
          <a:p>
            <a:r>
              <a:rPr lang="en-IN" sz="2200" dirty="0">
                <a:solidFill>
                  <a:srgbClr val="0070C0"/>
                </a:solidFill>
              </a:rPr>
              <a:t>VAE for Privacy</a:t>
            </a:r>
          </a:p>
          <a:p>
            <a:r>
              <a:rPr lang="en-IN" sz="2000" dirty="0"/>
              <a:t>Performs Inference of latent variables by adding noise</a:t>
            </a:r>
            <a:endParaRPr lang="en-IN" sz="2000" dirty="0">
              <a:solidFill>
                <a:srgbClr val="0070C0"/>
              </a:solidFill>
            </a:endParaRPr>
          </a:p>
          <a:p>
            <a:r>
              <a:rPr lang="en-IN" sz="2000" dirty="0"/>
              <a:t>Records are made safe for data mining</a:t>
            </a:r>
            <a:endParaRPr lang="en-IN" sz="2200" dirty="0"/>
          </a:p>
        </p:txBody>
      </p:sp>
      <p:sp>
        <p:nvSpPr>
          <p:cNvPr id="10" name="TextBox 9">
            <a:extLst>
              <a:ext uri="{FF2B5EF4-FFF2-40B4-BE49-F238E27FC236}">
                <a16:creationId xmlns:a16="http://schemas.microsoft.com/office/drawing/2014/main" id="{5FC68B5C-D8D0-4465-ADC9-1FFB382CEF47}"/>
              </a:ext>
            </a:extLst>
          </p:cNvPr>
          <p:cNvSpPr txBox="1"/>
          <p:nvPr/>
        </p:nvSpPr>
        <p:spPr>
          <a:xfrm>
            <a:off x="768545" y="81872"/>
            <a:ext cx="6659847" cy="646331"/>
          </a:xfrm>
          <a:prstGeom prst="rect">
            <a:avLst/>
          </a:prstGeom>
          <a:noFill/>
        </p:spPr>
        <p:txBody>
          <a:bodyPr wrap="square">
            <a:spAutoFit/>
          </a:bodyPr>
          <a:lstStyle/>
          <a:p>
            <a:r>
              <a:rPr lang="en-IN" sz="3600" dirty="0"/>
              <a:t>     </a:t>
            </a:r>
            <a:r>
              <a:rPr lang="en-IN" sz="3600" u="sng" dirty="0"/>
              <a:t>Application of Autoencoders</a:t>
            </a:r>
          </a:p>
        </p:txBody>
      </p:sp>
      <p:sp>
        <p:nvSpPr>
          <p:cNvPr id="16" name="TextBox 15">
            <a:extLst>
              <a:ext uri="{FF2B5EF4-FFF2-40B4-BE49-F238E27FC236}">
                <a16:creationId xmlns:a16="http://schemas.microsoft.com/office/drawing/2014/main" id="{76EDC091-3957-4D47-A289-7387666760C6}"/>
              </a:ext>
            </a:extLst>
          </p:cNvPr>
          <p:cNvSpPr txBox="1"/>
          <p:nvPr/>
        </p:nvSpPr>
        <p:spPr>
          <a:xfrm>
            <a:off x="6005648" y="4422802"/>
            <a:ext cx="4892040" cy="1477328"/>
          </a:xfrm>
          <a:prstGeom prst="rect">
            <a:avLst/>
          </a:prstGeom>
          <a:noFill/>
        </p:spPr>
        <p:txBody>
          <a:bodyPr wrap="square">
            <a:spAutoFit/>
          </a:bodyPr>
          <a:lstStyle/>
          <a:p>
            <a:r>
              <a:rPr lang="en-IN" dirty="0">
                <a:solidFill>
                  <a:srgbClr val="0070C0"/>
                </a:solidFill>
              </a:rPr>
              <a:t>Data Compression</a:t>
            </a:r>
          </a:p>
          <a:p>
            <a:r>
              <a:rPr lang="en-IN" dirty="0"/>
              <a:t>Deep autoencoders are used for semantic hashing</a:t>
            </a:r>
          </a:p>
          <a:p>
            <a:r>
              <a:rPr lang="en-IN" dirty="0">
                <a:solidFill>
                  <a:srgbClr val="0070C0"/>
                </a:solidFill>
              </a:rPr>
              <a:t>Image Search </a:t>
            </a:r>
          </a:p>
          <a:p>
            <a:r>
              <a:rPr lang="en-IN" dirty="0"/>
              <a:t>Images are converted into a 30 number vector</a:t>
            </a:r>
          </a:p>
          <a:p>
            <a:r>
              <a:rPr lang="en-IN" dirty="0">
                <a:solidFill>
                  <a:srgbClr val="0070C0"/>
                </a:solidFill>
              </a:rPr>
              <a:t>Topic Modelling &amp; Information Retrieval</a:t>
            </a:r>
            <a:endParaRPr lang="en-IN" dirty="0"/>
          </a:p>
        </p:txBody>
      </p:sp>
      <p:sp>
        <p:nvSpPr>
          <p:cNvPr id="18" name="TextBox 17">
            <a:extLst>
              <a:ext uri="{FF2B5EF4-FFF2-40B4-BE49-F238E27FC236}">
                <a16:creationId xmlns:a16="http://schemas.microsoft.com/office/drawing/2014/main" id="{690C1E55-02EE-4F27-A0AB-DB2BEF9CE02C}"/>
              </a:ext>
            </a:extLst>
          </p:cNvPr>
          <p:cNvSpPr txBox="1"/>
          <p:nvPr/>
        </p:nvSpPr>
        <p:spPr>
          <a:xfrm>
            <a:off x="292823" y="1193288"/>
            <a:ext cx="5036823" cy="553998"/>
          </a:xfrm>
          <a:prstGeom prst="rect">
            <a:avLst/>
          </a:prstGeom>
          <a:noFill/>
        </p:spPr>
        <p:txBody>
          <a:bodyPr wrap="square">
            <a:spAutoFit/>
          </a:bodyPr>
          <a:lstStyle/>
          <a:p>
            <a:r>
              <a:rPr lang="en-IN" sz="3000" dirty="0"/>
              <a:t>1) </a:t>
            </a:r>
            <a:r>
              <a:rPr lang="en-IN" sz="3000" dirty="0" err="1"/>
              <a:t>Variational</a:t>
            </a:r>
            <a:r>
              <a:rPr lang="en-IN" sz="3000" dirty="0"/>
              <a:t> Auto Encoders</a:t>
            </a:r>
          </a:p>
        </p:txBody>
      </p:sp>
      <p:sp>
        <p:nvSpPr>
          <p:cNvPr id="20" name="TextBox 19">
            <a:extLst>
              <a:ext uri="{FF2B5EF4-FFF2-40B4-BE49-F238E27FC236}">
                <a16:creationId xmlns:a16="http://schemas.microsoft.com/office/drawing/2014/main" id="{61F3D520-2699-4636-B0C0-DAC15CF850C9}"/>
              </a:ext>
            </a:extLst>
          </p:cNvPr>
          <p:cNvSpPr txBox="1"/>
          <p:nvPr/>
        </p:nvSpPr>
        <p:spPr>
          <a:xfrm>
            <a:off x="7045235" y="3898386"/>
            <a:ext cx="4012474" cy="523220"/>
          </a:xfrm>
          <a:prstGeom prst="rect">
            <a:avLst/>
          </a:prstGeom>
          <a:noFill/>
        </p:spPr>
        <p:txBody>
          <a:bodyPr wrap="square">
            <a:spAutoFit/>
          </a:bodyPr>
          <a:lstStyle/>
          <a:p>
            <a:r>
              <a:rPr lang="en-IN" sz="2800" dirty="0"/>
              <a:t>3) Deep Autoencoders</a:t>
            </a:r>
          </a:p>
        </p:txBody>
      </p:sp>
      <p:sp>
        <p:nvSpPr>
          <p:cNvPr id="22" name="TextBox 21">
            <a:extLst>
              <a:ext uri="{FF2B5EF4-FFF2-40B4-BE49-F238E27FC236}">
                <a16:creationId xmlns:a16="http://schemas.microsoft.com/office/drawing/2014/main" id="{92C754F1-A7BE-4F1A-B566-FD7259FA240F}"/>
              </a:ext>
            </a:extLst>
          </p:cNvPr>
          <p:cNvSpPr txBox="1"/>
          <p:nvPr/>
        </p:nvSpPr>
        <p:spPr>
          <a:xfrm>
            <a:off x="7045235" y="758819"/>
            <a:ext cx="4139835" cy="523220"/>
          </a:xfrm>
          <a:prstGeom prst="rect">
            <a:avLst/>
          </a:prstGeom>
          <a:noFill/>
        </p:spPr>
        <p:txBody>
          <a:bodyPr wrap="square">
            <a:spAutoFit/>
          </a:bodyPr>
          <a:lstStyle/>
          <a:p>
            <a:r>
              <a:rPr lang="en-IN" sz="2800" dirty="0"/>
              <a:t>2) Basic Autoencoders</a:t>
            </a:r>
          </a:p>
        </p:txBody>
      </p:sp>
      <p:sp>
        <p:nvSpPr>
          <p:cNvPr id="24" name="TextBox 23">
            <a:extLst>
              <a:ext uri="{FF2B5EF4-FFF2-40B4-BE49-F238E27FC236}">
                <a16:creationId xmlns:a16="http://schemas.microsoft.com/office/drawing/2014/main" id="{51F79059-5CBC-48D4-8E4E-C1C30D380907}"/>
              </a:ext>
            </a:extLst>
          </p:cNvPr>
          <p:cNvSpPr txBox="1"/>
          <p:nvPr/>
        </p:nvSpPr>
        <p:spPr>
          <a:xfrm>
            <a:off x="6005648" y="1297836"/>
            <a:ext cx="6000205" cy="2308324"/>
          </a:xfrm>
          <a:prstGeom prst="rect">
            <a:avLst/>
          </a:prstGeom>
          <a:noFill/>
        </p:spPr>
        <p:txBody>
          <a:bodyPr wrap="square">
            <a:spAutoFit/>
          </a:bodyPr>
          <a:lstStyle/>
          <a:p>
            <a:r>
              <a:rPr lang="en-IN" dirty="0">
                <a:solidFill>
                  <a:srgbClr val="0070C0"/>
                </a:solidFill>
              </a:rPr>
              <a:t>Image Colouring</a:t>
            </a:r>
          </a:p>
          <a:p>
            <a:r>
              <a:rPr lang="en-IN" dirty="0"/>
              <a:t>Converts Black &amp; white pictures into coloured Images</a:t>
            </a:r>
          </a:p>
          <a:p>
            <a:r>
              <a:rPr lang="en-IN" dirty="0">
                <a:solidFill>
                  <a:srgbClr val="0070C0"/>
                </a:solidFill>
              </a:rPr>
              <a:t>Feature Variation</a:t>
            </a:r>
          </a:p>
          <a:p>
            <a:r>
              <a:rPr lang="en-IN" dirty="0"/>
              <a:t>Only Extracts the Useful Features</a:t>
            </a:r>
            <a:endParaRPr lang="en-IN" dirty="0">
              <a:solidFill>
                <a:srgbClr val="0070C0"/>
              </a:solidFill>
            </a:endParaRPr>
          </a:p>
          <a:p>
            <a:r>
              <a:rPr lang="en-IN" dirty="0">
                <a:solidFill>
                  <a:srgbClr val="0070C0"/>
                </a:solidFill>
              </a:rPr>
              <a:t>Denoising Images</a:t>
            </a:r>
          </a:p>
          <a:p>
            <a:r>
              <a:rPr lang="en-IN" dirty="0"/>
              <a:t> Learns IMP features and ignores noises</a:t>
            </a:r>
            <a:endParaRPr lang="en-IN" dirty="0">
              <a:solidFill>
                <a:srgbClr val="0070C0"/>
              </a:solidFill>
            </a:endParaRPr>
          </a:p>
          <a:p>
            <a:r>
              <a:rPr lang="en-IN" dirty="0">
                <a:solidFill>
                  <a:srgbClr val="0070C0"/>
                </a:solidFill>
              </a:rPr>
              <a:t>Dimensionality Reduction</a:t>
            </a:r>
          </a:p>
          <a:p>
            <a:r>
              <a:rPr lang="en-IN" dirty="0"/>
              <a:t>Provides same Image with Reduced Pixel Value</a:t>
            </a:r>
            <a:endParaRPr lang="en-IN" dirty="0">
              <a:solidFill>
                <a:srgbClr val="0070C0"/>
              </a:solidFill>
            </a:endParaRPr>
          </a:p>
        </p:txBody>
      </p:sp>
      <p:cxnSp>
        <p:nvCxnSpPr>
          <p:cNvPr id="7" name="Straight Connector 6"/>
          <p:cNvCxnSpPr/>
          <p:nvPr/>
        </p:nvCxnSpPr>
        <p:spPr>
          <a:xfrm>
            <a:off x="5799909" y="1358582"/>
            <a:ext cx="43542" cy="47896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4798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201386" y="367739"/>
            <a:ext cx="1087482" cy="631991"/>
          </a:xfrm>
        </p:spPr>
        <p:txBody>
          <a:bodyPr/>
          <a:lstStyle/>
          <a:p>
            <a:r>
              <a:rPr lang="en-US" sz="3200" dirty="0"/>
              <a:t>8</a:t>
            </a:r>
          </a:p>
          <a:p>
            <a:endParaRPr lang="en-US" dirty="0"/>
          </a:p>
        </p:txBody>
      </p:sp>
      <p:sp>
        <p:nvSpPr>
          <p:cNvPr id="3" name="TextBox 2"/>
          <p:cNvSpPr txBox="1"/>
          <p:nvPr/>
        </p:nvSpPr>
        <p:spPr>
          <a:xfrm>
            <a:off x="1393370" y="184635"/>
            <a:ext cx="7855131" cy="815095"/>
          </a:xfrm>
          <a:prstGeom prst="rect">
            <a:avLst/>
          </a:prstGeom>
          <a:noFill/>
        </p:spPr>
        <p:txBody>
          <a:bodyPr wrap="square" rtlCol="0">
            <a:spAutoFit/>
          </a:bodyPr>
          <a:lstStyle/>
          <a:p>
            <a:pPr>
              <a:lnSpc>
                <a:spcPct val="150000"/>
              </a:lnSpc>
            </a:pPr>
            <a:r>
              <a:rPr lang="en-US" sz="3600" b="1" u="sng" dirty="0">
                <a:latin typeface="Century" panose="02040604050505020304" pitchFamily="18" charset="0"/>
              </a:rPr>
              <a:t>Methodology</a:t>
            </a:r>
          </a:p>
        </p:txBody>
      </p:sp>
      <p:graphicFrame>
        <p:nvGraphicFramePr>
          <p:cNvPr id="4" name="Diagram 3"/>
          <p:cNvGraphicFramePr/>
          <p:nvPr>
            <p:extLst>
              <p:ext uri="{D42A27DB-BD31-4B8C-83A1-F6EECF244321}">
                <p14:modId xmlns:p14="http://schemas.microsoft.com/office/powerpoint/2010/main" val="1668386898"/>
              </p:ext>
            </p:extLst>
          </p:nvPr>
        </p:nvGraphicFramePr>
        <p:xfrm>
          <a:off x="2660104" y="1349101"/>
          <a:ext cx="6588397" cy="440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5332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EB8BB8D-4C5F-4E1C-9DF3-DB68430D29A3}"/>
              </a:ext>
            </a:extLst>
          </p:cNvPr>
          <p:cNvGraphicFramePr/>
          <p:nvPr>
            <p:extLst>
              <p:ext uri="{D42A27DB-BD31-4B8C-83A1-F6EECF244321}">
                <p14:modId xmlns:p14="http://schemas.microsoft.com/office/powerpoint/2010/main" val="665848422"/>
              </p:ext>
            </p:extLst>
          </p:nvPr>
        </p:nvGraphicFramePr>
        <p:xfrm>
          <a:off x="514170" y="1018903"/>
          <a:ext cx="9901283" cy="4857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1"/>
          <p:cNvSpPr>
            <a:spLocks noGrp="1"/>
          </p:cNvSpPr>
          <p:nvPr>
            <p:ph type="sldNum" sz="quarter" idx="12"/>
          </p:nvPr>
        </p:nvSpPr>
        <p:spPr>
          <a:xfrm>
            <a:off x="0" y="0"/>
            <a:ext cx="1087482" cy="631991"/>
          </a:xfrm>
        </p:spPr>
        <p:txBody>
          <a:bodyPr/>
          <a:lstStyle/>
          <a:p>
            <a:r>
              <a:rPr lang="en-US" sz="3200" dirty="0"/>
              <a:t>8.1</a:t>
            </a:r>
          </a:p>
          <a:p>
            <a:endParaRPr lang="en-US" dirty="0"/>
          </a:p>
        </p:txBody>
      </p:sp>
    </p:spTree>
    <p:extLst>
      <p:ext uri="{BB962C8B-B14F-4D97-AF65-F5344CB8AC3E}">
        <p14:creationId xmlns:p14="http://schemas.microsoft.com/office/powerpoint/2010/main" val="8080107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D04E79-7DC8-41CC-897E-59E12BA590C0}"/>
              </a:ext>
            </a:extLst>
          </p:cNvPr>
          <p:cNvPicPr>
            <a:picLocks noChangeAspect="1"/>
          </p:cNvPicPr>
          <p:nvPr/>
        </p:nvPicPr>
        <p:blipFill>
          <a:blip r:embed="rId2"/>
          <a:stretch>
            <a:fillRect/>
          </a:stretch>
        </p:blipFill>
        <p:spPr>
          <a:xfrm>
            <a:off x="1936235" y="69669"/>
            <a:ext cx="10142553" cy="5939246"/>
          </a:xfrm>
          <a:prstGeom prst="rect">
            <a:avLst/>
          </a:prstGeom>
        </p:spPr>
      </p:pic>
      <p:sp>
        <p:nvSpPr>
          <p:cNvPr id="8" name="TextBox 7">
            <a:extLst>
              <a:ext uri="{FF2B5EF4-FFF2-40B4-BE49-F238E27FC236}">
                <a16:creationId xmlns:a16="http://schemas.microsoft.com/office/drawing/2014/main" id="{41F4759C-25DA-4613-B60C-1E72857D1968}"/>
              </a:ext>
            </a:extLst>
          </p:cNvPr>
          <p:cNvSpPr txBox="1"/>
          <p:nvPr/>
        </p:nvSpPr>
        <p:spPr>
          <a:xfrm>
            <a:off x="1158242" y="1770850"/>
            <a:ext cx="409302" cy="2677656"/>
          </a:xfrm>
          <a:prstGeom prst="rect">
            <a:avLst/>
          </a:prstGeom>
          <a:noFill/>
        </p:spPr>
        <p:txBody>
          <a:bodyPr wrap="square">
            <a:spAutoFit/>
          </a:bodyPr>
          <a:lstStyle/>
          <a:p>
            <a:r>
              <a:rPr lang="en-IN" sz="2400" dirty="0"/>
              <a:t>RESULTS</a:t>
            </a:r>
          </a:p>
        </p:txBody>
      </p:sp>
      <p:sp>
        <p:nvSpPr>
          <p:cNvPr id="10" name="TextBox 9">
            <a:extLst>
              <a:ext uri="{FF2B5EF4-FFF2-40B4-BE49-F238E27FC236}">
                <a16:creationId xmlns:a16="http://schemas.microsoft.com/office/drawing/2014/main" id="{110F6BE1-B884-45CD-8330-B3801FBF4D39}"/>
              </a:ext>
            </a:extLst>
          </p:cNvPr>
          <p:cNvSpPr txBox="1"/>
          <p:nvPr/>
        </p:nvSpPr>
        <p:spPr>
          <a:xfrm>
            <a:off x="580920" y="264662"/>
            <a:ext cx="243463" cy="5262979"/>
          </a:xfrm>
          <a:prstGeom prst="rect">
            <a:avLst/>
          </a:prstGeom>
          <a:noFill/>
        </p:spPr>
        <p:txBody>
          <a:bodyPr wrap="square">
            <a:spAutoFit/>
          </a:bodyPr>
          <a:lstStyle/>
          <a:p>
            <a:r>
              <a:rPr lang="en-IN" sz="2400" dirty="0"/>
              <a:t>CLASSIFICATION</a:t>
            </a:r>
          </a:p>
        </p:txBody>
      </p:sp>
      <p:sp>
        <p:nvSpPr>
          <p:cNvPr id="5" name="Slide Number Placeholder 1"/>
          <p:cNvSpPr>
            <a:spLocks noGrp="1"/>
          </p:cNvSpPr>
          <p:nvPr>
            <p:ph type="sldNum" sz="quarter" idx="12"/>
          </p:nvPr>
        </p:nvSpPr>
        <p:spPr>
          <a:xfrm>
            <a:off x="-109775" y="-95336"/>
            <a:ext cx="753623" cy="504180"/>
          </a:xfrm>
        </p:spPr>
        <p:txBody>
          <a:bodyPr/>
          <a:lstStyle/>
          <a:p>
            <a:r>
              <a:rPr lang="en-US" sz="3200" dirty="0"/>
              <a:t>8.2</a:t>
            </a:r>
          </a:p>
          <a:p>
            <a:endParaRPr lang="en-US" dirty="0"/>
          </a:p>
        </p:txBody>
      </p:sp>
    </p:spTree>
    <p:extLst>
      <p:ext uri="{BB962C8B-B14F-4D97-AF65-F5344CB8AC3E}">
        <p14:creationId xmlns:p14="http://schemas.microsoft.com/office/powerpoint/2010/main" val="4851964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7375A89-E0B6-4AF5-8D30-01DE53E62E29}"/>
              </a:ext>
            </a:extLst>
          </p:cNvPr>
          <p:cNvGraphicFramePr/>
          <p:nvPr>
            <p:extLst>
              <p:ext uri="{D42A27DB-BD31-4B8C-83A1-F6EECF244321}">
                <p14:modId xmlns:p14="http://schemas.microsoft.com/office/powerpoint/2010/main" val="1845513469"/>
              </p:ext>
            </p:extLst>
          </p:nvPr>
        </p:nvGraphicFramePr>
        <p:xfrm>
          <a:off x="1683657" y="0"/>
          <a:ext cx="8487955" cy="587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1"/>
          <p:cNvSpPr>
            <a:spLocks noGrp="1"/>
          </p:cNvSpPr>
          <p:nvPr>
            <p:ph type="sldNum" sz="quarter" idx="12"/>
          </p:nvPr>
        </p:nvSpPr>
        <p:spPr>
          <a:xfrm>
            <a:off x="262346" y="97774"/>
            <a:ext cx="1087482" cy="631991"/>
          </a:xfrm>
        </p:spPr>
        <p:txBody>
          <a:bodyPr/>
          <a:lstStyle/>
          <a:p>
            <a:r>
              <a:rPr lang="en-US" sz="3200" dirty="0"/>
              <a:t>8.3</a:t>
            </a:r>
          </a:p>
          <a:p>
            <a:endParaRPr lang="en-US" dirty="0"/>
          </a:p>
        </p:txBody>
      </p:sp>
    </p:spTree>
    <p:extLst>
      <p:ext uri="{BB962C8B-B14F-4D97-AF65-F5344CB8AC3E}">
        <p14:creationId xmlns:p14="http://schemas.microsoft.com/office/powerpoint/2010/main" val="34409156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DIFFERENTIAL PRIVATE MODEL – A NOVEL APPROACH</a:t>
            </a:r>
          </a:p>
        </p:txBody>
      </p:sp>
      <p:sp>
        <p:nvSpPr>
          <p:cNvPr id="3" name="Subtitle 2"/>
          <p:cNvSpPr>
            <a:spLocks noGrp="1"/>
          </p:cNvSpPr>
          <p:nvPr>
            <p:ph type="subTitle" idx="1"/>
          </p:nvPr>
        </p:nvSpPr>
        <p:spPr/>
        <p:txBody>
          <a:bodyPr/>
          <a:lstStyle/>
          <a:p>
            <a:r>
              <a:rPr lang="en-US" dirty="0"/>
              <a:t>Using Deep learning, python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8403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0903CA-B29B-4D3F-9BCE-0A3C114DFB69}"/>
              </a:ext>
            </a:extLst>
          </p:cNvPr>
          <p:cNvPicPr>
            <a:picLocks noChangeAspect="1"/>
          </p:cNvPicPr>
          <p:nvPr/>
        </p:nvPicPr>
        <p:blipFill>
          <a:blip r:embed="rId2"/>
          <a:stretch>
            <a:fillRect/>
          </a:stretch>
        </p:blipFill>
        <p:spPr>
          <a:xfrm>
            <a:off x="132807" y="183793"/>
            <a:ext cx="6337662" cy="5807704"/>
          </a:xfrm>
          <a:prstGeom prst="rect">
            <a:avLst/>
          </a:prstGeom>
        </p:spPr>
      </p:pic>
      <p:sp>
        <p:nvSpPr>
          <p:cNvPr id="6" name="TextBox 5">
            <a:extLst>
              <a:ext uri="{FF2B5EF4-FFF2-40B4-BE49-F238E27FC236}">
                <a16:creationId xmlns:a16="http://schemas.microsoft.com/office/drawing/2014/main" id="{E58AF8A8-59F2-4CD7-8809-A8635CB2E125}"/>
              </a:ext>
            </a:extLst>
          </p:cNvPr>
          <p:cNvSpPr txBox="1"/>
          <p:nvPr/>
        </p:nvSpPr>
        <p:spPr>
          <a:xfrm>
            <a:off x="7280365" y="598389"/>
            <a:ext cx="4310743" cy="5262979"/>
          </a:xfrm>
          <a:prstGeom prst="rect">
            <a:avLst/>
          </a:prstGeom>
          <a:noFill/>
        </p:spPr>
        <p:txBody>
          <a:bodyPr wrap="square">
            <a:spAutoFit/>
          </a:bodyPr>
          <a:lstStyle/>
          <a:p>
            <a:r>
              <a:rPr lang="en-IN" sz="2400" dirty="0">
                <a:solidFill>
                  <a:srgbClr val="000000"/>
                </a:solidFill>
                <a:latin typeface="Arial" panose="020B0604020202020204" pitchFamily="34" charset="0"/>
              </a:rPr>
              <a:t>The A</a:t>
            </a:r>
            <a:r>
              <a:rPr lang="en-IN" sz="2400" b="0" i="0" u="none" strike="noStrike" baseline="0" dirty="0">
                <a:solidFill>
                  <a:srgbClr val="000000"/>
                </a:solidFill>
                <a:latin typeface="Arial" panose="020B0604020202020204" pitchFamily="34" charset="0"/>
              </a:rPr>
              <a:t>uto-encoder employs steps to improve the optimization process with gradient computation and clipping. While a gradient is computed for a batch, we compute the gradient for each training instance instead. This approach improves the optimization process since it reduces the sensitivity of the gradient present at each instance</a:t>
            </a:r>
            <a:r>
              <a:rPr lang="en-IN" sz="2400" dirty="0">
                <a:solidFill>
                  <a:srgbClr val="000000"/>
                </a:solidFill>
                <a:latin typeface="Arial" panose="020B0604020202020204" pitchFamily="34" charset="0"/>
              </a:rPr>
              <a:t>. </a:t>
            </a:r>
          </a:p>
          <a:p>
            <a:r>
              <a:rPr lang="en-IN" sz="2400" b="0" i="0" u="none" strike="noStrike" baseline="0" dirty="0">
                <a:solidFill>
                  <a:srgbClr val="000000"/>
                </a:solidFill>
                <a:latin typeface="Arial" panose="020B0604020202020204" pitchFamily="34" charset="0"/>
              </a:rPr>
              <a:t> </a:t>
            </a:r>
            <a:endParaRPr lang="en-IN" sz="2400" dirty="0"/>
          </a:p>
        </p:txBody>
      </p:sp>
      <p:sp>
        <p:nvSpPr>
          <p:cNvPr id="5" name="Slide Number Placeholder 1"/>
          <p:cNvSpPr>
            <a:spLocks noGrp="1"/>
          </p:cNvSpPr>
          <p:nvPr>
            <p:ph type="sldNum" sz="quarter" idx="12"/>
          </p:nvPr>
        </p:nvSpPr>
        <p:spPr>
          <a:xfrm>
            <a:off x="-338545" y="106482"/>
            <a:ext cx="1087482" cy="631991"/>
          </a:xfrm>
        </p:spPr>
        <p:txBody>
          <a:bodyPr/>
          <a:lstStyle/>
          <a:p>
            <a:r>
              <a:rPr lang="en-US" sz="3200" dirty="0"/>
              <a:t>8.4</a:t>
            </a:r>
          </a:p>
          <a:p>
            <a:endParaRPr lang="en-US" dirty="0"/>
          </a:p>
        </p:txBody>
      </p:sp>
    </p:spTree>
    <p:extLst>
      <p:ext uri="{BB962C8B-B14F-4D97-AF65-F5344CB8AC3E}">
        <p14:creationId xmlns:p14="http://schemas.microsoft.com/office/powerpoint/2010/main" val="15200957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5303E0F-53A2-42E7-8A01-A151EA9305CD}"/>
              </a:ext>
            </a:extLst>
          </p:cNvPr>
          <p:cNvGraphicFramePr/>
          <p:nvPr>
            <p:extLst>
              <p:ext uri="{D42A27DB-BD31-4B8C-83A1-F6EECF244321}">
                <p14:modId xmlns:p14="http://schemas.microsoft.com/office/powerpoint/2010/main" val="3152129522"/>
              </p:ext>
            </p:extLst>
          </p:nvPr>
        </p:nvGraphicFramePr>
        <p:xfrm>
          <a:off x="403633" y="283980"/>
          <a:ext cx="5361442" cy="3225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08B12F7C-48A4-4526-986D-85EB413426A3}"/>
              </a:ext>
            </a:extLst>
          </p:cNvPr>
          <p:cNvPicPr>
            <a:picLocks noChangeAspect="1"/>
          </p:cNvPicPr>
          <p:nvPr/>
        </p:nvPicPr>
        <p:blipFill>
          <a:blip r:embed="rId7"/>
          <a:stretch>
            <a:fillRect/>
          </a:stretch>
        </p:blipFill>
        <p:spPr>
          <a:xfrm>
            <a:off x="693192" y="3509554"/>
            <a:ext cx="6453052" cy="2308324"/>
          </a:xfrm>
          <a:prstGeom prst="rect">
            <a:avLst/>
          </a:prstGeom>
        </p:spPr>
      </p:pic>
      <p:sp>
        <p:nvSpPr>
          <p:cNvPr id="7" name="TextBox 6">
            <a:extLst>
              <a:ext uri="{FF2B5EF4-FFF2-40B4-BE49-F238E27FC236}">
                <a16:creationId xmlns:a16="http://schemas.microsoft.com/office/drawing/2014/main" id="{59E7DE6C-1A7E-4FE6-9AAA-D6E57D917D66}"/>
              </a:ext>
            </a:extLst>
          </p:cNvPr>
          <p:cNvSpPr txBox="1"/>
          <p:nvPr/>
        </p:nvSpPr>
        <p:spPr>
          <a:xfrm>
            <a:off x="7435803" y="3100251"/>
            <a:ext cx="4625568" cy="2862322"/>
          </a:xfrm>
          <a:prstGeom prst="rect">
            <a:avLst/>
          </a:prstGeom>
          <a:noFill/>
        </p:spPr>
        <p:txBody>
          <a:bodyPr wrap="square">
            <a:spAutoFit/>
          </a:bodyPr>
          <a:lstStyle/>
          <a:p>
            <a:r>
              <a:rPr lang="en-IN" sz="2000" b="0" i="0" u="none" strike="noStrike" baseline="0" dirty="0">
                <a:solidFill>
                  <a:srgbClr val="000000"/>
                </a:solidFill>
                <a:latin typeface="Arial" panose="020B0604020202020204" pitchFamily="34" charset="0"/>
              </a:rPr>
              <a:t>Our main framework aims to generate synthetic data without sacrificing the utility. A similar approach is proposed which designs a private convolutional neural network on supervised learning. However, this method can only be used in classification tasks. We combine this method with DP and to create a generative deep learning model. </a:t>
            </a:r>
            <a:endParaRPr lang="en-IN" sz="2000" dirty="0"/>
          </a:p>
        </p:txBody>
      </p:sp>
      <p:sp>
        <p:nvSpPr>
          <p:cNvPr id="8" name="Slide Number Placeholder 1"/>
          <p:cNvSpPr txBox="1">
            <a:spLocks/>
          </p:cNvSpPr>
          <p:nvPr/>
        </p:nvSpPr>
        <p:spPr>
          <a:xfrm>
            <a:off x="10730049" y="162060"/>
            <a:ext cx="1087482" cy="631991"/>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8.5</a:t>
            </a:r>
          </a:p>
          <a:p>
            <a:endParaRPr lang="en-US" dirty="0"/>
          </a:p>
        </p:txBody>
      </p:sp>
    </p:spTree>
    <p:extLst>
      <p:ext uri="{BB962C8B-B14F-4D97-AF65-F5344CB8AC3E}">
        <p14:creationId xmlns:p14="http://schemas.microsoft.com/office/powerpoint/2010/main" val="25479926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410391" y="387728"/>
            <a:ext cx="811019" cy="503578"/>
          </a:xfrm>
        </p:spPr>
        <p:txBody>
          <a:bodyPr/>
          <a:lstStyle/>
          <a:p>
            <a:r>
              <a:rPr lang="en-US" dirty="0"/>
              <a:t>8.6</a:t>
            </a:r>
          </a:p>
        </p:txBody>
      </p:sp>
      <p:sp>
        <p:nvSpPr>
          <p:cNvPr id="4" name="TextBox 3"/>
          <p:cNvSpPr txBox="1"/>
          <p:nvPr/>
        </p:nvSpPr>
        <p:spPr>
          <a:xfrm>
            <a:off x="1428206" y="429641"/>
            <a:ext cx="8133805" cy="461665"/>
          </a:xfrm>
          <a:prstGeom prst="rect">
            <a:avLst/>
          </a:prstGeom>
          <a:noFill/>
        </p:spPr>
        <p:txBody>
          <a:bodyPr wrap="square" rtlCol="0">
            <a:spAutoFit/>
          </a:bodyPr>
          <a:lstStyle/>
          <a:p>
            <a:r>
              <a:rPr lang="en-US" sz="2400" b="1" dirty="0"/>
              <a:t>What Is Gaussian Noise??</a:t>
            </a:r>
          </a:p>
        </p:txBody>
      </p:sp>
      <p:sp>
        <p:nvSpPr>
          <p:cNvPr id="6" name="TextBox 5"/>
          <p:cNvSpPr txBox="1"/>
          <p:nvPr/>
        </p:nvSpPr>
        <p:spPr>
          <a:xfrm>
            <a:off x="401682" y="1471748"/>
            <a:ext cx="5006341" cy="2308324"/>
          </a:xfrm>
          <a:prstGeom prst="rect">
            <a:avLst/>
          </a:prstGeom>
          <a:noFill/>
        </p:spPr>
        <p:txBody>
          <a:bodyPr wrap="square" rtlCol="0">
            <a:spAutoFit/>
          </a:bodyPr>
          <a:lstStyle/>
          <a:p>
            <a:r>
              <a:rPr lang="en-US" b="1" dirty="0"/>
              <a:t>1</a:t>
            </a:r>
            <a:r>
              <a:rPr lang="en-US" dirty="0"/>
              <a:t>. Gaussian Noise is a statistical noise having a probability density function equal to normal distribution, also known as Gaussian Distribution. Random Gaussian function is added to Image function to generate this noise. It is also called as electronic noise because it arises in amplifiers or detectors. Source: thermal vibration of atoms and discrete nature of radiation of warm objects.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23" y="4116674"/>
            <a:ext cx="1628775" cy="1304925"/>
          </a:xfrm>
          <a:prstGeom prst="rect">
            <a:avLst/>
          </a:prstGeom>
        </p:spPr>
      </p:pic>
      <p:sp>
        <p:nvSpPr>
          <p:cNvPr id="8" name="TextBox 7"/>
          <p:cNvSpPr txBox="1"/>
          <p:nvPr/>
        </p:nvSpPr>
        <p:spPr>
          <a:xfrm>
            <a:off x="2904852" y="4179131"/>
            <a:ext cx="3396343" cy="1242468"/>
          </a:xfrm>
          <a:prstGeom prst="rect">
            <a:avLst/>
          </a:prstGeom>
          <a:noFill/>
        </p:spPr>
        <p:txBody>
          <a:bodyPr wrap="square" rtlCol="0">
            <a:spAutoFit/>
          </a:bodyPr>
          <a:lstStyle/>
          <a:p>
            <a:r>
              <a:rPr lang="en-US" b="1" dirty="0"/>
              <a:t>2</a:t>
            </a:r>
            <a:r>
              <a:rPr lang="en-US" dirty="0"/>
              <a:t>. The side image is a bell shaped probability distribution function which have mean 0 and standard deviation(sigma) 1.</a:t>
            </a:r>
          </a:p>
        </p:txBody>
      </p:sp>
      <p:sp>
        <p:nvSpPr>
          <p:cNvPr id="9" name="TextBox 8"/>
          <p:cNvSpPr txBox="1"/>
          <p:nvPr/>
        </p:nvSpPr>
        <p:spPr>
          <a:xfrm>
            <a:off x="6601097" y="891306"/>
            <a:ext cx="5381897" cy="923330"/>
          </a:xfrm>
          <a:prstGeom prst="rect">
            <a:avLst/>
          </a:prstGeom>
          <a:noFill/>
        </p:spPr>
        <p:txBody>
          <a:bodyPr wrap="square" rtlCol="0">
            <a:spAutoFit/>
          </a:bodyPr>
          <a:lstStyle/>
          <a:p>
            <a:r>
              <a:rPr lang="en-US" b="1" dirty="0"/>
              <a:t>3. Effect of Standard Deviation(sigma) on Gaussian noise:</a:t>
            </a:r>
          </a:p>
          <a:p>
            <a:endParaRPr lang="en-US" dirty="0"/>
          </a:p>
        </p:txBody>
      </p:sp>
      <p:cxnSp>
        <p:nvCxnSpPr>
          <p:cNvPr id="11" name="Straight Connector 10"/>
          <p:cNvCxnSpPr/>
          <p:nvPr/>
        </p:nvCxnSpPr>
        <p:spPr>
          <a:xfrm>
            <a:off x="6301195" y="891306"/>
            <a:ext cx="0" cy="522211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01097" y="2090057"/>
            <a:ext cx="5268686" cy="923330"/>
          </a:xfrm>
          <a:prstGeom prst="rect">
            <a:avLst/>
          </a:prstGeom>
          <a:noFill/>
        </p:spPr>
        <p:txBody>
          <a:bodyPr wrap="square" rtlCol="0">
            <a:spAutoFit/>
          </a:bodyPr>
          <a:lstStyle/>
          <a:p>
            <a:r>
              <a:rPr lang="en-US" dirty="0"/>
              <a:t>The magnitude of Gaussian Noise depends on the Standard Deviation(sigma). Noise Magnitude is directly proportional to the sigma value.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2103" y="3432674"/>
            <a:ext cx="2406560" cy="1922701"/>
          </a:xfrm>
          <a:prstGeom prst="rect">
            <a:avLst/>
          </a:prstGeom>
        </p:spPr>
      </p:pic>
    </p:spTree>
    <p:extLst>
      <p:ext uri="{BB962C8B-B14F-4D97-AF65-F5344CB8AC3E}">
        <p14:creationId xmlns:p14="http://schemas.microsoft.com/office/powerpoint/2010/main" val="10522811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340723" y="265895"/>
            <a:ext cx="811019" cy="416088"/>
          </a:xfrm>
        </p:spPr>
        <p:txBody>
          <a:bodyPr/>
          <a:lstStyle/>
          <a:p>
            <a:r>
              <a:rPr lang="en-US" dirty="0"/>
              <a:t>9</a:t>
            </a:r>
          </a:p>
        </p:txBody>
      </p:sp>
      <p:sp>
        <p:nvSpPr>
          <p:cNvPr id="4" name="TextBox 3"/>
          <p:cNvSpPr txBox="1"/>
          <p:nvPr/>
        </p:nvSpPr>
        <p:spPr>
          <a:xfrm>
            <a:off x="1151742" y="287950"/>
            <a:ext cx="5939246" cy="830997"/>
          </a:xfrm>
          <a:prstGeom prst="rect">
            <a:avLst/>
          </a:prstGeom>
          <a:noFill/>
        </p:spPr>
        <p:txBody>
          <a:bodyPr wrap="square" rtlCol="0">
            <a:spAutoFit/>
          </a:bodyPr>
          <a:lstStyle/>
          <a:p>
            <a:r>
              <a:rPr lang="en-US" sz="2400" b="1" dirty="0"/>
              <a:t>RESULTS :</a:t>
            </a:r>
          </a:p>
          <a:p>
            <a:endParaRPr lang="en-US" sz="2400" b="1" dirty="0"/>
          </a:p>
        </p:txBody>
      </p:sp>
      <p:sp>
        <p:nvSpPr>
          <p:cNvPr id="5" name="TextBox 4"/>
          <p:cNvSpPr txBox="1"/>
          <p:nvPr/>
        </p:nvSpPr>
        <p:spPr>
          <a:xfrm>
            <a:off x="572061" y="1064282"/>
            <a:ext cx="8981242" cy="369332"/>
          </a:xfrm>
          <a:prstGeom prst="rect">
            <a:avLst/>
          </a:prstGeom>
          <a:noFill/>
        </p:spPr>
        <p:txBody>
          <a:bodyPr wrap="square" rtlCol="0">
            <a:spAutoFit/>
          </a:bodyPr>
          <a:lstStyle/>
          <a:p>
            <a:r>
              <a:rPr lang="en-US" dirty="0"/>
              <a:t>1) We trained our Auto Encoder Model with 5 Input Dense Layers of DNN for 100 Epochs.</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03794" y="1815913"/>
            <a:ext cx="7560639" cy="3835950"/>
          </a:xfrm>
          <a:prstGeom prst="rect">
            <a:avLst/>
          </a:prstGeom>
        </p:spPr>
      </p:pic>
    </p:spTree>
    <p:extLst>
      <p:ext uri="{BB962C8B-B14F-4D97-AF65-F5344CB8AC3E}">
        <p14:creationId xmlns:p14="http://schemas.microsoft.com/office/powerpoint/2010/main" val="18950622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5063" y="386442"/>
            <a:ext cx="7620000" cy="369332"/>
          </a:xfrm>
          <a:prstGeom prst="rect">
            <a:avLst/>
          </a:prstGeom>
          <a:noFill/>
        </p:spPr>
        <p:txBody>
          <a:bodyPr wrap="square" rtlCol="0">
            <a:spAutoFit/>
          </a:bodyPr>
          <a:lstStyle/>
          <a:p>
            <a:r>
              <a:rPr lang="en-US" dirty="0"/>
              <a:t>2) Accuracy of Model Without Noise Addition is =&gt; </a:t>
            </a:r>
            <a:r>
              <a:rPr lang="en-US" b="1" dirty="0">
                <a:solidFill>
                  <a:srgbClr val="FF0000"/>
                </a:solidFill>
              </a:rPr>
              <a:t>93.6%</a:t>
            </a:r>
            <a:r>
              <a:rPr lang="en-US" dirty="0"/>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58241" y="1021080"/>
            <a:ext cx="6322422" cy="2002972"/>
          </a:xfrm>
          <a:prstGeom prst="rect">
            <a:avLst/>
          </a:prstGeom>
        </p:spPr>
      </p:pic>
      <p:sp>
        <p:nvSpPr>
          <p:cNvPr id="5" name="TextBox 4"/>
          <p:cNvSpPr txBox="1"/>
          <p:nvPr/>
        </p:nvSpPr>
        <p:spPr>
          <a:xfrm>
            <a:off x="775063" y="3217664"/>
            <a:ext cx="6053546" cy="369332"/>
          </a:xfrm>
          <a:prstGeom prst="rect">
            <a:avLst/>
          </a:prstGeom>
          <a:noFill/>
        </p:spPr>
        <p:txBody>
          <a:bodyPr wrap="square" rtlCol="0">
            <a:spAutoFit/>
          </a:bodyPr>
          <a:lstStyle/>
          <a:p>
            <a:r>
              <a:rPr lang="en-US" dirty="0"/>
              <a:t>3) Accuracy of Model After DP Noise Addition is =&gt; </a:t>
            </a:r>
            <a:r>
              <a:rPr lang="en-US" b="1" dirty="0">
                <a:solidFill>
                  <a:srgbClr val="FF0000"/>
                </a:solidFill>
              </a:rPr>
              <a:t>76.27%</a:t>
            </a:r>
            <a:r>
              <a:rPr lang="en-US" dirty="0"/>
              <a:t> </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158241" y="3780608"/>
            <a:ext cx="8395062" cy="2036718"/>
          </a:xfrm>
          <a:prstGeom prst="rect">
            <a:avLst/>
          </a:prstGeom>
        </p:spPr>
      </p:pic>
      <p:sp>
        <p:nvSpPr>
          <p:cNvPr id="7" name="Slide Number Placeholder 1"/>
          <p:cNvSpPr txBox="1">
            <a:spLocks/>
          </p:cNvSpPr>
          <p:nvPr/>
        </p:nvSpPr>
        <p:spPr>
          <a:xfrm>
            <a:off x="-181790" y="-34527"/>
            <a:ext cx="956853" cy="591405"/>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9.1</a:t>
            </a:r>
          </a:p>
          <a:p>
            <a:endParaRPr lang="en-US" dirty="0"/>
          </a:p>
        </p:txBody>
      </p:sp>
    </p:spTree>
    <p:extLst>
      <p:ext uri="{BB962C8B-B14F-4D97-AF65-F5344CB8AC3E}">
        <p14:creationId xmlns:p14="http://schemas.microsoft.com/office/powerpoint/2010/main" val="8223089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366849" y="642219"/>
            <a:ext cx="8733609" cy="503578"/>
          </a:xfrm>
        </p:spPr>
        <p:txBody>
          <a:bodyPr/>
          <a:lstStyle/>
          <a:p>
            <a:pPr algn="l"/>
            <a:r>
              <a:rPr lang="en-US" dirty="0"/>
              <a:t>TABLE REPRESENTATION :</a:t>
            </a:r>
          </a:p>
          <a:p>
            <a:pPr algn="l"/>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79054119"/>
              </p:ext>
            </p:extLst>
          </p:nvPr>
        </p:nvGraphicFramePr>
        <p:xfrm>
          <a:off x="2454359" y="2224503"/>
          <a:ext cx="6502400" cy="3505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4599400"/>
                    </a:ext>
                  </a:extLst>
                </a:gridCol>
                <a:gridCol w="1625600">
                  <a:extLst>
                    <a:ext uri="{9D8B030D-6E8A-4147-A177-3AD203B41FA5}">
                      <a16:colId xmlns:a16="http://schemas.microsoft.com/office/drawing/2014/main" val="2229772320"/>
                    </a:ext>
                  </a:extLst>
                </a:gridCol>
                <a:gridCol w="1625600">
                  <a:extLst>
                    <a:ext uri="{9D8B030D-6E8A-4147-A177-3AD203B41FA5}">
                      <a16:colId xmlns:a16="http://schemas.microsoft.com/office/drawing/2014/main" val="3018357303"/>
                    </a:ext>
                  </a:extLst>
                </a:gridCol>
                <a:gridCol w="1625600">
                  <a:extLst>
                    <a:ext uri="{9D8B030D-6E8A-4147-A177-3AD203B41FA5}">
                      <a16:colId xmlns:a16="http://schemas.microsoft.com/office/drawing/2014/main" val="1309540354"/>
                    </a:ext>
                  </a:extLst>
                </a:gridCol>
              </a:tblGrid>
              <a:tr h="0">
                <a:tc>
                  <a:txBody>
                    <a:bodyPr/>
                    <a:lstStyle/>
                    <a:p>
                      <a:r>
                        <a:rPr lang="en-US" dirty="0"/>
                        <a:t>Without Noise</a:t>
                      </a:r>
                    </a:p>
                    <a:p>
                      <a:r>
                        <a:rPr lang="en-US" dirty="0"/>
                        <a:t>( Original )</a:t>
                      </a:r>
                    </a:p>
                  </a:txBody>
                  <a:tcPr/>
                </a:tc>
                <a:tc>
                  <a:txBody>
                    <a:bodyPr/>
                    <a:lstStyle/>
                    <a:p>
                      <a:endParaRPr lang="en-US" dirty="0"/>
                    </a:p>
                    <a:p>
                      <a:pPr algn="ctr"/>
                      <a:r>
                        <a:rPr lang="en-US" dirty="0"/>
                        <a:t>--</a:t>
                      </a:r>
                    </a:p>
                  </a:txBody>
                  <a:tcPr/>
                </a:tc>
                <a:tc>
                  <a:txBody>
                    <a:bodyPr/>
                    <a:lstStyle/>
                    <a:p>
                      <a:pPr algn="ctr"/>
                      <a:endParaRPr lang="en-US" dirty="0"/>
                    </a:p>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bg1"/>
                          </a:solidFill>
                        </a:rPr>
                        <a:t>93.6%</a:t>
                      </a:r>
                      <a:endParaRPr lang="en-US" sz="2800" dirty="0">
                        <a:solidFill>
                          <a:schemeClr val="bg1"/>
                        </a:solidFill>
                      </a:endParaRPr>
                    </a:p>
                    <a:p>
                      <a:endParaRPr lang="en-US" dirty="0"/>
                    </a:p>
                  </a:txBody>
                  <a:tcPr/>
                </a:tc>
                <a:extLst>
                  <a:ext uri="{0D108BD9-81ED-4DB2-BD59-A6C34878D82A}">
                    <a16:rowId xmlns:a16="http://schemas.microsoft.com/office/drawing/2014/main" val="3791103337"/>
                  </a:ext>
                </a:extLst>
              </a:tr>
              <a:tr h="973788">
                <a:tc>
                  <a:txBody>
                    <a:bodyPr/>
                    <a:lstStyle/>
                    <a:p>
                      <a:r>
                        <a:rPr lang="en-US" dirty="0"/>
                        <a:t>After Gaussian</a:t>
                      </a:r>
                      <a:r>
                        <a:rPr lang="en-US" baseline="0" dirty="0"/>
                        <a:t> Noise Addition</a:t>
                      </a:r>
                    </a:p>
                    <a:p>
                      <a:r>
                        <a:rPr lang="en-US" baseline="0" dirty="0"/>
                        <a:t>Result 1</a:t>
                      </a:r>
                      <a:endParaRPr lang="en-US" dirty="0"/>
                    </a:p>
                  </a:txBody>
                  <a:tcPr/>
                </a:tc>
                <a:tc>
                  <a:txBody>
                    <a:bodyPr/>
                    <a:lstStyle/>
                    <a:p>
                      <a:pPr algn="ctr"/>
                      <a:endParaRPr lang="en-US" dirty="0"/>
                    </a:p>
                    <a:p>
                      <a:pPr algn="ctr"/>
                      <a:r>
                        <a:rPr lang="en-US" sz="2800" dirty="0"/>
                        <a:t>10</a:t>
                      </a:r>
                    </a:p>
                  </a:txBody>
                  <a:tcPr/>
                </a:tc>
                <a:tc>
                  <a:txBody>
                    <a:bodyPr/>
                    <a:lstStyle/>
                    <a:p>
                      <a:pPr algn="ctr"/>
                      <a:endParaRPr lang="en-US" dirty="0"/>
                    </a:p>
                    <a:p>
                      <a:pPr algn="ctr"/>
                      <a:r>
                        <a:rPr lang="en-US" sz="2800" dirty="0"/>
                        <a:t>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rPr>
                        <a:t>92.1%</a:t>
                      </a:r>
                      <a:endParaRPr lang="en-US" sz="2800" dirty="0">
                        <a:solidFill>
                          <a:schemeClr val="tx1"/>
                        </a:solidFill>
                      </a:endParaRPr>
                    </a:p>
                    <a:p>
                      <a:endParaRPr lang="en-US" dirty="0"/>
                    </a:p>
                  </a:txBody>
                  <a:tcPr/>
                </a:tc>
                <a:extLst>
                  <a:ext uri="{0D108BD9-81ED-4DB2-BD59-A6C34878D82A}">
                    <a16:rowId xmlns:a16="http://schemas.microsoft.com/office/drawing/2014/main" val="3109715346"/>
                  </a:ext>
                </a:extLst>
              </a:tr>
              <a:tr h="973788">
                <a:tc>
                  <a:txBody>
                    <a:bodyPr/>
                    <a:lstStyle/>
                    <a:p>
                      <a:r>
                        <a:rPr lang="en-US" dirty="0"/>
                        <a:t>After Gaussian</a:t>
                      </a:r>
                      <a:r>
                        <a:rPr lang="en-US" baseline="0" dirty="0"/>
                        <a:t> Noise Addition</a:t>
                      </a:r>
                    </a:p>
                    <a:p>
                      <a:r>
                        <a:rPr lang="en-US" baseline="0" dirty="0"/>
                        <a:t>Result 2</a:t>
                      </a:r>
                      <a:endParaRPr lang="en-US" dirty="0"/>
                    </a:p>
                  </a:txBody>
                  <a:tcPr/>
                </a:tc>
                <a:tc>
                  <a:txBody>
                    <a:bodyPr/>
                    <a:lstStyle/>
                    <a:p>
                      <a:pPr algn="ctr"/>
                      <a:endParaRPr lang="en-US" dirty="0"/>
                    </a:p>
                    <a:p>
                      <a:pPr algn="ctr"/>
                      <a:r>
                        <a:rPr lang="en-US" sz="2800" dirty="0"/>
                        <a:t>20</a:t>
                      </a:r>
                    </a:p>
                  </a:txBody>
                  <a:tcPr/>
                </a:tc>
                <a:tc>
                  <a:txBody>
                    <a:bodyPr/>
                    <a:lstStyle/>
                    <a:p>
                      <a:endParaRPr lang="en-US" dirty="0"/>
                    </a:p>
                    <a:p>
                      <a:pPr algn="ctr"/>
                      <a:r>
                        <a:rPr lang="en-US" sz="2800" dirty="0"/>
                        <a:t>0.05</a:t>
                      </a:r>
                    </a:p>
                  </a:txBody>
                  <a:tcPr/>
                </a:tc>
                <a:tc>
                  <a:txBody>
                    <a:bodyPr/>
                    <a:lstStyle/>
                    <a:p>
                      <a:pPr algn="ct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rPr>
                        <a:t>76.2%</a:t>
                      </a:r>
                      <a:endParaRPr lang="en-US" sz="2800" dirty="0">
                        <a:solidFill>
                          <a:schemeClr val="tx1"/>
                        </a:solidFill>
                      </a:endParaRPr>
                    </a:p>
                    <a:p>
                      <a:pPr algn="ctr"/>
                      <a:endParaRPr lang="en-US" dirty="0"/>
                    </a:p>
                  </a:txBody>
                  <a:tcPr/>
                </a:tc>
                <a:extLst>
                  <a:ext uri="{0D108BD9-81ED-4DB2-BD59-A6C34878D82A}">
                    <a16:rowId xmlns:a16="http://schemas.microsoft.com/office/drawing/2014/main" val="243509671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91350211"/>
              </p:ext>
            </p:extLst>
          </p:nvPr>
        </p:nvGraphicFramePr>
        <p:xfrm>
          <a:off x="4090846" y="1584423"/>
          <a:ext cx="4865913" cy="640080"/>
        </p:xfrm>
        <a:graphic>
          <a:graphicData uri="http://schemas.openxmlformats.org/drawingml/2006/table">
            <a:tbl>
              <a:tblPr firstRow="1" bandRow="1">
                <a:tableStyleId>{5C22544A-7EE6-4342-B048-85BDC9FD1C3A}</a:tableStyleId>
              </a:tblPr>
              <a:tblGrid>
                <a:gridCol w="1621971">
                  <a:extLst>
                    <a:ext uri="{9D8B030D-6E8A-4147-A177-3AD203B41FA5}">
                      <a16:colId xmlns:a16="http://schemas.microsoft.com/office/drawing/2014/main" val="2975012366"/>
                    </a:ext>
                  </a:extLst>
                </a:gridCol>
                <a:gridCol w="1608910">
                  <a:extLst>
                    <a:ext uri="{9D8B030D-6E8A-4147-A177-3AD203B41FA5}">
                      <a16:colId xmlns:a16="http://schemas.microsoft.com/office/drawing/2014/main" val="2009251877"/>
                    </a:ext>
                  </a:extLst>
                </a:gridCol>
                <a:gridCol w="1635032">
                  <a:extLst>
                    <a:ext uri="{9D8B030D-6E8A-4147-A177-3AD203B41FA5}">
                      <a16:colId xmlns:a16="http://schemas.microsoft.com/office/drawing/2014/main" val="2226161683"/>
                    </a:ext>
                  </a:extLst>
                </a:gridCol>
              </a:tblGrid>
              <a:tr h="630834">
                <a:tc>
                  <a:txBody>
                    <a:bodyPr/>
                    <a:lstStyle/>
                    <a:p>
                      <a:r>
                        <a:rPr lang="en-US" dirty="0"/>
                        <a:t>Epsilon</a:t>
                      </a:r>
                      <a:r>
                        <a:rPr lang="en-US" baseline="0" dirty="0"/>
                        <a:t> value</a:t>
                      </a:r>
                      <a:endParaRPr lang="en-US" dirty="0"/>
                    </a:p>
                  </a:txBody>
                  <a:tcPr/>
                </a:tc>
                <a:tc>
                  <a:txBody>
                    <a:bodyPr/>
                    <a:lstStyle/>
                    <a:p>
                      <a:r>
                        <a:rPr lang="en-US" sz="1600" dirty="0"/>
                        <a:t>Sensitivity</a:t>
                      </a:r>
                    </a:p>
                    <a:p>
                      <a:r>
                        <a:rPr lang="en-US" sz="1600" dirty="0"/>
                        <a:t>/Epsilon Value</a:t>
                      </a:r>
                    </a:p>
                  </a:txBody>
                  <a:tcPr/>
                </a:tc>
                <a:tc>
                  <a:txBody>
                    <a:bodyPr/>
                    <a:lstStyle/>
                    <a:p>
                      <a:r>
                        <a:rPr lang="en-US" dirty="0"/>
                        <a:t>Model Accuracy</a:t>
                      </a:r>
                    </a:p>
                  </a:txBody>
                  <a:tcPr/>
                </a:tc>
                <a:extLst>
                  <a:ext uri="{0D108BD9-81ED-4DB2-BD59-A6C34878D82A}">
                    <a16:rowId xmlns:a16="http://schemas.microsoft.com/office/drawing/2014/main" val="2777275877"/>
                  </a:ext>
                </a:extLst>
              </a:tr>
            </a:tbl>
          </a:graphicData>
        </a:graphic>
      </p:graphicFrame>
      <p:sp>
        <p:nvSpPr>
          <p:cNvPr id="5" name="Slide Number Placeholder 1"/>
          <p:cNvSpPr txBox="1">
            <a:spLocks/>
          </p:cNvSpPr>
          <p:nvPr/>
        </p:nvSpPr>
        <p:spPr>
          <a:xfrm>
            <a:off x="366849" y="0"/>
            <a:ext cx="721723" cy="547121"/>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9.2</a:t>
            </a:r>
          </a:p>
          <a:p>
            <a:endParaRPr lang="en-US" dirty="0"/>
          </a:p>
        </p:txBody>
      </p:sp>
    </p:spTree>
    <p:extLst>
      <p:ext uri="{BB962C8B-B14F-4D97-AF65-F5344CB8AC3E}">
        <p14:creationId xmlns:p14="http://schemas.microsoft.com/office/powerpoint/2010/main" val="42529063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dirty="0"/>
              <a:t>10</a:t>
            </a:r>
          </a:p>
        </p:txBody>
      </p:sp>
      <p:sp>
        <p:nvSpPr>
          <p:cNvPr id="3" name="TextBox 2"/>
          <p:cNvSpPr txBox="1"/>
          <p:nvPr/>
        </p:nvSpPr>
        <p:spPr>
          <a:xfrm>
            <a:off x="1291079" y="883916"/>
            <a:ext cx="7158446" cy="707886"/>
          </a:xfrm>
          <a:prstGeom prst="rect">
            <a:avLst/>
          </a:prstGeom>
          <a:noFill/>
        </p:spPr>
        <p:txBody>
          <a:bodyPr wrap="square" rtlCol="0">
            <a:spAutoFit/>
          </a:bodyPr>
          <a:lstStyle/>
          <a:p>
            <a:r>
              <a:rPr lang="en-US" sz="2000" b="1" dirty="0"/>
              <a:t>CONCLUSION</a:t>
            </a:r>
          </a:p>
          <a:p>
            <a:endParaRPr lang="en-US" sz="2000" b="1" dirty="0"/>
          </a:p>
        </p:txBody>
      </p:sp>
      <p:sp>
        <p:nvSpPr>
          <p:cNvPr id="4" name="TextBox 3"/>
          <p:cNvSpPr txBox="1"/>
          <p:nvPr/>
        </p:nvSpPr>
        <p:spPr>
          <a:xfrm>
            <a:off x="680357" y="1676745"/>
            <a:ext cx="9491254" cy="4154984"/>
          </a:xfrm>
          <a:prstGeom prst="rect">
            <a:avLst/>
          </a:prstGeom>
          <a:noFill/>
        </p:spPr>
        <p:txBody>
          <a:bodyPr wrap="square" rtlCol="0">
            <a:spAutoFit/>
          </a:bodyPr>
          <a:lstStyle/>
          <a:p>
            <a:r>
              <a:rPr lang="en-US" sz="2400" dirty="0"/>
              <a:t>We proposed a new generative deep learning method that produces synthetic data from a dataset while preserving the utility of the original dataset. Our generative auto-encoder method partitions the original data into groups, and then employs the private auto-encoder for each group. Auto-encoder learns the latent structure of each group, and uses expectation maximization algorithm to simulate them. This approach eliminates impurity of groups and results in more accurate.</a:t>
            </a:r>
          </a:p>
          <a:p>
            <a:r>
              <a:rPr lang="en-US" sz="2400" dirty="0"/>
              <a:t>Also we save the excessively large computation time required by modifying the weights, which eliminates the trouble of fitting the data into the model for every twerk made.</a:t>
            </a:r>
          </a:p>
          <a:p>
            <a:endParaRPr lang="en-US" sz="2400" dirty="0"/>
          </a:p>
        </p:txBody>
      </p:sp>
    </p:spTree>
    <p:extLst>
      <p:ext uri="{BB962C8B-B14F-4D97-AF65-F5344CB8AC3E}">
        <p14:creationId xmlns:p14="http://schemas.microsoft.com/office/powerpoint/2010/main" val="18229770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274538" y="521691"/>
            <a:ext cx="811019" cy="503578"/>
          </a:xfrm>
        </p:spPr>
        <p:txBody>
          <a:bodyPr/>
          <a:lstStyle/>
          <a:p>
            <a:r>
              <a:rPr lang="en-US" dirty="0"/>
              <a:t>11</a:t>
            </a:r>
          </a:p>
        </p:txBody>
      </p:sp>
      <p:sp>
        <p:nvSpPr>
          <p:cNvPr id="3" name="TextBox 2"/>
          <p:cNvSpPr txBox="1"/>
          <p:nvPr/>
        </p:nvSpPr>
        <p:spPr>
          <a:xfrm>
            <a:off x="1085557" y="563604"/>
            <a:ext cx="2121093" cy="461665"/>
          </a:xfrm>
          <a:prstGeom prst="rect">
            <a:avLst/>
          </a:prstGeom>
          <a:noFill/>
        </p:spPr>
        <p:txBody>
          <a:bodyPr wrap="none" rtlCol="0">
            <a:spAutoFit/>
          </a:bodyPr>
          <a:lstStyle/>
          <a:p>
            <a:r>
              <a:rPr lang="en-US" sz="2400" dirty="0">
                <a:latin typeface="Century" panose="02040604050505020304" pitchFamily="18" charset="0"/>
              </a:rPr>
              <a:t>References __</a:t>
            </a:r>
          </a:p>
        </p:txBody>
      </p:sp>
      <p:sp>
        <p:nvSpPr>
          <p:cNvPr id="5" name="Rectangle 4"/>
          <p:cNvSpPr/>
          <p:nvPr/>
        </p:nvSpPr>
        <p:spPr>
          <a:xfrm>
            <a:off x="533402" y="1428333"/>
            <a:ext cx="11104683" cy="4288353"/>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1. </a:t>
            </a:r>
            <a:r>
              <a:rPr lang="en-US" dirty="0" err="1"/>
              <a:t>Abadi</a:t>
            </a:r>
            <a:r>
              <a:rPr lang="en-US" dirty="0"/>
              <a:t>, M., Chu, A., </a:t>
            </a:r>
            <a:r>
              <a:rPr lang="en-US" dirty="0" err="1"/>
              <a:t>Goodfellow</a:t>
            </a:r>
            <a:r>
              <a:rPr lang="en-US" dirty="0"/>
              <a:t>, I., McMahan, H.B., </a:t>
            </a:r>
            <a:r>
              <a:rPr lang="en-US" dirty="0" err="1"/>
              <a:t>Mironov</a:t>
            </a:r>
            <a:r>
              <a:rPr lang="en-US" dirty="0"/>
              <a:t>, I., </a:t>
            </a:r>
            <a:r>
              <a:rPr lang="en-US" dirty="0" err="1"/>
              <a:t>Talwar</a:t>
            </a:r>
            <a:r>
              <a:rPr lang="en-US" dirty="0"/>
              <a:t>, K., Zhang, L.: Deep learning with </a:t>
            </a:r>
            <a:r>
              <a:rPr lang="en-US" dirty="0" err="1"/>
              <a:t>di_erential</a:t>
            </a:r>
            <a:r>
              <a:rPr lang="en-US" dirty="0"/>
              <a:t> privacy. In: Proceedings of the 2016 ACM SIGSAC Conference on Computer and Communications Security. pp. 308{318. ACM (2016)</a:t>
            </a:r>
            <a:r>
              <a:rPr lang="en-US" dirty="0" err="1"/>
              <a:t>Steeve</a:t>
            </a:r>
            <a:r>
              <a:rPr lang="en-US" dirty="0"/>
              <a:t> Huang. Introduction to recommender system. part 1 (collaborative filtering, singular value decomposition).</a:t>
            </a:r>
          </a:p>
          <a:p>
            <a:pPr marR="0" lvl="0" algn="just">
              <a:spcBef>
                <a:spcPts val="1690"/>
              </a:spcBef>
              <a:spcAft>
                <a:spcPts val="0"/>
              </a:spcAft>
              <a:tabLst>
                <a:tab pos="853440" algn="l"/>
              </a:tabLst>
            </a:pPr>
            <a:r>
              <a:rPr lang="en-US" dirty="0">
                <a:latin typeface="Times New Roman" panose="02020603050405020304" pitchFamily="18" charset="0"/>
                <a:ea typeface="Times New Roman" panose="02020603050405020304" pitchFamily="18" charset="0"/>
              </a:rPr>
              <a:t>2. </a:t>
            </a:r>
            <a:r>
              <a:rPr lang="en-US" dirty="0"/>
              <a:t>Machine Learning and Differential Privacy Maria-Florina </a:t>
            </a:r>
            <a:r>
              <a:rPr lang="en-US" dirty="0" err="1"/>
              <a:t>Balcan</a:t>
            </a:r>
            <a:r>
              <a:rPr lang="en-US" sz="1600" dirty="0">
                <a:latin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pPr marR="0" lvl="0" algn="just">
              <a:spcBef>
                <a:spcPts val="1690"/>
              </a:spcBef>
              <a:spcAft>
                <a:spcPts val="0"/>
              </a:spcAft>
              <a:tabLst>
                <a:tab pos="853440" algn="l"/>
              </a:tabLst>
            </a:pPr>
            <a:r>
              <a:rPr lang="en-US" dirty="0">
                <a:latin typeface="Times New Roman" panose="02020603050405020304" pitchFamily="18" charset="0"/>
                <a:ea typeface="Times New Roman" panose="02020603050405020304" pitchFamily="18" charset="0"/>
              </a:rPr>
              <a:t>3. </a:t>
            </a:r>
            <a:r>
              <a:rPr lang="en-US" dirty="0"/>
              <a:t>Privacy Preserving Synthetic Data Release Using Deep Learning ( </a:t>
            </a:r>
            <a:r>
              <a:rPr lang="en-US" dirty="0" err="1"/>
              <a:t>Nazmiye</a:t>
            </a:r>
            <a:r>
              <a:rPr lang="en-US" dirty="0"/>
              <a:t> </a:t>
            </a:r>
            <a:r>
              <a:rPr lang="en-US" dirty="0" err="1"/>
              <a:t>Ceren</a:t>
            </a:r>
            <a:r>
              <a:rPr lang="en-US" dirty="0"/>
              <a:t> </a:t>
            </a:r>
            <a:r>
              <a:rPr lang="en-US" dirty="0" err="1"/>
              <a:t>Abay</a:t>
            </a:r>
            <a:r>
              <a:rPr lang="en-US" dirty="0"/>
              <a:t>, Yan Zhou, Murat </a:t>
            </a:r>
            <a:r>
              <a:rPr lang="en-US" dirty="0" err="1"/>
              <a:t>Kantarcioglu</a:t>
            </a:r>
            <a:r>
              <a:rPr lang="en-US" dirty="0"/>
              <a:t>, </a:t>
            </a:r>
            <a:r>
              <a:rPr lang="en-US" dirty="0" err="1"/>
              <a:t>Bhavani</a:t>
            </a:r>
            <a:r>
              <a:rPr lang="en-US" dirty="0"/>
              <a:t> </a:t>
            </a:r>
            <a:r>
              <a:rPr lang="en-US" dirty="0" err="1"/>
              <a:t>Thuraisingham</a:t>
            </a:r>
            <a:r>
              <a:rPr lang="en-US" dirty="0"/>
              <a:t>, and </a:t>
            </a:r>
            <a:r>
              <a:rPr lang="en-US" dirty="0" err="1"/>
              <a:t>Latanya</a:t>
            </a:r>
            <a:r>
              <a:rPr lang="en-US" dirty="0"/>
              <a:t> Sweeney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4. </a:t>
            </a:r>
            <a:r>
              <a:rPr lang="en-US" b="1" dirty="0"/>
              <a:t>Deep Learning with Differential Privacy ( </a:t>
            </a:r>
            <a:r>
              <a:rPr lang="en-US" dirty="0"/>
              <a:t>Martín </a:t>
            </a:r>
            <a:r>
              <a:rPr lang="en-US" dirty="0" err="1"/>
              <a:t>AbadI</a:t>
            </a:r>
            <a:r>
              <a:rPr lang="en-US" dirty="0"/>
              <a:t>, Andy Chu,  Ian </a:t>
            </a:r>
            <a:r>
              <a:rPr lang="en-US" dirty="0" err="1"/>
              <a:t>Goodfellow</a:t>
            </a:r>
            <a:r>
              <a:rPr lang="en-US" dirty="0"/>
              <a:t>,  H. Brendan McMahan,  </a:t>
            </a:r>
            <a:r>
              <a:rPr lang="en-US" dirty="0" err="1"/>
              <a:t>Kunal</a:t>
            </a:r>
            <a:r>
              <a:rPr lang="en-US" dirty="0"/>
              <a:t> </a:t>
            </a:r>
            <a:r>
              <a:rPr lang="en-US" dirty="0" err="1"/>
              <a:t>Talwar</a:t>
            </a:r>
            <a:r>
              <a:rPr lang="en-US" dirty="0"/>
              <a:t> )</a:t>
            </a:r>
          </a:p>
          <a:p>
            <a:pPr marR="0" lvl="0" algn="just">
              <a:spcBef>
                <a:spcPts val="1690"/>
              </a:spcBef>
              <a:spcAft>
                <a:spcPts val="0"/>
              </a:spcAft>
              <a:tabLst>
                <a:tab pos="853440" algn="l"/>
              </a:tabLst>
            </a:pPr>
            <a:r>
              <a:rPr lang="en-US" dirty="0">
                <a:latin typeface="Times New Roman" panose="02020603050405020304" pitchFamily="18" charset="0"/>
                <a:ea typeface="Times New Roman" panose="02020603050405020304" pitchFamily="18" charset="0"/>
              </a:rPr>
              <a:t>5. </a:t>
            </a:r>
            <a:r>
              <a:rPr lang="en-US" sz="1600" dirty="0">
                <a:latin typeface="Times New Roman" panose="02020603050405020304" pitchFamily="18" charset="0"/>
                <a:ea typeface="Times New Roman" panose="02020603050405020304" pitchFamily="18" charset="0"/>
              </a:rPr>
              <a:t>Link- </a:t>
            </a:r>
            <a:r>
              <a:rPr lang="en-US" u="sng" dirty="0">
                <a:hlinkClick r:id="rId2"/>
              </a:rPr>
              <a:t>https://towardsdatascience.com/tutorial-on-variational-graph-auto-encoders-da9333281129</a:t>
            </a:r>
            <a:r>
              <a:rPr lang="en-US" dirty="0">
                <a:latin typeface="Times New Roman" panose="02020603050405020304" pitchFamily="18" charset="0"/>
                <a:ea typeface="Times New Roman" panose="02020603050405020304" pitchFamily="18" charset="0"/>
              </a:rPr>
              <a:t> </a:t>
            </a:r>
          </a:p>
          <a:p>
            <a:pPr marR="0" lvl="0" algn="just">
              <a:spcBef>
                <a:spcPts val="1690"/>
              </a:spcBef>
              <a:spcAft>
                <a:spcPts val="0"/>
              </a:spcAft>
              <a:tabLst>
                <a:tab pos="853440" algn="l"/>
              </a:tabLst>
            </a:pPr>
            <a:r>
              <a:rPr lang="en-US" sz="1400" dirty="0">
                <a:effectLst/>
                <a:latin typeface="Times New Roman" panose="02020603050405020304" pitchFamily="18" charset="0"/>
                <a:ea typeface="Times New Roman" panose="02020603050405020304" pitchFamily="18" charset="0"/>
              </a:rPr>
              <a:t>6.  </a:t>
            </a:r>
            <a:r>
              <a:rPr lang="en-US" dirty="0">
                <a:effectLst/>
                <a:latin typeface="Times New Roman" panose="02020603050405020304" pitchFamily="18" charset="0"/>
                <a:ea typeface="Times New Roman" panose="02020603050405020304" pitchFamily="18" charset="0"/>
              </a:rPr>
              <a:t>Link - </a:t>
            </a:r>
            <a:r>
              <a:rPr lang="en-US" dirty="0">
                <a:hlinkClick r:id="rId3"/>
              </a:rPr>
              <a:t>https://medium.com/image-vision/noise-in-digital-image-processing-55357c9fab71</a:t>
            </a:r>
            <a:r>
              <a:rPr lang="en-US"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92557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960" y="640588"/>
            <a:ext cx="8927444" cy="584775"/>
          </a:xfrm>
          <a:prstGeom prst="rect">
            <a:avLst/>
          </a:prstGeom>
          <a:noFill/>
        </p:spPr>
        <p:txBody>
          <a:bodyPr wrap="none" rtlCol="0">
            <a:spAutoFit/>
          </a:bodyPr>
          <a:lstStyle/>
          <a:p>
            <a:r>
              <a:rPr lang="en-US" sz="3200" b="1" dirty="0">
                <a:latin typeface="Century" panose="02040604050505020304" pitchFamily="18" charset="0"/>
              </a:rPr>
              <a:t>Thanking you for giving your precious time….</a:t>
            </a:r>
          </a:p>
        </p:txBody>
      </p:sp>
      <p:sp>
        <p:nvSpPr>
          <p:cNvPr id="4" name="TextBox 3"/>
          <p:cNvSpPr txBox="1"/>
          <p:nvPr/>
        </p:nvSpPr>
        <p:spPr>
          <a:xfrm>
            <a:off x="7057460" y="4170698"/>
            <a:ext cx="4791888" cy="1754326"/>
          </a:xfrm>
          <a:prstGeom prst="rect">
            <a:avLst/>
          </a:prstGeom>
          <a:noFill/>
        </p:spPr>
        <p:txBody>
          <a:bodyPr wrap="none" rtlCol="0">
            <a:spAutoFit/>
          </a:bodyPr>
          <a:lstStyle/>
          <a:p>
            <a:pPr algn="r"/>
            <a:r>
              <a:rPr lang="en-US" dirty="0"/>
              <a:t>TEAM</a:t>
            </a:r>
          </a:p>
          <a:p>
            <a:pPr algn="r"/>
            <a:endParaRPr lang="en-US" dirty="0"/>
          </a:p>
          <a:p>
            <a:pPr algn="r"/>
            <a:r>
              <a:rPr lang="en-US" dirty="0"/>
              <a:t>RITESH MEENA   SCH.NO 171112229</a:t>
            </a:r>
          </a:p>
          <a:p>
            <a:pPr algn="r"/>
            <a:r>
              <a:rPr lang="en-US" dirty="0"/>
              <a:t>RITIK BANSAL   SCH.NO 171112237</a:t>
            </a:r>
          </a:p>
          <a:p>
            <a:pPr algn="r"/>
            <a:r>
              <a:rPr lang="en-US" dirty="0"/>
              <a:t>RAHUL SINGH   SCH.NO  171112216</a:t>
            </a:r>
          </a:p>
          <a:p>
            <a:pPr algn="r"/>
            <a:r>
              <a:rPr lang="en-US" dirty="0"/>
              <a:t>CHARAN SINGH FAGNA  SCH.NO 171112214</a:t>
            </a:r>
          </a:p>
        </p:txBody>
      </p:sp>
      <p:sp>
        <p:nvSpPr>
          <p:cNvPr id="5" name="TextBox 4"/>
          <p:cNvSpPr txBox="1"/>
          <p:nvPr/>
        </p:nvSpPr>
        <p:spPr>
          <a:xfrm>
            <a:off x="1088571" y="2210248"/>
            <a:ext cx="10502537" cy="954107"/>
          </a:xfrm>
          <a:prstGeom prst="rect">
            <a:avLst/>
          </a:prstGeom>
          <a:noFill/>
        </p:spPr>
        <p:txBody>
          <a:bodyPr wrap="square" rtlCol="0">
            <a:spAutoFit/>
          </a:bodyPr>
          <a:lstStyle/>
          <a:p>
            <a:r>
              <a:rPr lang="en-US" sz="2800" dirty="0">
                <a:latin typeface="Century" panose="02040604050505020304" pitchFamily="18" charset="0"/>
              </a:rPr>
              <a:t>Special thanks to our mentor </a:t>
            </a:r>
            <a:r>
              <a:rPr lang="en-US" sz="2800" dirty="0">
                <a:solidFill>
                  <a:srgbClr val="FF0000"/>
                </a:solidFill>
                <a:latin typeface="Century" panose="02040604050505020304" pitchFamily="18" charset="0"/>
              </a:rPr>
              <a:t>Dr. Mansi </a:t>
            </a:r>
            <a:r>
              <a:rPr lang="en-US" sz="2800" dirty="0" err="1">
                <a:solidFill>
                  <a:srgbClr val="FF0000"/>
                </a:solidFill>
                <a:latin typeface="Century" panose="02040604050505020304" pitchFamily="18" charset="0"/>
              </a:rPr>
              <a:t>Gyanchandani</a:t>
            </a:r>
            <a:r>
              <a:rPr lang="en-US" sz="2800" dirty="0">
                <a:solidFill>
                  <a:srgbClr val="FF0000"/>
                </a:solidFill>
                <a:latin typeface="Century" panose="02040604050505020304" pitchFamily="18" charset="0"/>
              </a:rPr>
              <a:t> Mam </a:t>
            </a:r>
          </a:p>
          <a:p>
            <a:r>
              <a:rPr lang="en-US" sz="2800" dirty="0">
                <a:solidFill>
                  <a:srgbClr val="FF0000"/>
                </a:solidFill>
                <a:latin typeface="Century" panose="02040604050505020304" pitchFamily="18" charset="0"/>
              </a:rPr>
              <a:t>        </a:t>
            </a:r>
            <a:r>
              <a:rPr lang="en-US" sz="2800" dirty="0">
                <a:latin typeface="Century" panose="02040604050505020304" pitchFamily="18" charset="0"/>
              </a:rPr>
              <a:t>for her support through the entire project.</a:t>
            </a:r>
          </a:p>
        </p:txBody>
      </p:sp>
    </p:spTree>
    <p:extLst>
      <p:ext uri="{BB962C8B-B14F-4D97-AF65-F5344CB8AC3E}">
        <p14:creationId xmlns:p14="http://schemas.microsoft.com/office/powerpoint/2010/main" val="37646758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480060" y="417747"/>
            <a:ext cx="811019" cy="503578"/>
          </a:xfrm>
        </p:spPr>
        <p:txBody>
          <a:bodyPr/>
          <a:lstStyle/>
          <a:p>
            <a:fld id="{D57F1E4F-1CFF-5643-939E-217C01CDF565}" type="slidenum">
              <a:rPr lang="en-US" smtClean="0"/>
              <a:pPr/>
              <a:t>3</a:t>
            </a:fld>
            <a:endParaRPr lang="en-US" dirty="0"/>
          </a:p>
        </p:txBody>
      </p:sp>
      <p:sp>
        <p:nvSpPr>
          <p:cNvPr id="3" name="TextBox 2"/>
          <p:cNvSpPr txBox="1"/>
          <p:nvPr/>
        </p:nvSpPr>
        <p:spPr>
          <a:xfrm>
            <a:off x="1291079" y="456253"/>
            <a:ext cx="1813317" cy="461665"/>
          </a:xfrm>
          <a:prstGeom prst="rect">
            <a:avLst/>
          </a:prstGeom>
          <a:noFill/>
        </p:spPr>
        <p:txBody>
          <a:bodyPr wrap="none" rtlCol="0">
            <a:spAutoFit/>
          </a:bodyPr>
          <a:lstStyle/>
          <a:p>
            <a:r>
              <a:rPr lang="en-US" sz="2400" dirty="0">
                <a:latin typeface="Century" panose="02040604050505020304" pitchFamily="18" charset="0"/>
              </a:rPr>
              <a:t>Contents :  </a:t>
            </a:r>
          </a:p>
        </p:txBody>
      </p:sp>
      <p:sp>
        <p:nvSpPr>
          <p:cNvPr id="4" name="TextBox 3"/>
          <p:cNvSpPr txBox="1"/>
          <p:nvPr/>
        </p:nvSpPr>
        <p:spPr>
          <a:xfrm>
            <a:off x="1291079" y="956424"/>
            <a:ext cx="9988062" cy="3970318"/>
          </a:xfrm>
          <a:prstGeom prst="rect">
            <a:avLst/>
          </a:prstGeom>
          <a:noFill/>
        </p:spPr>
        <p:txBody>
          <a:bodyPr wrap="square" rtlCol="0">
            <a:spAutoFit/>
          </a:bodyPr>
          <a:lstStyle/>
          <a:p>
            <a:pPr marL="342900" indent="-342900">
              <a:lnSpc>
                <a:spcPct val="150000"/>
              </a:lnSpc>
              <a:buAutoNum type="arabicPeriod"/>
            </a:pPr>
            <a:r>
              <a:rPr lang="en-US" sz="2400" dirty="0">
                <a:latin typeface="Century" panose="02040604050505020304" pitchFamily="18" charset="0"/>
              </a:rPr>
              <a:t>Introduction</a:t>
            </a:r>
          </a:p>
          <a:p>
            <a:pPr marL="342900" indent="-342900">
              <a:lnSpc>
                <a:spcPct val="150000"/>
              </a:lnSpc>
              <a:buAutoNum type="arabicPeriod"/>
            </a:pPr>
            <a:r>
              <a:rPr lang="en-US" sz="2400" dirty="0">
                <a:latin typeface="Century" panose="02040604050505020304" pitchFamily="18" charset="0"/>
              </a:rPr>
              <a:t>Problem definition</a:t>
            </a:r>
          </a:p>
          <a:p>
            <a:pPr marL="342900" indent="-342900">
              <a:lnSpc>
                <a:spcPct val="150000"/>
              </a:lnSpc>
              <a:buAutoNum type="arabicPeriod"/>
            </a:pPr>
            <a:r>
              <a:rPr lang="en-US" sz="2400" dirty="0">
                <a:latin typeface="Century" panose="02040604050505020304" pitchFamily="18" charset="0"/>
              </a:rPr>
              <a:t>Proposed Work/Available Solutions</a:t>
            </a:r>
          </a:p>
          <a:p>
            <a:pPr>
              <a:lnSpc>
                <a:spcPct val="150000"/>
              </a:lnSpc>
            </a:pPr>
            <a:r>
              <a:rPr lang="en-US" sz="2400" dirty="0">
                <a:latin typeface="Century" panose="02040604050505020304" pitchFamily="18" charset="0"/>
              </a:rPr>
              <a:t>4. Methodology</a:t>
            </a:r>
          </a:p>
          <a:p>
            <a:pPr>
              <a:lnSpc>
                <a:spcPct val="150000"/>
              </a:lnSpc>
            </a:pPr>
            <a:r>
              <a:rPr lang="en-US" sz="2400" dirty="0">
                <a:latin typeface="Century" panose="02040604050505020304" pitchFamily="18" charset="0"/>
              </a:rPr>
              <a:t>5. Results</a:t>
            </a:r>
          </a:p>
          <a:p>
            <a:pPr>
              <a:lnSpc>
                <a:spcPct val="150000"/>
              </a:lnSpc>
            </a:pPr>
            <a:r>
              <a:rPr lang="en-US" sz="2400" dirty="0">
                <a:latin typeface="Century" panose="02040604050505020304" pitchFamily="18" charset="0"/>
              </a:rPr>
              <a:t>6. Conclusion</a:t>
            </a:r>
          </a:p>
          <a:p>
            <a:pPr>
              <a:lnSpc>
                <a:spcPct val="150000"/>
              </a:lnSpc>
            </a:pPr>
            <a:r>
              <a:rPr lang="en-US" sz="2400" dirty="0">
                <a:latin typeface="Century" panose="02040604050505020304" pitchFamily="18" charset="0"/>
              </a:rPr>
              <a:t>7. References</a:t>
            </a:r>
          </a:p>
        </p:txBody>
      </p:sp>
    </p:spTree>
    <p:extLst>
      <p:ext uri="{BB962C8B-B14F-4D97-AF65-F5344CB8AC3E}">
        <p14:creationId xmlns:p14="http://schemas.microsoft.com/office/powerpoint/2010/main" val="29398728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p:cNvSpPr txBox="1"/>
          <p:nvPr/>
        </p:nvSpPr>
        <p:spPr>
          <a:xfrm>
            <a:off x="1364148" y="648076"/>
            <a:ext cx="2723823" cy="654475"/>
          </a:xfrm>
          <a:prstGeom prst="rect">
            <a:avLst/>
          </a:prstGeom>
          <a:noFill/>
        </p:spPr>
        <p:txBody>
          <a:bodyPr wrap="none" rtlCol="0">
            <a:spAutoFit/>
          </a:bodyPr>
          <a:lstStyle/>
          <a:p>
            <a:pPr>
              <a:lnSpc>
                <a:spcPct val="150000"/>
              </a:lnSpc>
            </a:pPr>
            <a:r>
              <a:rPr lang="en-US" sz="2800" b="1" dirty="0">
                <a:latin typeface="Century" panose="02040604050505020304" pitchFamily="18" charset="0"/>
              </a:rPr>
              <a:t>Introduction __</a:t>
            </a:r>
          </a:p>
        </p:txBody>
      </p:sp>
      <p:sp>
        <p:nvSpPr>
          <p:cNvPr id="4" name="TextBox 3"/>
          <p:cNvSpPr txBox="1"/>
          <p:nvPr/>
        </p:nvSpPr>
        <p:spPr>
          <a:xfrm>
            <a:off x="480060" y="1425107"/>
            <a:ext cx="11359076" cy="5355312"/>
          </a:xfrm>
          <a:prstGeom prst="rect">
            <a:avLst/>
          </a:prstGeom>
          <a:noFill/>
        </p:spPr>
        <p:txBody>
          <a:bodyPr wrap="square" rtlCol="0">
            <a:spAutoFit/>
          </a:bodyPr>
          <a:lstStyle/>
          <a:p>
            <a:pPr>
              <a:lnSpc>
                <a:spcPct val="150000"/>
              </a:lnSpc>
            </a:pPr>
            <a:r>
              <a:rPr lang="en-US" sz="2000" dirty="0">
                <a:latin typeface="Century" panose="02040604050505020304" pitchFamily="18" charset="0"/>
              </a:rPr>
              <a:t>	Hi there ! </a:t>
            </a:r>
          </a:p>
          <a:p>
            <a:pPr>
              <a:lnSpc>
                <a:spcPct val="150000"/>
              </a:lnSpc>
            </a:pPr>
            <a:r>
              <a:rPr lang="en-US" sz="2000" dirty="0">
                <a:latin typeface="Century" panose="02040604050505020304" pitchFamily="18" charset="0"/>
              </a:rPr>
              <a:t>	lets start , our project is ,as we say , </a:t>
            </a:r>
            <a:r>
              <a:rPr lang="en-US" sz="2000" dirty="0">
                <a:solidFill>
                  <a:srgbClr val="FF0000"/>
                </a:solidFill>
                <a:latin typeface="Century" panose="02040604050505020304" pitchFamily="18" charset="0"/>
              </a:rPr>
              <a:t>“</a:t>
            </a:r>
            <a:r>
              <a:rPr lang="en-US" sz="2000" dirty="0">
                <a:solidFill>
                  <a:schemeClr val="accent1"/>
                </a:solidFill>
              </a:rPr>
              <a:t>Differential Private Model – A Novel Approach</a:t>
            </a:r>
            <a:r>
              <a:rPr lang="en-US" sz="2000" dirty="0">
                <a:solidFill>
                  <a:srgbClr val="FF0000"/>
                </a:solidFill>
                <a:latin typeface="Century" panose="02040604050505020304" pitchFamily="18" charset="0"/>
              </a:rPr>
              <a:t>” </a:t>
            </a:r>
            <a:endParaRPr lang="en-US" sz="2000" dirty="0">
              <a:latin typeface="Century" panose="02040604050505020304" pitchFamily="18" charset="0"/>
            </a:endParaRPr>
          </a:p>
          <a:p>
            <a:pPr lvl="1"/>
            <a:endParaRPr lang="en-US" dirty="0">
              <a:latin typeface="Century" panose="02040604050505020304" pitchFamily="18" charset="0"/>
            </a:endParaRPr>
          </a:p>
          <a:p>
            <a:pPr lvl="1"/>
            <a:r>
              <a:rPr lang="en-US" dirty="0">
                <a:latin typeface="Century" panose="02040604050505020304" pitchFamily="18" charset="0"/>
              </a:rPr>
              <a:t>For many critical applications ranging from health care to social sciences, releasing personal data while protecting individual privacy is paramount. Over the years, data anonymization and synthetic data generation techniques have been proposed to address this challenge. </a:t>
            </a:r>
          </a:p>
          <a:p>
            <a:pPr lvl="1"/>
            <a:endParaRPr lang="en-US" dirty="0">
              <a:latin typeface="Century" panose="02040604050505020304" pitchFamily="18" charset="0"/>
            </a:endParaRPr>
          </a:p>
          <a:p>
            <a:pPr lvl="1"/>
            <a:r>
              <a:rPr lang="en-US" dirty="0">
                <a:latin typeface="Century" panose="02040604050505020304" pitchFamily="18" charset="0"/>
              </a:rPr>
              <a:t>Unfortunately, data anonymization approaches do not provide rigorous privacy guarantees.</a:t>
            </a:r>
          </a:p>
          <a:p>
            <a:pPr lvl="1"/>
            <a:r>
              <a:rPr lang="en-US" dirty="0">
                <a:latin typeface="Century" panose="02040604050505020304" pitchFamily="18" charset="0"/>
              </a:rPr>
              <a:t>Although, there are existing synthetic data generation techniques that use rigorous definitions of differential privacy, to our knowledge, these techniques have not been compared extensively using different utility metrics.</a:t>
            </a:r>
          </a:p>
          <a:p>
            <a:pPr lvl="1"/>
            <a:endParaRPr lang="en-US" dirty="0">
              <a:latin typeface="Century" panose="02040604050505020304" pitchFamily="18" charset="0"/>
            </a:endParaRPr>
          </a:p>
          <a:p>
            <a:pPr lvl="1"/>
            <a:r>
              <a:rPr lang="en-US" dirty="0">
                <a:latin typeface="Century" panose="02040604050505020304" pitchFamily="18" charset="0"/>
              </a:rPr>
              <a:t>So we pushed the theoretical commitments of researches and Prepared a model which is capable </a:t>
            </a:r>
          </a:p>
          <a:p>
            <a:pPr lvl="1"/>
            <a:r>
              <a:rPr lang="en-US" dirty="0">
                <a:latin typeface="Century" panose="02040604050505020304" pitchFamily="18" charset="0"/>
              </a:rPr>
              <a:t>Of providing Data Privacy while holding the integrity of its original form.</a:t>
            </a:r>
          </a:p>
          <a:p>
            <a:pPr lvl="1"/>
            <a:endParaRPr lang="en-US" dirty="0">
              <a:latin typeface="Century" panose="02040604050505020304" pitchFamily="18" charset="0"/>
            </a:endParaRPr>
          </a:p>
          <a:p>
            <a:pPr lvl="1"/>
            <a:endParaRPr lang="en-US" dirty="0">
              <a:latin typeface="Century" panose="02040604050505020304" pitchFamily="18" charset="0"/>
            </a:endParaRPr>
          </a:p>
          <a:p>
            <a:pPr>
              <a:lnSpc>
                <a:spcPct val="150000"/>
              </a:lnSpc>
            </a:pPr>
            <a:endParaRPr lang="en-US" sz="2000" dirty="0">
              <a:latin typeface="Century" panose="02040604050505020304" pitchFamily="18" charset="0"/>
            </a:endParaRPr>
          </a:p>
        </p:txBody>
      </p:sp>
    </p:spTree>
    <p:extLst>
      <p:ext uri="{BB962C8B-B14F-4D97-AF65-F5344CB8AC3E}">
        <p14:creationId xmlns:p14="http://schemas.microsoft.com/office/powerpoint/2010/main" val="16729481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0" y="280145"/>
            <a:ext cx="811019" cy="503578"/>
          </a:xfrm>
        </p:spPr>
        <p:txBody>
          <a:bodyPr/>
          <a:lstStyle/>
          <a:p>
            <a:fld id="{D57F1E4F-1CFF-5643-939E-217C01CDF565}" type="slidenum">
              <a:rPr lang="en-US" smtClean="0"/>
              <a:pPr/>
              <a:t>5</a:t>
            </a:fld>
            <a:endParaRPr lang="en-US" dirty="0"/>
          </a:p>
        </p:txBody>
      </p:sp>
      <p:sp>
        <p:nvSpPr>
          <p:cNvPr id="3" name="TextBox 2"/>
          <p:cNvSpPr txBox="1"/>
          <p:nvPr/>
        </p:nvSpPr>
        <p:spPr>
          <a:xfrm>
            <a:off x="969428" y="322058"/>
            <a:ext cx="3286477" cy="461665"/>
          </a:xfrm>
          <a:prstGeom prst="rect">
            <a:avLst/>
          </a:prstGeom>
          <a:noFill/>
        </p:spPr>
        <p:txBody>
          <a:bodyPr wrap="none" rtlCol="0">
            <a:spAutoFit/>
          </a:bodyPr>
          <a:lstStyle/>
          <a:p>
            <a:r>
              <a:rPr lang="en-US" sz="2400" b="1" dirty="0">
                <a:latin typeface="Century" panose="02040604050505020304" pitchFamily="18" charset="0"/>
              </a:rPr>
              <a:t>Problem Definition </a:t>
            </a:r>
            <a:r>
              <a:rPr lang="en-US" sz="2400" dirty="0">
                <a:latin typeface="Century" panose="02040604050505020304" pitchFamily="18" charset="0"/>
              </a:rPr>
              <a:t>__</a:t>
            </a:r>
          </a:p>
        </p:txBody>
      </p:sp>
      <p:sp>
        <p:nvSpPr>
          <p:cNvPr id="7" name="TextBox 6"/>
          <p:cNvSpPr txBox="1"/>
          <p:nvPr/>
        </p:nvSpPr>
        <p:spPr>
          <a:xfrm>
            <a:off x="811019" y="1370448"/>
            <a:ext cx="8777118" cy="3508653"/>
          </a:xfrm>
          <a:prstGeom prst="rect">
            <a:avLst/>
          </a:prstGeom>
          <a:noFill/>
        </p:spPr>
        <p:txBody>
          <a:bodyPr wrap="square" rtlCol="0">
            <a:spAutoFit/>
          </a:bodyPr>
          <a:lstStyle/>
          <a:p>
            <a:r>
              <a:rPr lang="en-US" sz="2800" b="1" dirty="0"/>
              <a:t>AIM :</a:t>
            </a:r>
          </a:p>
          <a:p>
            <a:endParaRPr lang="en-US" dirty="0"/>
          </a:p>
          <a:p>
            <a:pPr lvl="1"/>
            <a:r>
              <a:rPr lang="en-US" sz="2800" dirty="0"/>
              <a:t>We propose an auto-encoder Model, a generative deep learning technique that generates privacy preserving synthetic data. We test our approach on MNIST dataset and compare the results for data without Noise and data after applying DP Noise in the weights.</a:t>
            </a:r>
          </a:p>
          <a:p>
            <a:pPr lvl="1"/>
            <a:endParaRPr lang="en-US" dirty="0">
              <a:latin typeface="Century" panose="02040604050505020304" pitchFamily="18" charset="0"/>
            </a:endParaRPr>
          </a:p>
          <a:p>
            <a:endParaRPr lang="en-US" dirty="0"/>
          </a:p>
        </p:txBody>
      </p:sp>
    </p:spTree>
    <p:extLst>
      <p:ext uri="{BB962C8B-B14F-4D97-AF65-F5344CB8AC3E}">
        <p14:creationId xmlns:p14="http://schemas.microsoft.com/office/powerpoint/2010/main" val="17866390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31751" y="128414"/>
            <a:ext cx="811019" cy="503578"/>
          </a:xfrm>
        </p:spPr>
        <p:txBody>
          <a:bodyPr/>
          <a:lstStyle/>
          <a:p>
            <a:fld id="{D57F1E4F-1CFF-5643-939E-217C01CDF565}" type="slidenum">
              <a:rPr lang="en-US" smtClean="0"/>
              <a:pPr/>
              <a:t>6</a:t>
            </a:fld>
            <a:endParaRPr lang="en-US" dirty="0"/>
          </a:p>
        </p:txBody>
      </p:sp>
      <p:sp>
        <p:nvSpPr>
          <p:cNvPr id="3" name="TextBox 2"/>
          <p:cNvSpPr txBox="1"/>
          <p:nvPr/>
        </p:nvSpPr>
        <p:spPr>
          <a:xfrm>
            <a:off x="679268" y="1046815"/>
            <a:ext cx="10737669" cy="5078313"/>
          </a:xfrm>
          <a:prstGeom prst="rect">
            <a:avLst/>
          </a:prstGeom>
          <a:noFill/>
        </p:spPr>
        <p:txBody>
          <a:bodyPr wrap="square" rtlCol="0">
            <a:spAutoFit/>
          </a:bodyPr>
          <a:lstStyle/>
          <a:p>
            <a:r>
              <a:rPr lang="en-US" dirty="0"/>
              <a:t>Increasingly more data is collected about almost every aspect of human life ranging from health care delivery to social media.  As the amount of collected data increases, more opportunities have emerged for leveraging this collected data for important Societal purposes which results into the privacy issues for an individual user.</a:t>
            </a:r>
          </a:p>
          <a:p>
            <a:endParaRPr lang="en-US" dirty="0"/>
          </a:p>
          <a:p>
            <a:r>
              <a:rPr lang="en-US" dirty="0"/>
              <a:t>To address this privacy challenge, solutions have been proposed in two broad categories. </a:t>
            </a:r>
          </a:p>
          <a:p>
            <a:endParaRPr lang="en-US" dirty="0"/>
          </a:p>
          <a:p>
            <a:pPr marL="342900" indent="-342900">
              <a:buAutoNum type="arabicParenR"/>
            </a:pPr>
            <a:r>
              <a:rPr lang="en-US" dirty="0"/>
              <a:t>Data anonymization based approaches :  </a:t>
            </a:r>
          </a:p>
          <a:p>
            <a:endParaRPr lang="en-US" dirty="0"/>
          </a:p>
          <a:p>
            <a:pPr lvl="1"/>
            <a:r>
              <a:rPr lang="en-US" dirty="0"/>
              <a:t>which try to use various definitions to sanitize data so that it cannot be easily </a:t>
            </a:r>
            <a:r>
              <a:rPr lang="en-US" dirty="0" err="1"/>
              <a:t>residentified</a:t>
            </a:r>
            <a:r>
              <a:rPr lang="en-US" dirty="0"/>
              <a:t>. Although these approaches have some important use cases, they are not usually based on rigorous privacy definitions that can withstand various types of re-identification attacks.</a:t>
            </a:r>
          </a:p>
          <a:p>
            <a:r>
              <a:rPr lang="en-US" dirty="0"/>
              <a:t> </a:t>
            </a:r>
          </a:p>
          <a:p>
            <a:r>
              <a:rPr lang="en-US" dirty="0"/>
              <a:t>2) Synthetic data generation approaches :  </a:t>
            </a:r>
          </a:p>
          <a:p>
            <a:endParaRPr lang="en-US" dirty="0"/>
          </a:p>
          <a:p>
            <a:pPr lvl="1"/>
            <a:r>
              <a:rPr lang="en-US" dirty="0"/>
              <a:t>have been proposed to generate realistic synthetic data using rigorous differential privacy definition that we tried to implement and improve in our project..</a:t>
            </a:r>
          </a:p>
          <a:p>
            <a:r>
              <a:rPr lang="en-US" dirty="0"/>
              <a:t> </a:t>
            </a:r>
          </a:p>
          <a:p>
            <a:endParaRPr lang="en-US" dirty="0"/>
          </a:p>
        </p:txBody>
      </p:sp>
      <p:sp>
        <p:nvSpPr>
          <p:cNvPr id="7" name="TextBox 6"/>
          <p:cNvSpPr txBox="1"/>
          <p:nvPr/>
        </p:nvSpPr>
        <p:spPr>
          <a:xfrm>
            <a:off x="949234" y="262660"/>
            <a:ext cx="8107680" cy="461665"/>
          </a:xfrm>
          <a:prstGeom prst="rect">
            <a:avLst/>
          </a:prstGeom>
          <a:noFill/>
        </p:spPr>
        <p:txBody>
          <a:bodyPr wrap="square" rtlCol="0">
            <a:spAutoFit/>
          </a:bodyPr>
          <a:lstStyle/>
          <a:p>
            <a:r>
              <a:rPr lang="en-US" sz="2400" b="1" dirty="0"/>
              <a:t>Proposed Work / Available solutions__ :</a:t>
            </a:r>
          </a:p>
        </p:txBody>
      </p:sp>
    </p:spTree>
    <p:extLst>
      <p:ext uri="{BB962C8B-B14F-4D97-AF65-F5344CB8AC3E}">
        <p14:creationId xmlns:p14="http://schemas.microsoft.com/office/powerpoint/2010/main" val="9975092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C94BEB-C538-4657-9244-1B425073FEA9}"/>
              </a:ext>
            </a:extLst>
          </p:cNvPr>
          <p:cNvSpPr>
            <a:spLocks noGrp="1"/>
          </p:cNvSpPr>
          <p:nvPr>
            <p:ph type="sldNum" sz="quarter" idx="12"/>
          </p:nvPr>
        </p:nvSpPr>
        <p:spPr>
          <a:xfrm>
            <a:off x="778327" y="259915"/>
            <a:ext cx="811019" cy="503578"/>
          </a:xfrm>
        </p:spPr>
        <p:txBody>
          <a:bodyPr/>
          <a:lstStyle/>
          <a:p>
            <a:fld id="{D57F1E4F-1CFF-5643-939E-217C01CDF565}" type="slidenum">
              <a:rPr lang="en-US" sz="3600" smtClean="0"/>
              <a:pPr/>
              <a:t>7</a:t>
            </a:fld>
            <a:endParaRPr lang="en-US" sz="3600" dirty="0"/>
          </a:p>
        </p:txBody>
      </p:sp>
      <p:sp>
        <p:nvSpPr>
          <p:cNvPr id="6" name="TextBox 5">
            <a:extLst>
              <a:ext uri="{FF2B5EF4-FFF2-40B4-BE49-F238E27FC236}">
                <a16:creationId xmlns:a16="http://schemas.microsoft.com/office/drawing/2014/main" id="{729A231E-F9FA-4D75-9A55-7B9C7E9317D9}"/>
              </a:ext>
            </a:extLst>
          </p:cNvPr>
          <p:cNvSpPr txBox="1"/>
          <p:nvPr/>
        </p:nvSpPr>
        <p:spPr>
          <a:xfrm>
            <a:off x="1822267" y="259915"/>
            <a:ext cx="6947263" cy="646331"/>
          </a:xfrm>
          <a:prstGeom prst="rect">
            <a:avLst/>
          </a:prstGeom>
          <a:noFill/>
        </p:spPr>
        <p:txBody>
          <a:bodyPr wrap="square">
            <a:spAutoFit/>
          </a:bodyPr>
          <a:lstStyle/>
          <a:p>
            <a:r>
              <a:rPr lang="en-IN" sz="3600" dirty="0"/>
              <a:t>Conceptual Knowledge</a:t>
            </a:r>
          </a:p>
        </p:txBody>
      </p:sp>
      <p:sp>
        <p:nvSpPr>
          <p:cNvPr id="8" name="TextBox 7">
            <a:extLst>
              <a:ext uri="{FF2B5EF4-FFF2-40B4-BE49-F238E27FC236}">
                <a16:creationId xmlns:a16="http://schemas.microsoft.com/office/drawing/2014/main" id="{275AEE77-E6CA-4875-AF03-E202B237DF4D}"/>
              </a:ext>
            </a:extLst>
          </p:cNvPr>
          <p:cNvSpPr txBox="1"/>
          <p:nvPr/>
        </p:nvSpPr>
        <p:spPr>
          <a:xfrm>
            <a:off x="4054928" y="1012307"/>
            <a:ext cx="4920344" cy="584775"/>
          </a:xfrm>
          <a:prstGeom prst="rect">
            <a:avLst/>
          </a:prstGeom>
          <a:noFill/>
        </p:spPr>
        <p:txBody>
          <a:bodyPr wrap="square">
            <a:spAutoFit/>
          </a:bodyPr>
          <a:lstStyle/>
          <a:p>
            <a:r>
              <a:rPr lang="en-IN" sz="3200" dirty="0"/>
              <a:t>Traditional Auto-Encoder</a:t>
            </a:r>
          </a:p>
        </p:txBody>
      </p:sp>
      <p:pic>
        <p:nvPicPr>
          <p:cNvPr id="12" name="Picture 11" descr="Image for post">
            <a:extLst>
              <a:ext uri="{FF2B5EF4-FFF2-40B4-BE49-F238E27FC236}">
                <a16:creationId xmlns:a16="http://schemas.microsoft.com/office/drawing/2014/main" id="{08D4EAF1-EC0C-4FAF-83D6-A886A55BA7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44389" y="1703144"/>
            <a:ext cx="6239691" cy="1358537"/>
          </a:xfrm>
          <a:prstGeom prst="rect">
            <a:avLst/>
          </a:prstGeom>
          <a:noFill/>
          <a:ln>
            <a:noFill/>
          </a:ln>
        </p:spPr>
      </p:pic>
      <p:sp>
        <p:nvSpPr>
          <p:cNvPr id="20" name="TextBox 19">
            <a:extLst>
              <a:ext uri="{FF2B5EF4-FFF2-40B4-BE49-F238E27FC236}">
                <a16:creationId xmlns:a16="http://schemas.microsoft.com/office/drawing/2014/main" id="{E856A629-1F6B-4A32-A1D2-6D033508BC85}"/>
              </a:ext>
            </a:extLst>
          </p:cNvPr>
          <p:cNvSpPr txBox="1"/>
          <p:nvPr/>
        </p:nvSpPr>
        <p:spPr>
          <a:xfrm>
            <a:off x="359229" y="3391285"/>
            <a:ext cx="3907972" cy="377283"/>
          </a:xfrm>
          <a:prstGeom prst="rect">
            <a:avLst/>
          </a:prstGeom>
          <a:noFill/>
        </p:spPr>
        <p:txBody>
          <a:bodyPr wrap="square">
            <a:spAutoFit/>
          </a:bodyPr>
          <a:lstStyle/>
          <a:p>
            <a:pPr>
              <a:lnSpc>
                <a:spcPts val="2400"/>
              </a:lnSpc>
              <a:spcBef>
                <a:spcPts val="2400"/>
              </a:spcBef>
              <a:spcAft>
                <a:spcPts val="0"/>
              </a:spcAft>
            </a:pPr>
            <a:endParaRPr lang="en-IN" sz="1800" dirty="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0B3E443F-D384-4157-94CD-548E2F60F330}"/>
              </a:ext>
            </a:extLst>
          </p:cNvPr>
          <p:cNvSpPr txBox="1"/>
          <p:nvPr/>
        </p:nvSpPr>
        <p:spPr>
          <a:xfrm>
            <a:off x="480060" y="3173908"/>
            <a:ext cx="6100354" cy="2862322"/>
          </a:xfrm>
          <a:prstGeom prst="rect">
            <a:avLst/>
          </a:prstGeom>
          <a:noFill/>
        </p:spPr>
        <p:txBody>
          <a:bodyPr wrap="square">
            <a:spAutoFit/>
          </a:bodyPr>
          <a:lstStyle/>
          <a:p>
            <a:r>
              <a:rPr lang="en-US" sz="20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The traditional autoencoder is a neural network that contains an encoder and a decoder. The encoder takes a data point </a:t>
            </a:r>
            <a:r>
              <a:rPr lang="en-US" sz="20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X</a:t>
            </a:r>
            <a:r>
              <a:rPr lang="en-US" sz="20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as input and converts it to a lower-dimensional representation (embedding) </a:t>
            </a:r>
            <a:r>
              <a:rPr lang="en-US" sz="20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Z</a:t>
            </a:r>
            <a:r>
              <a:rPr lang="en-US" sz="20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The decoder takes the lower-dimensional representation </a:t>
            </a:r>
            <a:r>
              <a:rPr lang="en-US" sz="20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Z</a:t>
            </a:r>
            <a:r>
              <a:rPr lang="en-US" sz="20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and returns a reconstruction of the original input </a:t>
            </a:r>
            <a:r>
              <a:rPr lang="en-US" sz="20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X-hat</a:t>
            </a:r>
            <a:r>
              <a:rPr lang="en-US" sz="20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that looks like the input </a:t>
            </a:r>
            <a:r>
              <a:rPr lang="en-US" sz="20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X</a:t>
            </a:r>
            <a:r>
              <a:rPr lang="en-US" sz="20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The quality of the embedding determines the quality of the output </a:t>
            </a:r>
            <a:r>
              <a:rPr lang="en-US" sz="20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X-hat</a:t>
            </a:r>
            <a:r>
              <a:rPr lang="en-US" sz="20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a:t>
            </a:r>
            <a:endParaRPr lang="en-IN" sz="2000" dirty="0"/>
          </a:p>
        </p:txBody>
      </p:sp>
      <p:sp>
        <p:nvSpPr>
          <p:cNvPr id="24" name="TextBox 23">
            <a:extLst>
              <a:ext uri="{FF2B5EF4-FFF2-40B4-BE49-F238E27FC236}">
                <a16:creationId xmlns:a16="http://schemas.microsoft.com/office/drawing/2014/main" id="{E0CAE36F-C11D-47D2-A75B-00B054FF4B0F}"/>
              </a:ext>
            </a:extLst>
          </p:cNvPr>
          <p:cNvSpPr txBox="1"/>
          <p:nvPr/>
        </p:nvSpPr>
        <p:spPr>
          <a:xfrm>
            <a:off x="7305519" y="3173908"/>
            <a:ext cx="4259463" cy="2554545"/>
          </a:xfrm>
          <a:prstGeom prst="rect">
            <a:avLst/>
          </a:prstGeom>
          <a:noFill/>
        </p:spPr>
        <p:txBody>
          <a:bodyPr wrap="square">
            <a:spAutoFit/>
          </a:bodyPr>
          <a:lstStyle/>
          <a:p>
            <a:r>
              <a:rPr lang="en-US" sz="20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However, it might not be possible for the encoder to encode all information because the embedding has a lower dimensionality than the input. Therefore, if the embedding captures more information from the input, the output will have a better performance.</a:t>
            </a:r>
            <a:endParaRPr lang="en-IN" sz="2000" dirty="0"/>
          </a:p>
        </p:txBody>
      </p:sp>
      <p:sp>
        <p:nvSpPr>
          <p:cNvPr id="27" name="Slide Number Placeholder 1">
            <a:extLst>
              <a:ext uri="{FF2B5EF4-FFF2-40B4-BE49-F238E27FC236}">
                <a16:creationId xmlns:a16="http://schemas.microsoft.com/office/drawing/2014/main" id="{C4C5D48A-D6FE-410D-8944-1B382085E3E9}"/>
              </a:ext>
            </a:extLst>
          </p:cNvPr>
          <p:cNvSpPr txBox="1">
            <a:spLocks/>
          </p:cNvSpPr>
          <p:nvPr/>
        </p:nvSpPr>
        <p:spPr>
          <a:xfrm>
            <a:off x="3269804" y="1052905"/>
            <a:ext cx="723341"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7</a:t>
            </a:fld>
            <a:r>
              <a:rPr lang="en-US" dirty="0"/>
              <a:t>.1</a:t>
            </a:r>
          </a:p>
        </p:txBody>
      </p:sp>
    </p:spTree>
    <p:extLst>
      <p:ext uri="{BB962C8B-B14F-4D97-AF65-F5344CB8AC3E}">
        <p14:creationId xmlns:p14="http://schemas.microsoft.com/office/powerpoint/2010/main" val="37628076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4C42787-787B-48C1-BD59-8E5F341A382B}"/>
              </a:ext>
            </a:extLst>
          </p:cNvPr>
          <p:cNvSpPr txBox="1"/>
          <p:nvPr/>
        </p:nvSpPr>
        <p:spPr>
          <a:xfrm>
            <a:off x="601157" y="183700"/>
            <a:ext cx="3879668" cy="830997"/>
          </a:xfrm>
          <a:prstGeom prst="rect">
            <a:avLst/>
          </a:prstGeom>
          <a:noFill/>
        </p:spPr>
        <p:txBody>
          <a:bodyPr wrap="square">
            <a:spAutoFit/>
          </a:bodyPr>
          <a:lstStyle/>
          <a:p>
            <a:r>
              <a:rPr lang="en-US" sz="2400" spc="-25" dirty="0">
                <a:solidFill>
                  <a:srgbClr val="292929"/>
                </a:solidFill>
                <a:effectLst/>
                <a:latin typeface="Lucida Sans Unicode" panose="020B0602030504020204" pitchFamily="34" charset="0"/>
                <a:ea typeface="Cambria" panose="02040503050406030204" pitchFamily="18" charset="0"/>
              </a:rPr>
              <a:t>The architecture of </a:t>
            </a:r>
          </a:p>
          <a:p>
            <a:r>
              <a:rPr lang="en-US" sz="2400" spc="-25" dirty="0">
                <a:solidFill>
                  <a:srgbClr val="292929"/>
                </a:solidFill>
                <a:effectLst/>
                <a:latin typeface="Lucida Sans Unicode" panose="020B0602030504020204" pitchFamily="34" charset="0"/>
                <a:ea typeface="Cambria" panose="02040503050406030204" pitchFamily="18" charset="0"/>
              </a:rPr>
              <a:t>Encoder and Decoder</a:t>
            </a:r>
            <a:endParaRPr lang="en-IN" sz="2400" dirty="0"/>
          </a:p>
        </p:txBody>
      </p:sp>
      <p:pic>
        <p:nvPicPr>
          <p:cNvPr id="18" name="Picture 17" descr="Image for post">
            <a:extLst>
              <a:ext uri="{FF2B5EF4-FFF2-40B4-BE49-F238E27FC236}">
                <a16:creationId xmlns:a16="http://schemas.microsoft.com/office/drawing/2014/main" id="{F191B31D-0363-42BE-82F4-5395D6B249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0688" y="1110466"/>
            <a:ext cx="5460274" cy="3538609"/>
          </a:xfrm>
          <a:prstGeom prst="rect">
            <a:avLst/>
          </a:prstGeom>
          <a:noFill/>
          <a:ln>
            <a:noFill/>
          </a:ln>
        </p:spPr>
      </p:pic>
      <p:sp>
        <p:nvSpPr>
          <p:cNvPr id="13" name="TextBox 12">
            <a:extLst>
              <a:ext uri="{FF2B5EF4-FFF2-40B4-BE49-F238E27FC236}">
                <a16:creationId xmlns:a16="http://schemas.microsoft.com/office/drawing/2014/main" id="{C0513A8F-6AE7-4983-8A70-356B9696FFC7}"/>
              </a:ext>
            </a:extLst>
          </p:cNvPr>
          <p:cNvSpPr txBox="1"/>
          <p:nvPr/>
        </p:nvSpPr>
        <p:spPr>
          <a:xfrm>
            <a:off x="7336972" y="3383280"/>
            <a:ext cx="4794068" cy="2531590"/>
          </a:xfrm>
          <a:prstGeom prst="rect">
            <a:avLst/>
          </a:prstGeom>
          <a:noFill/>
        </p:spPr>
        <p:txBody>
          <a:bodyPr wrap="square">
            <a:spAutoFit/>
          </a:bodyPr>
          <a:lstStyle/>
          <a:p>
            <a:pPr>
              <a:lnSpc>
                <a:spcPts val="2400"/>
              </a:lnSpc>
              <a:spcBef>
                <a:spcPts val="2400"/>
              </a:spcBef>
              <a:spcAft>
                <a:spcPts val="0"/>
              </a:spcAft>
            </a:pPr>
            <a:r>
              <a:rPr lang="en-IN" sz="1800" spc="-5" dirty="0">
                <a:solidFill>
                  <a:srgbClr val="292929"/>
                </a:solidFill>
                <a:effectLst/>
                <a:latin typeface="Georgia" panose="02040502050405020303" pitchFamily="18" charset="0"/>
                <a:ea typeface="Times New Roman" panose="02020603050405020304" pitchFamily="18" charset="0"/>
              </a:rPr>
              <a:t>The MNIST dataset contains grayscale images and each image has a shape of 28 by 28 pixels. The encoder takes this image and converts it to a lower-dimensional embedding </a:t>
            </a:r>
            <a:r>
              <a:rPr lang="en-IN" sz="1800" i="1" spc="-5" dirty="0">
                <a:solidFill>
                  <a:srgbClr val="292929"/>
                </a:solidFill>
                <a:effectLst/>
                <a:latin typeface="Georgia" panose="02040502050405020303" pitchFamily="18" charset="0"/>
                <a:ea typeface="Times New Roman" panose="02020603050405020304" pitchFamily="18" charset="0"/>
              </a:rPr>
              <a:t>Z</a:t>
            </a:r>
            <a:r>
              <a:rPr lang="en-IN" sz="1800" spc="-5" dirty="0">
                <a:solidFill>
                  <a:srgbClr val="292929"/>
                </a:solidFill>
                <a:effectLst/>
                <a:latin typeface="Georgia" panose="02040502050405020303" pitchFamily="18" charset="0"/>
                <a:ea typeface="Times New Roman" panose="02020603050405020304" pitchFamily="18" charset="0"/>
              </a:rPr>
              <a:t>. The decoder takes the embedding </a:t>
            </a:r>
            <a:r>
              <a:rPr lang="en-IN" sz="1800" i="1" spc="-5" dirty="0">
                <a:solidFill>
                  <a:srgbClr val="292929"/>
                </a:solidFill>
                <a:effectLst/>
                <a:latin typeface="Georgia" panose="02040502050405020303" pitchFamily="18" charset="0"/>
                <a:ea typeface="Times New Roman" panose="02020603050405020304" pitchFamily="18" charset="0"/>
              </a:rPr>
              <a:t>Z</a:t>
            </a:r>
            <a:r>
              <a:rPr lang="en-IN" sz="1800" spc="-5" dirty="0">
                <a:solidFill>
                  <a:srgbClr val="292929"/>
                </a:solidFill>
                <a:effectLst/>
                <a:latin typeface="Georgia" panose="02040502050405020303" pitchFamily="18" charset="0"/>
                <a:ea typeface="Times New Roman" panose="02020603050405020304" pitchFamily="18" charset="0"/>
              </a:rPr>
              <a:t> and returns a reconstructed input image, which is the output of the autoencoder.</a:t>
            </a:r>
            <a:endParaRPr lang="en-IN" sz="1600" dirty="0">
              <a:effectLst/>
              <a:latin typeface="Times New Roman" panose="02020603050405020304" pitchFamily="18" charset="0"/>
              <a:ea typeface="Times New Roman" panose="02020603050405020304" pitchFamily="18" charset="0"/>
            </a:endParaRPr>
          </a:p>
        </p:txBody>
      </p:sp>
      <p:sp>
        <p:nvSpPr>
          <p:cNvPr id="14" name="Slide Number Placeholder 1">
            <a:extLst>
              <a:ext uri="{FF2B5EF4-FFF2-40B4-BE49-F238E27FC236}">
                <a16:creationId xmlns:a16="http://schemas.microsoft.com/office/drawing/2014/main" id="{74060683-7C71-49A7-94AA-379E8D905ABB}"/>
              </a:ext>
            </a:extLst>
          </p:cNvPr>
          <p:cNvSpPr txBox="1">
            <a:spLocks/>
          </p:cNvSpPr>
          <p:nvPr/>
        </p:nvSpPr>
        <p:spPr>
          <a:xfrm>
            <a:off x="-122184" y="128761"/>
            <a:ext cx="723341"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7.1</a:t>
            </a:r>
          </a:p>
        </p:txBody>
      </p:sp>
    </p:spTree>
    <p:extLst>
      <p:ext uri="{BB962C8B-B14F-4D97-AF65-F5344CB8AC3E}">
        <p14:creationId xmlns:p14="http://schemas.microsoft.com/office/powerpoint/2010/main" val="1548000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655FF-5998-499F-95D7-4DE432E7F966}"/>
              </a:ext>
            </a:extLst>
          </p:cNvPr>
          <p:cNvSpPr txBox="1"/>
          <p:nvPr/>
        </p:nvSpPr>
        <p:spPr>
          <a:xfrm>
            <a:off x="759822" y="1193076"/>
            <a:ext cx="10491651" cy="461665"/>
          </a:xfrm>
          <a:prstGeom prst="rect">
            <a:avLst/>
          </a:prstGeom>
          <a:noFill/>
        </p:spPr>
        <p:txBody>
          <a:bodyPr wrap="square">
            <a:spAutoFit/>
          </a:bodyPr>
          <a:lstStyle/>
          <a:p>
            <a:pPr algn="ctr">
              <a:lnSpc>
                <a:spcPts val="2400"/>
              </a:lnSpc>
              <a:spcBef>
                <a:spcPts val="2400"/>
              </a:spcBef>
              <a:spcAft>
                <a:spcPts val="0"/>
              </a:spcAft>
            </a:pPr>
            <a:r>
              <a:rPr lang="en-IN" sz="3600" spc="-25" dirty="0">
                <a:solidFill>
                  <a:srgbClr val="292929"/>
                </a:solidFill>
                <a:effectLst/>
                <a:latin typeface="Lucida Sans Unicode" panose="020B0602030504020204" pitchFamily="34" charset="0"/>
                <a:ea typeface="Times New Roman" panose="02020603050405020304" pitchFamily="18" charset="0"/>
              </a:rPr>
              <a:t>Loss Function For Basic Autoencoder</a:t>
            </a:r>
            <a:endParaRPr lang="en-IN" sz="3600" dirty="0">
              <a:effectLst/>
              <a:latin typeface="Times New Roman" panose="02020603050405020304" pitchFamily="18" charset="0"/>
              <a:ea typeface="Times New Roman" panose="02020603050405020304" pitchFamily="18" charset="0"/>
            </a:endParaRPr>
          </a:p>
        </p:txBody>
      </p:sp>
      <p:pic>
        <p:nvPicPr>
          <p:cNvPr id="8" name="Picture 7" descr="Image for post">
            <a:extLst>
              <a:ext uri="{FF2B5EF4-FFF2-40B4-BE49-F238E27FC236}">
                <a16:creationId xmlns:a16="http://schemas.microsoft.com/office/drawing/2014/main" id="{357A80C8-DCAE-460B-8CC9-5AFE09ECEB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78533" y="4840619"/>
            <a:ext cx="5153796" cy="1006203"/>
          </a:xfrm>
          <a:prstGeom prst="rect">
            <a:avLst/>
          </a:prstGeom>
          <a:noFill/>
          <a:ln>
            <a:noFill/>
          </a:ln>
        </p:spPr>
      </p:pic>
      <p:sp>
        <p:nvSpPr>
          <p:cNvPr id="10" name="TextBox 9">
            <a:extLst>
              <a:ext uri="{FF2B5EF4-FFF2-40B4-BE49-F238E27FC236}">
                <a16:creationId xmlns:a16="http://schemas.microsoft.com/office/drawing/2014/main" id="{8F7724F5-170E-4006-B95B-BB7ED1EE819C}"/>
              </a:ext>
            </a:extLst>
          </p:cNvPr>
          <p:cNvSpPr txBox="1"/>
          <p:nvPr/>
        </p:nvSpPr>
        <p:spPr>
          <a:xfrm>
            <a:off x="2164331" y="1867989"/>
            <a:ext cx="7252062" cy="2393156"/>
          </a:xfrm>
          <a:prstGeom prst="rect">
            <a:avLst/>
          </a:prstGeom>
          <a:noFill/>
        </p:spPr>
        <p:txBody>
          <a:bodyPr wrap="square">
            <a:spAutoFit/>
          </a:bodyPr>
          <a:lstStyle/>
          <a:p>
            <a:pPr marL="6350" marR="243840" indent="-6350" algn="ctr">
              <a:lnSpc>
                <a:spcPct val="105000"/>
              </a:lnSpc>
              <a:spcAft>
                <a:spcPts val="855"/>
              </a:spcAft>
            </a:pPr>
            <a:r>
              <a:rPr lang="en-US" sz="24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The loss function of an autoencoder measures the information lost during the reconstruction. We want to minimize the reconstruction loss to make</a:t>
            </a:r>
            <a:r>
              <a:rPr lang="en-US" sz="24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X-hat</a:t>
            </a:r>
            <a:r>
              <a:rPr lang="en-US" sz="24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closer to </a:t>
            </a:r>
            <a:r>
              <a:rPr lang="en-US" sz="24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X</a:t>
            </a:r>
            <a:r>
              <a:rPr lang="en-US" sz="24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We often use mean square error as our loss function, which measures how close </a:t>
            </a:r>
            <a:r>
              <a:rPr lang="en-US" sz="24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X-hat</a:t>
            </a:r>
            <a:r>
              <a:rPr lang="en-US" sz="24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is to </a:t>
            </a:r>
            <a:r>
              <a:rPr lang="en-US" sz="2400" i="1"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X</a:t>
            </a:r>
            <a:r>
              <a:rPr lang="en-US" sz="24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 </a:t>
            </a:r>
            <a:endParaRPr lang="en-IN"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 name="TextBox 11">
            <a:extLst>
              <a:ext uri="{FF2B5EF4-FFF2-40B4-BE49-F238E27FC236}">
                <a16:creationId xmlns:a16="http://schemas.microsoft.com/office/drawing/2014/main" id="{E35F001E-547D-41DD-9E6E-E39F227A7C1F}"/>
              </a:ext>
            </a:extLst>
          </p:cNvPr>
          <p:cNvSpPr txBox="1"/>
          <p:nvPr/>
        </p:nvSpPr>
        <p:spPr>
          <a:xfrm>
            <a:off x="419350" y="4840619"/>
            <a:ext cx="6100354" cy="1077218"/>
          </a:xfrm>
          <a:prstGeom prst="rect">
            <a:avLst/>
          </a:prstGeom>
          <a:noFill/>
        </p:spPr>
        <p:txBody>
          <a:bodyPr wrap="square">
            <a:spAutoFit/>
          </a:bodyPr>
          <a:lstStyle/>
          <a:p>
            <a:r>
              <a:rPr lang="en-US" sz="3200" spc="-5" dirty="0">
                <a:solidFill>
                  <a:srgbClr val="292929"/>
                </a:solidFill>
                <a:latin typeface="Georgia" panose="02040502050405020303" pitchFamily="18" charset="0"/>
                <a:ea typeface="Cambria" panose="02040503050406030204" pitchFamily="18" charset="0"/>
                <a:cs typeface="Cambria" panose="02040503050406030204" pitchFamily="18" charset="0"/>
              </a:rPr>
              <a:t>M</a:t>
            </a:r>
            <a:r>
              <a:rPr lang="en-US" sz="3200" spc="-5" dirty="0">
                <a:solidFill>
                  <a:srgbClr val="292929"/>
                </a:solidFill>
                <a:effectLst/>
                <a:latin typeface="Georgia" panose="02040502050405020303" pitchFamily="18" charset="0"/>
                <a:ea typeface="Cambria" panose="02040503050406030204" pitchFamily="18" charset="0"/>
                <a:cs typeface="Cambria" panose="02040503050406030204" pitchFamily="18" charset="0"/>
              </a:rPr>
              <a:t>ath</a:t>
            </a:r>
            <a:r>
              <a:rPr lang="en-US" sz="3200" spc="-5" dirty="0">
                <a:solidFill>
                  <a:srgbClr val="292929"/>
                </a:solidFill>
                <a:latin typeface="Georgia" panose="02040502050405020303" pitchFamily="18" charset="0"/>
                <a:ea typeface="Cambria" panose="02040503050406030204" pitchFamily="18" charset="0"/>
                <a:cs typeface="Cambria" panose="02040503050406030204" pitchFamily="18" charset="0"/>
              </a:rPr>
              <a:t>ematical</a:t>
            </a:r>
          </a:p>
          <a:p>
            <a:r>
              <a:rPr lang="en-US" sz="3200" spc="-5" dirty="0">
                <a:solidFill>
                  <a:srgbClr val="292929"/>
                </a:solidFill>
                <a:latin typeface="Georgia" panose="02040502050405020303" pitchFamily="18" charset="0"/>
                <a:ea typeface="Cambria" panose="02040503050406030204" pitchFamily="18" charset="0"/>
                <a:cs typeface="Cambria" panose="02040503050406030204" pitchFamily="18" charset="0"/>
              </a:rPr>
              <a:t>      equation</a:t>
            </a:r>
            <a:endParaRPr lang="en-IN" sz="3200" dirty="0"/>
          </a:p>
        </p:txBody>
      </p:sp>
      <p:sp>
        <p:nvSpPr>
          <p:cNvPr id="13" name="Slide Number Placeholder 1">
            <a:extLst>
              <a:ext uri="{FF2B5EF4-FFF2-40B4-BE49-F238E27FC236}">
                <a16:creationId xmlns:a16="http://schemas.microsoft.com/office/drawing/2014/main" id="{CF686D67-DB5F-4B4D-A4B7-AA6A5EB31BD1}"/>
              </a:ext>
            </a:extLst>
          </p:cNvPr>
          <p:cNvSpPr txBox="1">
            <a:spLocks/>
          </p:cNvSpPr>
          <p:nvPr/>
        </p:nvSpPr>
        <p:spPr>
          <a:xfrm>
            <a:off x="940527" y="1005998"/>
            <a:ext cx="723341"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7.1</a:t>
            </a:r>
          </a:p>
        </p:txBody>
      </p:sp>
    </p:spTree>
    <p:extLst>
      <p:ext uri="{BB962C8B-B14F-4D97-AF65-F5344CB8AC3E}">
        <p14:creationId xmlns:p14="http://schemas.microsoft.com/office/powerpoint/2010/main" val="31406399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2035</TotalTime>
  <Words>2232</Words>
  <Application>Microsoft Office PowerPoint</Application>
  <PresentationFormat>Widescreen</PresentationFormat>
  <Paragraphs>218</Paragraphs>
  <Slides>28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ArialMT</vt:lpstr>
      <vt:lpstr>Calibri</vt:lpstr>
      <vt:lpstr>Cambria</vt:lpstr>
      <vt:lpstr>Century</vt:lpstr>
      <vt:lpstr>Georgia</vt:lpstr>
      <vt:lpstr>Gill Sans MT</vt:lpstr>
      <vt:lpstr>Lucida Sans Unicode</vt:lpstr>
      <vt:lpstr>Times New Roman</vt:lpstr>
      <vt:lpstr>Gallery</vt:lpstr>
      <vt:lpstr>PowerPoint Presentation</vt:lpstr>
      <vt:lpstr>DIFFERENTIAL PRIVATE MODEL – A NOVEL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flood algorithm and its implementation</dc:title>
  <dc:creator>Shivansh Tamrakar</dc:creator>
  <cp:lastModifiedBy>ritik bansal</cp:lastModifiedBy>
  <cp:revision>82</cp:revision>
  <dcterms:created xsi:type="dcterms:W3CDTF">2020-07-17T08:28:54Z</dcterms:created>
  <dcterms:modified xsi:type="dcterms:W3CDTF">2020-07-20T19:20:06Z</dcterms:modified>
</cp:coreProperties>
</file>