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94"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F1DD5-6FB5-48DC-A770-EFE18E0A9B42}" type="datetimeFigureOut">
              <a:rPr lang="en-US" smtClean="0"/>
              <a:pPr/>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B5EEE9-03D8-4CDB-B2AB-4BEB0AEB2B5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F1DD5-6FB5-48DC-A770-EFE18E0A9B42}" type="datetimeFigureOut">
              <a:rPr lang="en-US" smtClean="0"/>
              <a:pPr/>
              <a:t>7/22/2022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5EEE9-03D8-4CDB-B2AB-4BEB0AEB2B5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Decision Tree Introduction </a:t>
            </a:r>
            <a:endParaRPr lang="en-US" dirty="0"/>
          </a:p>
        </p:txBody>
      </p:sp>
      <p:sp>
        <p:nvSpPr>
          <p:cNvPr id="3" name="Content Placeholder 2"/>
          <p:cNvSpPr>
            <a:spLocks noGrp="1"/>
          </p:cNvSpPr>
          <p:nvPr>
            <p:ph idx="1"/>
          </p:nvPr>
        </p:nvSpPr>
        <p:spPr/>
        <p:txBody>
          <a:bodyPr>
            <a:normAutofit/>
          </a:bodyPr>
          <a:lstStyle/>
          <a:p>
            <a:r>
              <a:rPr lang="en-US" sz="1800" dirty="0" smtClean="0"/>
              <a:t>The decision tree method belongs to the supervised learning subset. </a:t>
            </a:r>
          </a:p>
          <a:p>
            <a:r>
              <a:rPr lang="en-US" sz="1800" dirty="0" smtClean="0"/>
              <a:t>They may be applied to both classification and regression issues.</a:t>
            </a:r>
          </a:p>
          <a:p>
            <a:r>
              <a:rPr lang="en-US" sz="1800" dirty="0" smtClean="0"/>
              <a:t>Each leaf node of the decision tree corresponds to a class label, and the interior nodes of the tree are used to represent the characteristics in order to answer the problem.</a:t>
            </a:r>
          </a:p>
          <a:p>
            <a:r>
              <a:rPr lang="en-US" sz="1800" dirty="0" smtClean="0"/>
              <a:t>The decision tree may be used to represent any Boolean function on discrete characteristics.</a:t>
            </a:r>
          </a:p>
          <a:p>
            <a:pPr>
              <a:buNone/>
            </a:pPr>
            <a:r>
              <a:rPr lang="en-US" sz="1800" dirty="0" smtClean="0"/>
              <a:t>Following assumptions are made while constructing a decision tree:</a:t>
            </a:r>
          </a:p>
          <a:p>
            <a:r>
              <a:rPr lang="en-US" sz="1800" dirty="0" smtClean="0"/>
              <a:t>We first see the entire training set as the root.</a:t>
            </a:r>
          </a:p>
          <a:p>
            <a:r>
              <a:rPr lang="en-US" sz="1800" dirty="0" smtClean="0"/>
              <a:t>Categorical feature values are desired. If the values are continuous, they must first be </a:t>
            </a:r>
            <a:r>
              <a:rPr lang="en-US" sz="1800" dirty="0" err="1" smtClean="0"/>
              <a:t>discretized</a:t>
            </a:r>
            <a:r>
              <a:rPr lang="en-US" sz="1800" dirty="0" smtClean="0"/>
              <a:t> before the model can be constructed.</a:t>
            </a:r>
          </a:p>
          <a:p>
            <a:r>
              <a:rPr lang="en-US" sz="1800" dirty="0" smtClean="0"/>
              <a:t>Records are distributed recursively based on attribute values.</a:t>
            </a:r>
          </a:p>
          <a:p>
            <a:r>
              <a:rPr lang="en-US" sz="1800" dirty="0" smtClean="0"/>
              <a:t>For arranging characteristics as the root or internal node, we employ statistical techniques.</a:t>
            </a:r>
          </a:p>
          <a:p>
            <a:pPr>
              <a:buNone/>
            </a:pP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28596" y="1285860"/>
            <a:ext cx="8229600" cy="4525963"/>
          </a:xfrm>
        </p:spPr>
        <p:txBody>
          <a:bodyPr>
            <a:normAutofit/>
          </a:bodyPr>
          <a:lstStyle/>
          <a:p>
            <a:r>
              <a:rPr lang="en-US" sz="2000" dirty="0" smtClean="0"/>
              <a:t>The most effective and well-liked technique for categorization and prediction is the decision tree. </a:t>
            </a:r>
            <a:endParaRPr lang="en-US" sz="2000" dirty="0" smtClean="0"/>
          </a:p>
          <a:p>
            <a:r>
              <a:rPr lang="en-US" sz="2000" dirty="0" smtClean="0"/>
              <a:t>A </a:t>
            </a:r>
            <a:r>
              <a:rPr lang="en-US" sz="2000" dirty="0" smtClean="0"/>
              <a:t>decision tree is a type of tree structure that resembles a flowchart, where each internal node represents a test on an attribute, each branch a test result, and each leaf node (terminal node) a class label.</a:t>
            </a:r>
          </a:p>
          <a:p>
            <a:r>
              <a:rPr lang="en-US" sz="2000" b="1" dirty="0" smtClean="0"/>
              <a:t>The benefits of using decision trees are</a:t>
            </a:r>
            <a:r>
              <a:rPr lang="en-US" sz="2000" b="1" dirty="0" smtClean="0"/>
              <a:t>:</a:t>
            </a:r>
          </a:p>
          <a:p>
            <a:pPr lvl="1"/>
            <a:r>
              <a:rPr lang="en-US" sz="2000" dirty="0" smtClean="0"/>
              <a:t>Decision </a:t>
            </a:r>
            <a:r>
              <a:rPr lang="en-US" sz="2000" dirty="0" smtClean="0"/>
              <a:t>trees are capable of producing clear rules</a:t>
            </a:r>
            <a:r>
              <a:rPr lang="en-US" sz="2000" dirty="0" smtClean="0"/>
              <a:t>.</a:t>
            </a:r>
          </a:p>
          <a:p>
            <a:pPr lvl="1"/>
            <a:r>
              <a:rPr lang="en-US" sz="2000" dirty="0" smtClean="0"/>
              <a:t>Without </a:t>
            </a:r>
            <a:r>
              <a:rPr lang="en-US" sz="2000" dirty="0" smtClean="0"/>
              <a:t>requiring a lot of computing, decision trees conduct categorization</a:t>
            </a:r>
            <a:r>
              <a:rPr lang="en-US" sz="2000" dirty="0" smtClean="0"/>
              <a:t>.</a:t>
            </a:r>
          </a:p>
          <a:p>
            <a:pPr lvl="1"/>
            <a:r>
              <a:rPr lang="en-US" sz="2000" dirty="0" smtClean="0"/>
              <a:t>Both </a:t>
            </a:r>
            <a:r>
              <a:rPr lang="en-US" sz="2000" dirty="0" smtClean="0"/>
              <a:t>continuous and categorical variables are capable of being handled by decision trees</a:t>
            </a:r>
            <a:r>
              <a:rPr lang="en-US" sz="2000" dirty="0" smtClean="0"/>
              <a:t>.</a:t>
            </a:r>
          </a:p>
          <a:p>
            <a:pPr lvl="1"/>
            <a:r>
              <a:rPr lang="en-US" sz="2000" dirty="0" smtClean="0"/>
              <a:t>Which </a:t>
            </a:r>
            <a:r>
              <a:rPr lang="en-US" sz="2000" dirty="0" smtClean="0"/>
              <a:t>fields are crucial for categorization or prediction may be clearly shown in decision trees.</a:t>
            </a:r>
          </a:p>
          <a:p>
            <a:pPr>
              <a:buNone/>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00034" y="1428736"/>
            <a:ext cx="8229600" cy="4071965"/>
          </a:xfrm>
        </p:spPr>
        <p:txBody>
          <a:bodyPr>
            <a:noAutofit/>
          </a:bodyPr>
          <a:lstStyle/>
          <a:p>
            <a:pPr>
              <a:buNone/>
            </a:pPr>
            <a:r>
              <a:rPr lang="en-US" sz="2000" b="1" dirty="0" smtClean="0"/>
              <a:t>The shortcomings of decision tree techniques</a:t>
            </a:r>
            <a:r>
              <a:rPr lang="en-US" sz="2000" b="1" dirty="0" smtClean="0"/>
              <a:t>:</a:t>
            </a:r>
          </a:p>
          <a:p>
            <a:r>
              <a:rPr lang="en-US" sz="2000" dirty="0" smtClean="0"/>
              <a:t>For </a:t>
            </a:r>
            <a:r>
              <a:rPr lang="en-US" sz="2000" dirty="0" smtClean="0"/>
              <a:t>estimating situations when the objective is to forecast the value of a continuous characteristic, decision trees are less suitable</a:t>
            </a:r>
            <a:r>
              <a:rPr lang="en-US" sz="2000" dirty="0" smtClean="0"/>
              <a:t>.</a:t>
            </a:r>
          </a:p>
          <a:p>
            <a:r>
              <a:rPr lang="en-US" sz="2000" dirty="0" smtClean="0"/>
              <a:t>In </a:t>
            </a:r>
            <a:r>
              <a:rPr lang="en-US" sz="2000" dirty="0" smtClean="0"/>
              <a:t>classification problems with multiple classes and a limited number of training samples, decision trees are prone to mistakes</a:t>
            </a:r>
            <a:r>
              <a:rPr lang="en-US" sz="2000" dirty="0" smtClean="0"/>
              <a:t>.</a:t>
            </a:r>
          </a:p>
          <a:p>
            <a:r>
              <a:rPr lang="en-US" sz="2000" dirty="0" smtClean="0"/>
              <a:t>The </a:t>
            </a:r>
            <a:r>
              <a:rPr lang="en-US" sz="2000" dirty="0" smtClean="0"/>
              <a:t>training of decision trees can be computationally costly. A decision tree's growth requires extensive computing work. Each potential splitting field at each node must first be sorted in order to determine which split is optimal. Some algorithms employ combinations of fields, hence it is necessary to look for the best combining weights. Due to the need to create and evaluate several candidate sub-trees, pruning algorithms can also be costly.</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b="1" dirty="0"/>
              <a:t>Decision </a:t>
            </a:r>
            <a:r>
              <a:rPr lang="en-US" b="1" dirty="0" smtClean="0"/>
              <a:t>Tree Algorithms</a:t>
            </a:r>
            <a:endParaRPr lang="en-US" dirty="0"/>
          </a:p>
        </p:txBody>
      </p:sp>
      <p:sp>
        <p:nvSpPr>
          <p:cNvPr id="3" name="Content Placeholder 2"/>
          <p:cNvSpPr>
            <a:spLocks noGrp="1"/>
          </p:cNvSpPr>
          <p:nvPr>
            <p:ph idx="1"/>
          </p:nvPr>
        </p:nvSpPr>
        <p:spPr>
          <a:xfrm>
            <a:off x="457200" y="1285860"/>
            <a:ext cx="8229600" cy="4840303"/>
          </a:xfrm>
        </p:spPr>
        <p:txBody>
          <a:bodyPr>
            <a:normAutofit fontScale="92500" lnSpcReduction="10000"/>
          </a:bodyPr>
          <a:lstStyle/>
          <a:p>
            <a:pPr>
              <a:buNone/>
            </a:pPr>
            <a:r>
              <a:rPr lang="en-US" sz="1900" dirty="0" smtClean="0"/>
              <a:t>The most prominent decision tree algorithm types are:</a:t>
            </a:r>
          </a:p>
          <a:p>
            <a:pPr>
              <a:buNone/>
            </a:pPr>
            <a:r>
              <a:rPr lang="en-US" sz="1900" b="1" dirty="0" smtClean="0"/>
              <a:t>Iterative </a:t>
            </a:r>
            <a:r>
              <a:rPr lang="en-US" sz="1900" b="1" dirty="0" err="1" smtClean="0"/>
              <a:t>Dichotomiser</a:t>
            </a:r>
            <a:r>
              <a:rPr lang="en-US" sz="1900" b="1" dirty="0" smtClean="0"/>
              <a:t> 3 (ID3): </a:t>
            </a:r>
            <a:r>
              <a:rPr lang="en-US" sz="1900" dirty="0" smtClean="0"/>
              <a:t>This algorithm</a:t>
            </a:r>
            <a:r>
              <a:rPr lang="en-US" sz="1900" b="1" dirty="0" smtClean="0"/>
              <a:t> </a:t>
            </a:r>
            <a:r>
              <a:rPr lang="en-US" sz="1900" dirty="0" smtClean="0"/>
              <a:t>chooses the attribute to utilize to categories the current subset of data by using Information Gain. Information gain is iteratively calculated for the remaining data for each level of the tree.</a:t>
            </a:r>
          </a:p>
          <a:p>
            <a:pPr>
              <a:buNone/>
            </a:pPr>
            <a:r>
              <a:rPr lang="en-US" sz="1900" b="1" dirty="0" smtClean="0"/>
              <a:t>C4.5</a:t>
            </a:r>
            <a:r>
              <a:rPr lang="en-US" sz="1900" dirty="0" smtClean="0"/>
              <a:t>: The ID3 algorithm was replaced by this algorithm. This method chooses the classifying characteristic based on either Information Gain or Gain Ratio. Due to the fact that it can handle both continuous and missing attribute data, it directly outperforms the ID3 method.</a:t>
            </a:r>
          </a:p>
          <a:p>
            <a:pPr>
              <a:buNone/>
            </a:pPr>
            <a:r>
              <a:rPr lang="en-US" sz="1900" b="1" dirty="0" smtClean="0"/>
              <a:t>Classification and Regression Tree (CART):</a:t>
            </a:r>
            <a:r>
              <a:rPr lang="en-US" sz="1900" dirty="0" smtClean="0"/>
              <a:t> CART is a dynamic learning method that, depending on the dependent variable, may output both a classification tree and a regression tree.</a:t>
            </a:r>
          </a:p>
          <a:p>
            <a:pPr>
              <a:buNone/>
            </a:pPr>
            <a:endParaRPr lang="en-US" sz="1900" dirty="0"/>
          </a:p>
          <a:p>
            <a:pPr>
              <a:buNone/>
            </a:pPr>
            <a:r>
              <a:rPr lang="en-US" sz="1800" dirty="0" smtClean="0"/>
              <a:t>	</a:t>
            </a:r>
            <a:r>
              <a:rPr lang="en-US" sz="1900" dirty="0" smtClean="0"/>
              <a:t>Finding the attribute for the root node in each level of a decision tree is a huge difficulty. The procedure in question is called attribute selection. There are two widely used methods for selecting attributes:</a:t>
            </a:r>
          </a:p>
          <a:p>
            <a:pPr marL="914400" lvl="1" indent="-514350">
              <a:buFont typeface="+mj-lt"/>
              <a:buAutoNum type="arabicPeriod"/>
            </a:pPr>
            <a:r>
              <a:rPr lang="en-US" sz="1900" dirty="0" smtClean="0"/>
              <a:t>Information Gain</a:t>
            </a:r>
          </a:p>
          <a:p>
            <a:pPr marL="914400" lvl="1" indent="-514350">
              <a:buFont typeface="+mj-lt"/>
              <a:buAutoNum type="arabicPeriod"/>
            </a:pPr>
            <a:r>
              <a:rPr lang="en-US" sz="1900" dirty="0" err="1" smtClean="0"/>
              <a:t>Gini</a:t>
            </a:r>
            <a:r>
              <a:rPr lang="en-US" sz="1900" dirty="0" smtClean="0"/>
              <a:t> Index</a:t>
            </a:r>
          </a:p>
          <a:p>
            <a:pPr>
              <a:buNone/>
            </a:pPr>
            <a:endParaRPr lang="en-US" sz="1900" dirty="0" smtClean="0"/>
          </a:p>
          <a:p>
            <a:pPr>
              <a:buNone/>
            </a:pP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57224" y="1142985"/>
            <a:ext cx="7358114" cy="4143404"/>
          </a:xfrm>
        </p:spPr>
        <p:txBody>
          <a:bodyPr>
            <a:normAutofit fontScale="55000" lnSpcReduction="20000"/>
          </a:bodyPr>
          <a:lstStyle/>
          <a:p>
            <a:pPr>
              <a:buNone/>
            </a:pPr>
            <a:endParaRPr lang="en-US" b="1" dirty="0" smtClean="0"/>
          </a:p>
          <a:p>
            <a:pPr>
              <a:buNone/>
            </a:pPr>
            <a:r>
              <a:rPr lang="en-US" b="1" dirty="0" smtClean="0"/>
              <a:t>Information Gain:  </a:t>
            </a:r>
            <a:r>
              <a:rPr lang="en-US" dirty="0" smtClean="0"/>
              <a:t>Entropy changes when training examples are divided into smaller groups using a decision tree node. The measurement of this change in entropy is information gain.</a:t>
            </a:r>
          </a:p>
          <a:p>
            <a:pPr>
              <a:buNone/>
            </a:pPr>
            <a:endParaRPr lang="en-US" b="1" dirty="0" smtClean="0"/>
          </a:p>
          <a:p>
            <a:pPr>
              <a:buNone/>
            </a:pPr>
            <a:r>
              <a:rPr lang="en-US" b="1" dirty="0" smtClean="0"/>
              <a:t>Entropy:  </a:t>
            </a:r>
            <a:r>
              <a:rPr lang="en-US" dirty="0" smtClean="0"/>
              <a:t>It describes the impurity of a random sample of instances, is a measure of a random variable's uncertainty. The more information present, the higher the entropy.</a:t>
            </a:r>
          </a:p>
          <a:p>
            <a:pPr>
              <a:buNone/>
            </a:pPr>
            <a:endParaRPr lang="en-US" b="1" dirty="0" smtClean="0"/>
          </a:p>
          <a:p>
            <a:pPr>
              <a:buNone/>
            </a:pPr>
            <a:r>
              <a:rPr lang="en-US" b="1" dirty="0" err="1" smtClean="0"/>
              <a:t>Gini</a:t>
            </a:r>
            <a:r>
              <a:rPr lang="en-US" b="1" dirty="0" smtClean="0"/>
              <a:t> Index:  </a:t>
            </a:r>
          </a:p>
          <a:p>
            <a:r>
              <a:rPr lang="en-US" dirty="0" smtClean="0"/>
              <a:t>The frequency with which a randomly selected element will be erroneously detected is gauged by the </a:t>
            </a:r>
            <a:r>
              <a:rPr lang="en-US" dirty="0" err="1" smtClean="0"/>
              <a:t>Gini</a:t>
            </a:r>
            <a:r>
              <a:rPr lang="en-US" dirty="0" smtClean="0"/>
              <a:t> Index. </a:t>
            </a:r>
          </a:p>
          <a:p>
            <a:r>
              <a:rPr lang="en-US" dirty="0" smtClean="0"/>
              <a:t>It implies that a lower </a:t>
            </a:r>
            <a:r>
              <a:rPr lang="en-US" dirty="0" err="1" smtClean="0"/>
              <a:t>Gini</a:t>
            </a:r>
            <a:r>
              <a:rPr lang="en-US" dirty="0" smtClean="0"/>
              <a:t> index attribute should be favored.</a:t>
            </a:r>
          </a:p>
          <a:p>
            <a:r>
              <a:rPr lang="en-US" dirty="0" err="1" smtClean="0"/>
              <a:t>Sklearn</a:t>
            </a:r>
            <a:r>
              <a:rPr lang="en-US" dirty="0" smtClean="0"/>
              <a:t> accepts the "</a:t>
            </a:r>
            <a:r>
              <a:rPr lang="en-US" dirty="0" err="1" smtClean="0"/>
              <a:t>gini</a:t>
            </a:r>
            <a:r>
              <a:rPr lang="en-US" dirty="0" smtClean="0"/>
              <a:t>" value by default and supports the "</a:t>
            </a:r>
            <a:r>
              <a:rPr lang="en-US" dirty="0" err="1" smtClean="0"/>
              <a:t>gini</a:t>
            </a:r>
            <a:r>
              <a:rPr lang="en-US" dirty="0" smtClean="0"/>
              <a:t>" requirement for the </a:t>
            </a:r>
            <a:r>
              <a:rPr lang="en-US" dirty="0" err="1" smtClean="0"/>
              <a:t>Gini</a:t>
            </a:r>
            <a:r>
              <a:rPr lang="en-US" dirty="0" smtClean="0"/>
              <a:t> Index.</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1028343"/>
            <a:ext cx="7072362" cy="4524315"/>
          </a:xfrm>
          <a:prstGeom prst="rect">
            <a:avLst/>
          </a:prstGeom>
        </p:spPr>
        <p:txBody>
          <a:bodyPr wrap="square">
            <a:spAutoFit/>
          </a:bodyPr>
          <a:lstStyle/>
          <a:p>
            <a:r>
              <a:rPr lang="en-US" b="1" dirty="0"/>
              <a:t>Building Decision Tree using Information </a:t>
            </a:r>
            <a:r>
              <a:rPr lang="en-US" b="1" dirty="0" smtClean="0"/>
              <a:t>Gain</a:t>
            </a:r>
          </a:p>
          <a:p>
            <a:r>
              <a:rPr lang="en-US" dirty="0" smtClean="0"/>
              <a:t>The fundamentals:</a:t>
            </a:r>
          </a:p>
          <a:p>
            <a:pPr>
              <a:buFont typeface="Arial" pitchFamily="34" charset="0"/>
              <a:buChar char="•"/>
            </a:pPr>
            <a:r>
              <a:rPr lang="en-US" dirty="0" smtClean="0"/>
              <a:t>   All training instances connected to the root node should be the first.</a:t>
            </a:r>
          </a:p>
          <a:p>
            <a:pPr>
              <a:buFont typeface="Arial" pitchFamily="34" charset="0"/>
              <a:buChar char="•"/>
            </a:pPr>
            <a:r>
              <a:rPr lang="en-US" dirty="0" smtClean="0"/>
              <a:t>   Decide which attribute to assign each node using information gained.</a:t>
            </a:r>
          </a:p>
          <a:p>
            <a:pPr>
              <a:buFont typeface="Arial" pitchFamily="34" charset="0"/>
              <a:buChar char="•"/>
            </a:pPr>
            <a:r>
              <a:rPr lang="en-US" dirty="0" smtClean="0"/>
              <a:t>   There shouldn't be two instances of the same discrete attribute in a       root-to-leaf route.</a:t>
            </a:r>
          </a:p>
          <a:p>
            <a:pPr>
              <a:buFont typeface="Arial" pitchFamily="34" charset="0"/>
              <a:buChar char="•"/>
            </a:pPr>
            <a:r>
              <a:rPr lang="en-US" dirty="0" smtClean="0"/>
              <a:t>   On the subset of training cases that would be categorized down that branch of the tree, recursively create each sub-tree.</a:t>
            </a:r>
          </a:p>
          <a:p>
            <a:endParaRPr lang="en-US" dirty="0" smtClean="0"/>
          </a:p>
          <a:p>
            <a:r>
              <a:rPr lang="en-US" b="1" dirty="0" smtClean="0"/>
              <a:t>Cases at the border</a:t>
            </a:r>
          </a:p>
          <a:p>
            <a:pPr>
              <a:buFont typeface="Arial" pitchFamily="34" charset="0"/>
              <a:buChar char="•"/>
            </a:pPr>
            <a:r>
              <a:rPr lang="en-US" dirty="0" smtClean="0"/>
              <a:t>   If a node still contains just positive or only negative training examples, respectively, mark it as "yes" or "no.“</a:t>
            </a:r>
          </a:p>
          <a:p>
            <a:pPr>
              <a:buFont typeface="Arial" pitchFamily="34" charset="0"/>
              <a:buChar char="•"/>
            </a:pPr>
            <a:r>
              <a:rPr lang="en-US" dirty="0" smtClean="0"/>
              <a:t>  Label with the bulk of training cases still present at that node if no characteristics are remaining.</a:t>
            </a:r>
          </a:p>
          <a:p>
            <a:pPr>
              <a:buFont typeface="Arial" pitchFamily="34" charset="0"/>
              <a:buChar char="•"/>
            </a:pPr>
            <a:r>
              <a:rPr lang="en-US" dirty="0" smtClean="0"/>
              <a:t>  Label with a majority vote of the parent's training instances if any instances are still present.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777</Words>
  <Application>Microsoft Office PowerPoint</Application>
  <PresentationFormat>On-screen Show (4:3)</PresentationFormat>
  <Paragraphs>50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Decision Tree Introduction </vt:lpstr>
      <vt:lpstr>Slide 2</vt:lpstr>
      <vt:lpstr>Slide 3</vt:lpstr>
      <vt:lpstr>Decision Tree Algorithms</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Introduction </dc:title>
  <dc:creator>hp</dc:creator>
  <cp:lastModifiedBy>hp</cp:lastModifiedBy>
  <cp:revision>20</cp:revision>
  <dcterms:created xsi:type="dcterms:W3CDTF">2022-07-21T20:09:12Z</dcterms:created>
  <dcterms:modified xsi:type="dcterms:W3CDTF">2022-07-21T21:28:31Z</dcterms:modified>
</cp:coreProperties>
</file>