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2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9279-1A57-4786-AC87-E0AE9EDE32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0260-9959-465D-BB3E-3D619F8B0E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using CART algorithm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ability of decision tree algorithms to make transparent decisions continues to maintain their appeal. </a:t>
            </a:r>
          </a:p>
          <a:p>
            <a:r>
              <a:rPr lang="en-US" dirty="0" smtClean="0"/>
              <a:t>For splitting, ID3 employs information gain whereas C4.5 utilizes gain ratio. </a:t>
            </a:r>
          </a:p>
          <a:p>
            <a:r>
              <a:rPr lang="en-US" dirty="0" smtClean="0"/>
              <a:t>CART is a different algorithm for creating decision trees in this case. </a:t>
            </a:r>
          </a:p>
          <a:p>
            <a:r>
              <a:rPr lang="en-US" dirty="0" smtClean="0"/>
              <a:t>Both classification and regression problems are manageable. </a:t>
            </a:r>
          </a:p>
          <a:p>
            <a:r>
              <a:rPr lang="en-US" dirty="0" smtClean="0"/>
              <a:t>This technique generates decision points for classification tasks by using a novel statistic called the </a:t>
            </a:r>
            <a:r>
              <a:rPr lang="en-US" dirty="0" err="1" smtClean="0"/>
              <a:t>Gini</a:t>
            </a:r>
            <a:r>
              <a:rPr lang="en-US" dirty="0" smtClean="0"/>
              <a:t> index.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32812" t="17708" r="12695" b="20833"/>
          <a:stretch>
            <a:fillRect/>
          </a:stretch>
        </p:blipFill>
        <p:spPr bwMode="auto">
          <a:xfrm>
            <a:off x="714348" y="857232"/>
            <a:ext cx="78581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32812" t="10417" r="12109" b="30208"/>
          <a:stretch>
            <a:fillRect/>
          </a:stretch>
        </p:blipFill>
        <p:spPr bwMode="auto">
          <a:xfrm>
            <a:off x="714348" y="714356"/>
            <a:ext cx="778674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32227" t="33333" r="11523" b="8333"/>
          <a:stretch>
            <a:fillRect/>
          </a:stretch>
        </p:blipFill>
        <p:spPr bwMode="auto">
          <a:xfrm>
            <a:off x="1071538" y="642918"/>
            <a:ext cx="685804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4414" y="4714884"/>
            <a:ext cx="657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Gini</a:t>
            </a:r>
            <a:r>
              <a:rPr lang="en-US" b="1" dirty="0"/>
              <a:t> of </a:t>
            </a:r>
            <a:r>
              <a:rPr lang="en-US" b="1" dirty="0" err="1" smtClean="0"/>
              <a:t>Temprature</a:t>
            </a:r>
            <a:r>
              <a:rPr lang="en-US" b="1" dirty="0" smtClean="0"/>
              <a:t> </a:t>
            </a:r>
            <a:r>
              <a:rPr lang="en-US" b="1" dirty="0"/>
              <a:t>for </a:t>
            </a:r>
            <a:r>
              <a:rPr lang="en-US" b="1" dirty="0" smtClean="0"/>
              <a:t>Rain Outlook</a:t>
            </a:r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(Outlook=Rain </a:t>
            </a:r>
            <a:r>
              <a:rPr lang="en-US" dirty="0"/>
              <a:t>and Temp.=Cool) = 1 – (1/2)</a:t>
            </a:r>
            <a:r>
              <a:rPr lang="en-US" baseline="30000" dirty="0"/>
              <a:t>2</a:t>
            </a:r>
            <a:r>
              <a:rPr lang="en-US" dirty="0"/>
              <a:t> – (1/2)</a:t>
            </a:r>
            <a:r>
              <a:rPr lang="en-US" baseline="30000" dirty="0"/>
              <a:t>2</a:t>
            </a:r>
            <a:r>
              <a:rPr lang="en-US" dirty="0"/>
              <a:t> = 0.5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Temp.=Mild) = 1 – (2/3)</a:t>
            </a:r>
            <a:r>
              <a:rPr lang="en-US" baseline="30000" dirty="0"/>
              <a:t>2</a:t>
            </a:r>
            <a:r>
              <a:rPr lang="en-US" dirty="0"/>
              <a:t> – (1/3)</a:t>
            </a:r>
            <a:r>
              <a:rPr lang="en-US" baseline="30000" dirty="0"/>
              <a:t>2</a:t>
            </a:r>
            <a:r>
              <a:rPr lang="en-US" dirty="0"/>
              <a:t> = 0.444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Temp.) = (2/5)x0.5 + (3/5)x0.444 = 0.466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00100" y="571480"/>
            <a:ext cx="71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Gini</a:t>
            </a:r>
            <a:r>
              <a:rPr lang="en-US" b="1" dirty="0" smtClean="0"/>
              <a:t> of Humidity for Rain Outlook</a:t>
            </a:r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(Outlook=Rain </a:t>
            </a:r>
            <a:r>
              <a:rPr lang="en-US" dirty="0"/>
              <a:t>and Humidity=High) = 1 – (1/2)</a:t>
            </a:r>
            <a:r>
              <a:rPr lang="en-US" baseline="30000" dirty="0"/>
              <a:t>2</a:t>
            </a:r>
            <a:r>
              <a:rPr lang="en-US" dirty="0"/>
              <a:t> – (1/2)</a:t>
            </a:r>
            <a:r>
              <a:rPr lang="en-US" baseline="30000" dirty="0"/>
              <a:t>2</a:t>
            </a:r>
            <a:r>
              <a:rPr lang="en-US" dirty="0"/>
              <a:t> = 0.5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Humidity=Normal) = 1 – (2/3)</a:t>
            </a:r>
            <a:r>
              <a:rPr lang="en-US" baseline="30000" dirty="0"/>
              <a:t>2</a:t>
            </a:r>
            <a:r>
              <a:rPr lang="en-US" dirty="0"/>
              <a:t> – (1/3)</a:t>
            </a:r>
            <a:r>
              <a:rPr lang="en-US" baseline="30000" dirty="0"/>
              <a:t>2</a:t>
            </a:r>
            <a:r>
              <a:rPr lang="en-US" dirty="0"/>
              <a:t> = 0.444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Humidity) = (2/5)x0.5 + (3/5)x0.444 = </a:t>
            </a:r>
            <a:r>
              <a:rPr lang="en-US" dirty="0" smtClean="0"/>
              <a:t>0.466</a:t>
            </a:r>
          </a:p>
          <a:p>
            <a:endParaRPr lang="en-US" dirty="0"/>
          </a:p>
          <a:p>
            <a:r>
              <a:rPr lang="en-US" b="1" dirty="0" err="1" smtClean="0"/>
              <a:t>Gini</a:t>
            </a:r>
            <a:r>
              <a:rPr lang="en-US" b="1" dirty="0" smtClean="0"/>
              <a:t> of Wind for Rain Outlook</a:t>
            </a:r>
            <a:endParaRPr lang="en-US" dirty="0" smtClean="0"/>
          </a:p>
          <a:p>
            <a:r>
              <a:rPr lang="en-US" dirty="0" err="1"/>
              <a:t>Gini</a:t>
            </a:r>
            <a:r>
              <a:rPr lang="en-US" dirty="0"/>
              <a:t>(Outlook=Rain and Wind=Weak) = 1 – (3/3)</a:t>
            </a:r>
            <a:r>
              <a:rPr lang="en-US" baseline="30000" dirty="0"/>
              <a:t>2</a:t>
            </a:r>
            <a:r>
              <a:rPr lang="en-US" dirty="0"/>
              <a:t> – (0/3)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Wind=Strong) = 1 – (0/2)</a:t>
            </a:r>
            <a:r>
              <a:rPr lang="en-US" baseline="30000" dirty="0"/>
              <a:t>2</a:t>
            </a:r>
            <a:r>
              <a:rPr lang="en-US" dirty="0"/>
              <a:t> – (2/2)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(Outlook=Rain and Wind) = (3/5)x0 + (2/5)x0 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 smtClean="0"/>
              <a:t>Decision for Rain Outlook</a:t>
            </a:r>
          </a:p>
          <a:p>
            <a:r>
              <a:rPr lang="en-US" dirty="0" smtClean="0"/>
              <a:t>calculated </a:t>
            </a:r>
            <a:r>
              <a:rPr lang="en-US" dirty="0" err="1" smtClean="0"/>
              <a:t>gini</a:t>
            </a:r>
            <a:r>
              <a:rPr lang="en-US" dirty="0" smtClean="0"/>
              <a:t> index scores for feature when outlook is rain. The winner is wind because it has the lowest value.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285852" y="4214818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Features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Gini</a:t>
                      </a:r>
                      <a:r>
                        <a:rPr lang="en-US" b="1" dirty="0" smtClean="0"/>
                        <a:t> Index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31641" t="26041" r="10351" b="11458"/>
          <a:stretch>
            <a:fillRect/>
          </a:stretch>
        </p:blipFill>
        <p:spPr bwMode="auto">
          <a:xfrm>
            <a:off x="928662" y="642918"/>
            <a:ext cx="742955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31641" t="34375" r="11523" b="6250"/>
          <a:stretch>
            <a:fillRect/>
          </a:stretch>
        </p:blipFill>
        <p:spPr bwMode="auto">
          <a:xfrm>
            <a:off x="714348" y="714356"/>
            <a:ext cx="7740000" cy="454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28662" y="5429264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ID3 </a:t>
            </a:r>
            <a:r>
              <a:rPr lang="en-US" dirty="0"/>
              <a:t>and CART </a:t>
            </a:r>
            <a:r>
              <a:rPr lang="en-US" dirty="0" smtClean="0"/>
              <a:t>algorithms are applied on same dataset it does not mean that they both will produce same trees always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</a:t>
            </a:r>
            <a:r>
              <a:rPr lang="en-US" sz="3600" b="1" dirty="0" smtClean="0"/>
              <a:t>tep-by-Step CART decision tree example</a:t>
            </a:r>
            <a:endParaRPr lang="en-US" sz="36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019" t="13574" r="15374" b="2771"/>
          <a:stretch>
            <a:fillRect/>
          </a:stretch>
        </p:blipFill>
        <p:spPr bwMode="auto">
          <a:xfrm>
            <a:off x="1000100" y="1142984"/>
            <a:ext cx="685804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642918"/>
            <a:ext cx="7858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Gini</a:t>
            </a:r>
            <a:r>
              <a:rPr lang="en-US" b="1" dirty="0"/>
              <a:t> index</a:t>
            </a:r>
          </a:p>
          <a:p>
            <a:r>
              <a:rPr lang="en-US" dirty="0" err="1"/>
              <a:t>Gini</a:t>
            </a:r>
            <a:r>
              <a:rPr lang="en-US" dirty="0"/>
              <a:t> index is a metric for classification tasks in CART. It stores sum of squared probabilities of each class. We can formulate it as illustrated below.</a:t>
            </a:r>
          </a:p>
          <a:p>
            <a:r>
              <a:rPr lang="en-US" dirty="0" err="1"/>
              <a:t>Gini</a:t>
            </a:r>
            <a:r>
              <a:rPr lang="en-US" dirty="0"/>
              <a:t> = 1 – Σ (Pi)</a:t>
            </a:r>
            <a:r>
              <a:rPr lang="en-US" baseline="30000" dirty="0"/>
              <a:t>2</a:t>
            </a:r>
            <a:r>
              <a:rPr lang="en-US" dirty="0"/>
              <a:t> for </a:t>
            </a:r>
            <a:r>
              <a:rPr lang="en-US" dirty="0" err="1"/>
              <a:t>i</a:t>
            </a:r>
            <a:r>
              <a:rPr lang="en-US" dirty="0"/>
              <a:t>=1 to number of </a:t>
            </a:r>
            <a:r>
              <a:rPr lang="en-US" dirty="0" smtClean="0"/>
              <a:t>classes</a:t>
            </a:r>
          </a:p>
          <a:p>
            <a:endParaRPr lang="en-US" dirty="0"/>
          </a:p>
          <a:p>
            <a:r>
              <a:rPr lang="en-US" b="1" dirty="0" smtClean="0"/>
              <a:t>Outlook </a:t>
            </a:r>
            <a:r>
              <a:rPr lang="en-US" dirty="0" smtClean="0"/>
              <a:t>is </a:t>
            </a:r>
            <a:r>
              <a:rPr lang="en-US" dirty="0"/>
              <a:t>a nominal feature. It can be sunny, overcast </a:t>
            </a:r>
            <a:r>
              <a:rPr lang="en-US" dirty="0" smtClean="0"/>
              <a:t>or rain.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Gini</a:t>
            </a:r>
            <a:r>
              <a:rPr lang="en-US" dirty="0" smtClean="0"/>
              <a:t>(Outlook=Sunny</a:t>
            </a:r>
            <a:r>
              <a:rPr lang="en-US" dirty="0"/>
              <a:t>) = 1 – (2/5)</a:t>
            </a:r>
            <a:r>
              <a:rPr lang="en-US" baseline="30000" dirty="0"/>
              <a:t>2</a:t>
            </a:r>
            <a:r>
              <a:rPr lang="en-US" dirty="0"/>
              <a:t> – (3/5)</a:t>
            </a:r>
            <a:r>
              <a:rPr lang="en-US" baseline="30000" dirty="0"/>
              <a:t>2</a:t>
            </a:r>
            <a:r>
              <a:rPr lang="en-US" dirty="0"/>
              <a:t> = 1 – 0.16 – 0.36 = </a:t>
            </a:r>
            <a:r>
              <a:rPr lang="en-US" dirty="0" smtClean="0"/>
              <a:t>0.48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(Outlook=Overcast</a:t>
            </a:r>
            <a:r>
              <a:rPr lang="en-US" dirty="0"/>
              <a:t>) = 1 – (4/4)</a:t>
            </a:r>
            <a:r>
              <a:rPr lang="en-US" baseline="30000" dirty="0"/>
              <a:t>2</a:t>
            </a:r>
            <a:r>
              <a:rPr lang="en-US" dirty="0"/>
              <a:t> – (0/4)</a:t>
            </a:r>
            <a:r>
              <a:rPr lang="en-US" baseline="30000" dirty="0"/>
              <a:t>2</a:t>
            </a:r>
            <a:r>
              <a:rPr lang="en-US" dirty="0"/>
              <a:t> =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(Outlook=Rain</a:t>
            </a:r>
            <a:r>
              <a:rPr lang="en-US" dirty="0"/>
              <a:t>) = 1 – (3/5)</a:t>
            </a:r>
            <a:r>
              <a:rPr lang="en-US" baseline="30000" dirty="0"/>
              <a:t>2</a:t>
            </a:r>
            <a:r>
              <a:rPr lang="en-US" dirty="0"/>
              <a:t> – (2/5)</a:t>
            </a:r>
            <a:r>
              <a:rPr lang="en-US" baseline="30000" dirty="0"/>
              <a:t>2</a:t>
            </a:r>
            <a:r>
              <a:rPr lang="en-US" dirty="0"/>
              <a:t> = 1 – 0.36 – 0.16 = </a:t>
            </a:r>
            <a:r>
              <a:rPr lang="en-US" dirty="0" smtClean="0"/>
              <a:t>0.48</a:t>
            </a:r>
          </a:p>
          <a:p>
            <a:endParaRPr lang="en-US" dirty="0"/>
          </a:p>
          <a:p>
            <a:r>
              <a:rPr lang="en-US" dirty="0"/>
              <a:t>Then, </a:t>
            </a:r>
            <a:r>
              <a:rPr lang="en-US" dirty="0" smtClean="0"/>
              <a:t>calculate </a:t>
            </a:r>
            <a:r>
              <a:rPr lang="en-US" dirty="0"/>
              <a:t>weighted sum of </a:t>
            </a:r>
            <a:r>
              <a:rPr lang="en-US" dirty="0" err="1"/>
              <a:t>gini</a:t>
            </a:r>
            <a:r>
              <a:rPr lang="en-US" dirty="0"/>
              <a:t> indexes for outlook feature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(Outlook) = (5/14) x 0.48 + (4/14) x 0 + (5/14) x 0.48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  = </a:t>
            </a:r>
            <a:r>
              <a:rPr lang="en-US" dirty="0"/>
              <a:t>0.171 + 0 + 0.171 = 0.342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85852" y="2357430"/>
          <a:ext cx="6096000" cy="14833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Outlook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entries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642918"/>
            <a:ext cx="78581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Temperature </a:t>
            </a:r>
            <a:r>
              <a:rPr lang="en-US" dirty="0" smtClean="0"/>
              <a:t>is also </a:t>
            </a:r>
            <a:r>
              <a:rPr lang="en-US" dirty="0"/>
              <a:t>nominal feature. It can be </a:t>
            </a:r>
            <a:r>
              <a:rPr lang="en-US" dirty="0" smtClean="0"/>
              <a:t>cool, hot or mild.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(Temp=Hot</a:t>
            </a:r>
            <a:r>
              <a:rPr lang="en-US" dirty="0"/>
              <a:t>) = 1 – (2/4)</a:t>
            </a:r>
            <a:r>
              <a:rPr lang="en-US" baseline="30000" dirty="0"/>
              <a:t>2</a:t>
            </a:r>
            <a:r>
              <a:rPr lang="en-US" dirty="0"/>
              <a:t> – (2/4)</a:t>
            </a:r>
            <a:r>
              <a:rPr lang="en-US" baseline="30000" dirty="0"/>
              <a:t>2</a:t>
            </a:r>
            <a:r>
              <a:rPr lang="en-US" dirty="0"/>
              <a:t> = 0.5</a:t>
            </a:r>
          </a:p>
          <a:p>
            <a:r>
              <a:rPr lang="en-US" dirty="0" err="1"/>
              <a:t>Gini</a:t>
            </a:r>
            <a:r>
              <a:rPr lang="en-US" dirty="0"/>
              <a:t>(Temp=Cool) = 1 – (3/4)</a:t>
            </a:r>
            <a:r>
              <a:rPr lang="en-US" baseline="30000" dirty="0"/>
              <a:t>2</a:t>
            </a:r>
            <a:r>
              <a:rPr lang="en-US" dirty="0"/>
              <a:t> – (1/4)</a:t>
            </a:r>
            <a:r>
              <a:rPr lang="en-US" baseline="30000" dirty="0"/>
              <a:t>2</a:t>
            </a:r>
            <a:r>
              <a:rPr lang="en-US" dirty="0"/>
              <a:t> = 1 – 0.5625 – 0.0625 = 0.375</a:t>
            </a:r>
          </a:p>
          <a:p>
            <a:r>
              <a:rPr lang="en-US" dirty="0" err="1"/>
              <a:t>Gini</a:t>
            </a:r>
            <a:r>
              <a:rPr lang="en-US" dirty="0"/>
              <a:t>(Temp=Mild) = 1 – (4/6)</a:t>
            </a:r>
            <a:r>
              <a:rPr lang="en-US" baseline="30000" dirty="0"/>
              <a:t>2</a:t>
            </a:r>
            <a:r>
              <a:rPr lang="en-US" dirty="0"/>
              <a:t> – (2/6)</a:t>
            </a:r>
            <a:r>
              <a:rPr lang="en-US" baseline="30000" dirty="0"/>
              <a:t>2</a:t>
            </a:r>
            <a:r>
              <a:rPr lang="en-US" dirty="0"/>
              <a:t> = 1 – 0.444 – 0.111 = 0.445</a:t>
            </a:r>
          </a:p>
          <a:p>
            <a:endParaRPr lang="en-US" dirty="0" smtClean="0"/>
          </a:p>
          <a:p>
            <a:r>
              <a:rPr lang="en-US" dirty="0" smtClean="0"/>
              <a:t>Then, calculate </a:t>
            </a:r>
            <a:r>
              <a:rPr lang="en-US" dirty="0"/>
              <a:t>weighted sum of </a:t>
            </a:r>
            <a:r>
              <a:rPr lang="en-US" dirty="0" err="1"/>
              <a:t>gini</a:t>
            </a:r>
            <a:r>
              <a:rPr lang="en-US" dirty="0"/>
              <a:t> index for temperature feature</a:t>
            </a:r>
          </a:p>
          <a:p>
            <a:r>
              <a:rPr lang="en-US" dirty="0" err="1"/>
              <a:t>Gini</a:t>
            </a:r>
            <a:r>
              <a:rPr lang="en-US" dirty="0"/>
              <a:t>(Temp) = (4/14) x 0.5 + (4/14) x 0.375 + (6/14) x 0.445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= </a:t>
            </a:r>
            <a:r>
              <a:rPr lang="en-US" dirty="0"/>
              <a:t>0.142 + 0.107 + 0.190 = 0.439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2976" y="1071546"/>
          <a:ext cx="6096000" cy="14833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entries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571480"/>
            <a:ext cx="778674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Humidity </a:t>
            </a:r>
            <a:r>
              <a:rPr lang="en-US" dirty="0" smtClean="0"/>
              <a:t>is a binary class </a:t>
            </a:r>
            <a:r>
              <a:rPr lang="en-US" dirty="0"/>
              <a:t>feature. It can be </a:t>
            </a:r>
            <a:r>
              <a:rPr lang="en-US" dirty="0" smtClean="0"/>
              <a:t>high or normal.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(Humidity=High</a:t>
            </a:r>
            <a:r>
              <a:rPr lang="en-US" dirty="0"/>
              <a:t>) = 1 – (3/7)</a:t>
            </a:r>
            <a:r>
              <a:rPr lang="en-US" baseline="30000" dirty="0"/>
              <a:t>2</a:t>
            </a:r>
            <a:r>
              <a:rPr lang="en-US" dirty="0"/>
              <a:t> – (4/7)</a:t>
            </a:r>
            <a:r>
              <a:rPr lang="en-US" baseline="30000" dirty="0"/>
              <a:t>2</a:t>
            </a:r>
            <a:r>
              <a:rPr lang="en-US" dirty="0"/>
              <a:t> = 1 – 0.183 – 0.326 = 0.489</a:t>
            </a:r>
          </a:p>
          <a:p>
            <a:r>
              <a:rPr lang="en-US" dirty="0" err="1"/>
              <a:t>Gini</a:t>
            </a:r>
            <a:r>
              <a:rPr lang="en-US" dirty="0"/>
              <a:t>(Humidity=Normal) = 1 – (6/7)</a:t>
            </a:r>
            <a:r>
              <a:rPr lang="en-US" baseline="30000" dirty="0"/>
              <a:t>2</a:t>
            </a:r>
            <a:r>
              <a:rPr lang="en-US" dirty="0"/>
              <a:t> – (1/7)</a:t>
            </a:r>
            <a:r>
              <a:rPr lang="en-US" baseline="30000" dirty="0"/>
              <a:t>2</a:t>
            </a:r>
            <a:r>
              <a:rPr lang="en-US" dirty="0"/>
              <a:t> = 1 – 0.734 – 0.02 = 0.244</a:t>
            </a:r>
          </a:p>
          <a:p>
            <a:r>
              <a:rPr lang="en-US" dirty="0" smtClean="0"/>
              <a:t>Then, calculate weighted sum of </a:t>
            </a:r>
            <a:r>
              <a:rPr lang="en-US" dirty="0" err="1" smtClean="0"/>
              <a:t>gini</a:t>
            </a:r>
            <a:r>
              <a:rPr lang="en-US" dirty="0" smtClean="0"/>
              <a:t> index for humidity feature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(Humidity</a:t>
            </a:r>
            <a:r>
              <a:rPr lang="en-US" dirty="0"/>
              <a:t>) = (7/14) x 0.489 + (7/14) x 0.244 = </a:t>
            </a:r>
            <a:r>
              <a:rPr lang="en-US" dirty="0" smtClean="0"/>
              <a:t>0.367</a:t>
            </a:r>
          </a:p>
          <a:p>
            <a:endParaRPr lang="en-US" dirty="0"/>
          </a:p>
          <a:p>
            <a:r>
              <a:rPr lang="en-US" b="1" dirty="0" smtClean="0"/>
              <a:t>Wind</a:t>
            </a:r>
            <a:r>
              <a:rPr lang="en-US" b="1" dirty="0" smtClean="0"/>
              <a:t> </a:t>
            </a:r>
            <a:r>
              <a:rPr lang="en-US" dirty="0" smtClean="0"/>
              <a:t>is also binary class feature. It can be weak or strong.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(Wind=Weak</a:t>
            </a:r>
            <a:r>
              <a:rPr lang="en-US" dirty="0"/>
              <a:t>) = 1 – (6/8)</a:t>
            </a:r>
            <a:r>
              <a:rPr lang="en-US" baseline="30000" dirty="0"/>
              <a:t>2</a:t>
            </a:r>
            <a:r>
              <a:rPr lang="en-US" dirty="0"/>
              <a:t> – (2/8)</a:t>
            </a:r>
            <a:r>
              <a:rPr lang="en-US" baseline="30000" dirty="0"/>
              <a:t>2</a:t>
            </a:r>
            <a:r>
              <a:rPr lang="en-US" dirty="0"/>
              <a:t> = 1 – 0.5625 – 0.062 = 0.375</a:t>
            </a:r>
          </a:p>
          <a:p>
            <a:r>
              <a:rPr lang="en-US" dirty="0" err="1"/>
              <a:t>Gini</a:t>
            </a:r>
            <a:r>
              <a:rPr lang="en-US" dirty="0"/>
              <a:t>(Wind=Strong) = 1 – (3/6)</a:t>
            </a:r>
            <a:r>
              <a:rPr lang="en-US" baseline="30000" dirty="0"/>
              <a:t>2</a:t>
            </a:r>
            <a:r>
              <a:rPr lang="en-US" dirty="0"/>
              <a:t> – (3/6)</a:t>
            </a:r>
            <a:r>
              <a:rPr lang="en-US" baseline="30000" dirty="0"/>
              <a:t>2</a:t>
            </a:r>
            <a:r>
              <a:rPr lang="en-US" dirty="0"/>
              <a:t> = 1 – 0.25 – 0.25 = 0.5</a:t>
            </a:r>
          </a:p>
          <a:p>
            <a:r>
              <a:rPr lang="en-US" dirty="0" err="1"/>
              <a:t>Gini</a:t>
            </a:r>
            <a:r>
              <a:rPr lang="en-US" dirty="0"/>
              <a:t>(Wind) = (8/14) x 0.375 + (6/14) x 0.5 = 0.428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2976" y="1000108"/>
          <a:ext cx="6096000" cy="111252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entries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4000504"/>
          <a:ext cx="6096000" cy="111252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entries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642918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33984" t="9375" r="15039" b="5208"/>
          <a:stretch>
            <a:fillRect/>
          </a:stretch>
        </p:blipFill>
        <p:spPr bwMode="auto">
          <a:xfrm>
            <a:off x="1214414" y="285728"/>
            <a:ext cx="6660000" cy="627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35156" t="11458" r="19140" b="46997"/>
          <a:stretch>
            <a:fillRect/>
          </a:stretch>
        </p:blipFill>
        <p:spPr bwMode="auto">
          <a:xfrm>
            <a:off x="857224" y="714356"/>
            <a:ext cx="757242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35156" t="54167" r="19140" b="2083"/>
          <a:stretch>
            <a:fillRect/>
          </a:stretch>
        </p:blipFill>
        <p:spPr bwMode="auto">
          <a:xfrm>
            <a:off x="1142976" y="428604"/>
            <a:ext cx="685804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14414" y="3857628"/>
            <a:ext cx="6786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Gini</a:t>
            </a:r>
            <a:r>
              <a:rPr lang="en-US" b="1" dirty="0"/>
              <a:t> of </a:t>
            </a:r>
            <a:r>
              <a:rPr lang="en-US" b="1" dirty="0" smtClean="0"/>
              <a:t>Temperature </a:t>
            </a:r>
            <a:r>
              <a:rPr lang="en-US" b="1" dirty="0"/>
              <a:t>for </a:t>
            </a:r>
            <a:r>
              <a:rPr lang="en-US" b="1" dirty="0" smtClean="0"/>
              <a:t>Sunny Outlook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(Outlook=Sunny </a:t>
            </a:r>
            <a:r>
              <a:rPr lang="en-US" dirty="0"/>
              <a:t>and Temp.=Hot) = 1 – (0/2)</a:t>
            </a:r>
            <a:r>
              <a:rPr lang="en-US" baseline="30000" dirty="0"/>
              <a:t>2</a:t>
            </a:r>
            <a:r>
              <a:rPr lang="en-US" dirty="0"/>
              <a:t> – (2/2)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Temp.=Cool) = 1 – (1/1)</a:t>
            </a:r>
            <a:r>
              <a:rPr lang="en-US" baseline="30000" dirty="0"/>
              <a:t>2</a:t>
            </a:r>
            <a:r>
              <a:rPr lang="en-US" dirty="0"/>
              <a:t> – (0/1)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Temp.=Mild) = 1 – (1/2)</a:t>
            </a:r>
            <a:r>
              <a:rPr lang="en-US" baseline="30000" dirty="0"/>
              <a:t>2</a:t>
            </a:r>
            <a:r>
              <a:rPr lang="en-US" dirty="0"/>
              <a:t> – (1/2)</a:t>
            </a:r>
            <a:r>
              <a:rPr lang="en-US" baseline="30000" dirty="0"/>
              <a:t>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            = </a:t>
            </a:r>
            <a:r>
              <a:rPr lang="en-US" dirty="0"/>
              <a:t>1 – 0.25 – 0.25 = 0.5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Temp.) = (2/5)x0 + (1/5)x0 + (2/5)x0.5 = 0.2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642918"/>
            <a:ext cx="70009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Gini</a:t>
            </a:r>
            <a:r>
              <a:rPr lang="en-US" b="1" dirty="0" smtClean="0"/>
              <a:t> of Humidity for Sunny </a:t>
            </a:r>
            <a:r>
              <a:rPr lang="en-US" b="1" dirty="0" smtClean="0"/>
              <a:t>O</a:t>
            </a:r>
            <a:r>
              <a:rPr lang="en-US" b="1" dirty="0" smtClean="0"/>
              <a:t>utlook</a:t>
            </a:r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(Outlook=Sunny </a:t>
            </a:r>
            <a:r>
              <a:rPr lang="en-US" dirty="0"/>
              <a:t>and Humidity=High) = 1 – (0/3)</a:t>
            </a:r>
            <a:r>
              <a:rPr lang="en-US" baseline="30000" dirty="0"/>
              <a:t>2</a:t>
            </a:r>
            <a:r>
              <a:rPr lang="en-US" dirty="0"/>
              <a:t> – (3/3)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Humidity=Normal) = 1 – (2/2)</a:t>
            </a:r>
            <a:r>
              <a:rPr lang="en-US" baseline="30000" dirty="0"/>
              <a:t>2</a:t>
            </a:r>
            <a:r>
              <a:rPr lang="en-US" dirty="0"/>
              <a:t> – (0/2)</a:t>
            </a:r>
            <a:r>
              <a:rPr lang="en-US" baseline="30000" dirty="0"/>
              <a:t>2</a:t>
            </a:r>
            <a:r>
              <a:rPr lang="en-US" dirty="0"/>
              <a:t> = 0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Humidity) = (3/5)x0 + (2/5)x0 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 err="1" smtClean="0"/>
              <a:t>Gini</a:t>
            </a:r>
            <a:r>
              <a:rPr lang="en-US" b="1" dirty="0" smtClean="0"/>
              <a:t> of Wind for Sunny </a:t>
            </a:r>
            <a:r>
              <a:rPr lang="en-US" b="1" dirty="0" smtClean="0"/>
              <a:t>O</a:t>
            </a:r>
            <a:r>
              <a:rPr lang="en-US" b="1" dirty="0" smtClean="0"/>
              <a:t>utlook</a:t>
            </a:r>
            <a:endParaRPr lang="en-US" dirty="0" smtClean="0"/>
          </a:p>
          <a:p>
            <a:r>
              <a:rPr lang="en-US" dirty="0" err="1"/>
              <a:t>Gini</a:t>
            </a:r>
            <a:r>
              <a:rPr lang="en-US" dirty="0"/>
              <a:t>(Outlook=Sunny and Wind=Weak) = 1 – (1/3)</a:t>
            </a:r>
            <a:r>
              <a:rPr lang="en-US" baseline="30000" dirty="0"/>
              <a:t>2</a:t>
            </a:r>
            <a:r>
              <a:rPr lang="en-US" dirty="0"/>
              <a:t> – (2/3)</a:t>
            </a:r>
            <a:r>
              <a:rPr lang="en-US" baseline="30000" dirty="0"/>
              <a:t>2</a:t>
            </a:r>
            <a:r>
              <a:rPr lang="en-US" dirty="0"/>
              <a:t> = 0.266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Wind=Strong) = 1- (1/2)</a:t>
            </a:r>
            <a:r>
              <a:rPr lang="en-US" baseline="30000" dirty="0"/>
              <a:t>2</a:t>
            </a:r>
            <a:r>
              <a:rPr lang="en-US" dirty="0"/>
              <a:t> – (1/2)</a:t>
            </a:r>
            <a:r>
              <a:rPr lang="en-US" baseline="30000" dirty="0"/>
              <a:t>2</a:t>
            </a:r>
            <a:r>
              <a:rPr lang="en-US" dirty="0"/>
              <a:t> = 0.2</a:t>
            </a:r>
          </a:p>
          <a:p>
            <a:r>
              <a:rPr lang="en-US" dirty="0" err="1"/>
              <a:t>Gini</a:t>
            </a:r>
            <a:r>
              <a:rPr lang="en-US" dirty="0"/>
              <a:t>(Outlook=Sunny and Wind) = (3/5)x0.266 + (2/5)x0.2 = </a:t>
            </a:r>
            <a:r>
              <a:rPr lang="en-US" dirty="0" smtClean="0"/>
              <a:t>0.466</a:t>
            </a:r>
          </a:p>
          <a:p>
            <a:endParaRPr lang="en-US" dirty="0"/>
          </a:p>
          <a:p>
            <a:r>
              <a:rPr lang="en-US" b="1" dirty="0"/>
              <a:t>Decision for </a:t>
            </a:r>
            <a:r>
              <a:rPr lang="en-US" b="1" dirty="0" smtClean="0"/>
              <a:t>Sunny Outlook</a:t>
            </a:r>
          </a:p>
          <a:p>
            <a:r>
              <a:rPr lang="en-US" dirty="0"/>
              <a:t>The winner is </a:t>
            </a:r>
            <a:r>
              <a:rPr lang="en-US" dirty="0" smtClean="0"/>
              <a:t>humidity </a:t>
            </a:r>
            <a:r>
              <a:rPr lang="en-US" dirty="0"/>
              <a:t>feature for </a:t>
            </a:r>
            <a:r>
              <a:rPr lang="en-US" dirty="0" smtClean="0"/>
              <a:t>sunny </a:t>
            </a:r>
            <a:r>
              <a:rPr lang="en-US" dirty="0"/>
              <a:t>outlook because it has the minimum </a:t>
            </a:r>
            <a:r>
              <a:rPr lang="en-US" dirty="0" err="1"/>
              <a:t>gini</a:t>
            </a:r>
            <a:r>
              <a:rPr lang="en-US" dirty="0"/>
              <a:t> index score in features.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7290" y="4357694"/>
          <a:ext cx="614366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1834"/>
                <a:gridCol w="3071834"/>
              </a:tblGrid>
              <a:tr h="2857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Feature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Gini</a:t>
                      </a:r>
                      <a:r>
                        <a:rPr lang="en-US" b="1" dirty="0" smtClean="0"/>
                        <a:t> Index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329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Decision Tree using CART algorithm</vt:lpstr>
      <vt:lpstr>Step-by-Step CART decision tree example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34</cp:revision>
  <dcterms:created xsi:type="dcterms:W3CDTF">2022-07-22T05:51:00Z</dcterms:created>
  <dcterms:modified xsi:type="dcterms:W3CDTF">2022-07-22T07:30:34Z</dcterms:modified>
</cp:coreProperties>
</file>