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2" r:id="rId8"/>
    <p:sldId id="264" r:id="rId9"/>
    <p:sldId id="26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94"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7ADCE-DE42-49F2-B286-1134963E0B8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7ADCE-DE42-49F2-B286-1134963E0B8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7ADCE-DE42-49F2-B286-1134963E0B8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7ADCE-DE42-49F2-B286-1134963E0B8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7ADCE-DE42-49F2-B286-1134963E0B8F}"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B7ADCE-DE42-49F2-B286-1134963E0B8F}"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B7ADCE-DE42-49F2-B286-1134963E0B8F}" type="datetimeFigureOut">
              <a:rPr lang="en-US" smtClean="0"/>
              <a:pPr/>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7ADCE-DE42-49F2-B286-1134963E0B8F}" type="datetimeFigureOut">
              <a:rPr lang="en-US" smtClean="0"/>
              <a:pPr/>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7ADCE-DE42-49F2-B286-1134963E0B8F}" type="datetimeFigureOut">
              <a:rPr lang="en-US" smtClean="0"/>
              <a:pPr/>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7ADCE-DE42-49F2-B286-1134963E0B8F}"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7ADCE-DE42-49F2-B286-1134963E0B8F}" type="datetimeFigureOut">
              <a:rPr lang="en-US" smtClean="0"/>
              <a:pPr/>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FB873-91FF-4BAD-8A5C-80E51996D4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7ADCE-DE42-49F2-B286-1134963E0B8F}" type="datetimeFigureOut">
              <a:rPr lang="en-US" smtClean="0"/>
              <a:pPr/>
              <a:t>7/22/2022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FB873-91FF-4BAD-8A5C-80E51996D4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 using c4.5 algorithm</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Decision trees remain popular subjects in the realm of data science today. </a:t>
            </a:r>
          </a:p>
          <a:p>
            <a:r>
              <a:rPr lang="en-US" dirty="0" smtClean="0"/>
              <a:t>The most popular traditional decision tree method in this case is ID3, although it has limitations.</a:t>
            </a:r>
          </a:p>
          <a:p>
            <a:r>
              <a:rPr lang="en-US" dirty="0" smtClean="0"/>
              <a:t> The dataset must not include any missing data, the attributes must have nominal values, and the method must avoid over fitting.</a:t>
            </a:r>
          </a:p>
          <a:p>
            <a:r>
              <a:rPr lang="en-US" dirty="0" smtClean="0"/>
              <a:t>Here, ID3 creator Ross Quinlan made some adjustments to address these inefficiencies and developed a new algorithm known as C4.5. </a:t>
            </a:r>
          </a:p>
          <a:p>
            <a:r>
              <a:rPr lang="en-US" dirty="0" smtClean="0"/>
              <a:t>Now, the algorithm can build more comprehensive models that take continuous data into account and can deal with missing data.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33984" t="15625" r="15625"/>
          <a:stretch>
            <a:fillRect/>
          </a:stretch>
        </p:blipFill>
        <p:spPr bwMode="auto">
          <a:xfrm>
            <a:off x="1214414" y="500042"/>
            <a:ext cx="6429420" cy="5786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000108"/>
            <a:ext cx="8358246" cy="5509200"/>
          </a:xfrm>
          <a:prstGeom prst="rect">
            <a:avLst/>
          </a:prstGeom>
        </p:spPr>
        <p:txBody>
          <a:bodyPr wrap="square">
            <a:spAutoFit/>
          </a:bodyPr>
          <a:lstStyle/>
          <a:p>
            <a:pPr>
              <a:buFont typeface="Arial" pitchFamily="34" charset="0"/>
              <a:buChar char="•"/>
            </a:pPr>
            <a:r>
              <a:rPr lang="en-US" sz="1600" dirty="0"/>
              <a:t> </a:t>
            </a:r>
            <a:r>
              <a:rPr lang="en-US" sz="1600" dirty="0" smtClean="0"/>
              <a:t>  In order to divide the dataset into instances less than or equal to the current value and instances larger than the current value, we must loop over all humidity values. </a:t>
            </a:r>
          </a:p>
          <a:p>
            <a:pPr>
              <a:buFont typeface="Arial" pitchFamily="34" charset="0"/>
              <a:buChar char="•"/>
            </a:pPr>
            <a:r>
              <a:rPr lang="en-US" sz="1600" dirty="0" smtClean="0"/>
              <a:t>   For each stage, we would figure out the gain or gain ratio. </a:t>
            </a:r>
          </a:p>
          <a:p>
            <a:pPr>
              <a:buFont typeface="Arial" pitchFamily="34" charset="0"/>
              <a:buChar char="•"/>
            </a:pPr>
            <a:r>
              <a:rPr lang="en-US" sz="1600" dirty="0" smtClean="0"/>
              <a:t>   The threshold would be the value that maximizes the benefit.</a:t>
            </a:r>
          </a:p>
          <a:p>
            <a:endParaRPr lang="en-US" sz="1600" dirty="0" smtClean="0"/>
          </a:p>
          <a:p>
            <a:r>
              <a:rPr lang="en-US" sz="1600" b="1" dirty="0"/>
              <a:t>Check 65 as a threshold for </a:t>
            </a:r>
            <a:r>
              <a:rPr lang="en-US" sz="1600" b="1" dirty="0" smtClean="0"/>
              <a:t>humidity</a:t>
            </a:r>
            <a:endParaRPr lang="en-US" sz="1600" dirty="0" smtClean="0"/>
          </a:p>
          <a:p>
            <a:r>
              <a:rPr lang="en-US" sz="1600" dirty="0" smtClean="0"/>
              <a:t>Entropy(</a:t>
            </a:r>
            <a:r>
              <a:rPr lang="en-US" sz="1600" dirty="0" err="1" smtClean="0"/>
              <a:t>Decision|Humidity</a:t>
            </a:r>
            <a:r>
              <a:rPr lang="en-US" sz="1600" dirty="0"/>
              <a:t>&lt;=65) = – p(No) . log</a:t>
            </a:r>
            <a:r>
              <a:rPr lang="en-US" sz="1600" baseline="-25000" dirty="0"/>
              <a:t>2</a:t>
            </a:r>
            <a:r>
              <a:rPr lang="en-US" sz="1600" dirty="0"/>
              <a:t>p(No) – p(Yes) . log</a:t>
            </a:r>
            <a:r>
              <a:rPr lang="en-US" sz="1600" baseline="-25000" dirty="0"/>
              <a:t>2</a:t>
            </a:r>
            <a:r>
              <a:rPr lang="en-US" sz="1600" dirty="0"/>
              <a:t>p(Yes) </a:t>
            </a:r>
            <a:endParaRPr lang="en-US" sz="1600" dirty="0" smtClean="0"/>
          </a:p>
          <a:p>
            <a:r>
              <a:rPr lang="en-US" sz="1600" dirty="0"/>
              <a:t>	</a:t>
            </a:r>
            <a:r>
              <a:rPr lang="en-US" sz="1600" dirty="0" smtClean="0"/>
              <a:t>	                     = </a:t>
            </a:r>
            <a:r>
              <a:rPr lang="en-US" sz="1600" dirty="0"/>
              <a:t>-(0/1).log</a:t>
            </a:r>
            <a:r>
              <a:rPr lang="en-US" sz="1600" baseline="-25000" dirty="0"/>
              <a:t>2</a:t>
            </a:r>
            <a:r>
              <a:rPr lang="en-US" sz="1600" dirty="0"/>
              <a:t>(0/1) – (1/1).log</a:t>
            </a:r>
            <a:r>
              <a:rPr lang="en-US" sz="1600" baseline="-25000" dirty="0"/>
              <a:t>2</a:t>
            </a:r>
            <a:r>
              <a:rPr lang="en-US" sz="1600" dirty="0"/>
              <a:t>(1/1) = 0</a:t>
            </a:r>
          </a:p>
          <a:p>
            <a:endParaRPr lang="en-US" sz="1600" dirty="0" smtClean="0"/>
          </a:p>
          <a:p>
            <a:r>
              <a:rPr lang="en-US" sz="1600" dirty="0" smtClean="0"/>
              <a:t>Entropy(</a:t>
            </a:r>
            <a:r>
              <a:rPr lang="en-US" sz="1600" dirty="0" err="1" smtClean="0"/>
              <a:t>Decision|Humidity</a:t>
            </a:r>
            <a:r>
              <a:rPr lang="en-US" sz="1600" dirty="0" smtClean="0"/>
              <a:t>&gt;65</a:t>
            </a:r>
            <a:r>
              <a:rPr lang="en-US" sz="1600" dirty="0"/>
              <a:t>) = -(5/13).log</a:t>
            </a:r>
            <a:r>
              <a:rPr lang="en-US" sz="1600" baseline="-25000" dirty="0"/>
              <a:t>2</a:t>
            </a:r>
            <a:r>
              <a:rPr lang="en-US" sz="1600" dirty="0"/>
              <a:t>(5/13) – (8/13).log</a:t>
            </a:r>
            <a:r>
              <a:rPr lang="en-US" sz="1600" baseline="-25000" dirty="0"/>
              <a:t>2</a:t>
            </a:r>
            <a:r>
              <a:rPr lang="en-US" sz="1600" dirty="0"/>
              <a:t>(8/13</a:t>
            </a:r>
            <a:r>
              <a:rPr lang="en-US" sz="1600" dirty="0" smtClean="0"/>
              <a:t>)</a:t>
            </a:r>
          </a:p>
          <a:p>
            <a:r>
              <a:rPr lang="en-US" sz="1600" dirty="0"/>
              <a:t>	</a:t>
            </a:r>
            <a:r>
              <a:rPr lang="en-US" sz="1600" dirty="0" smtClean="0"/>
              <a:t>	                  = 0.530 </a:t>
            </a:r>
            <a:r>
              <a:rPr lang="en-US" sz="1600" dirty="0"/>
              <a:t>+ 0.431 = 0.961</a:t>
            </a:r>
          </a:p>
          <a:p>
            <a:endParaRPr lang="en-US" sz="1600" dirty="0" smtClean="0"/>
          </a:p>
          <a:p>
            <a:r>
              <a:rPr lang="en-US" sz="1600" dirty="0" smtClean="0"/>
              <a:t>Gain(Decision</a:t>
            </a:r>
            <a:r>
              <a:rPr lang="en-US" sz="1600" dirty="0"/>
              <a:t>, Humidity&lt;&gt; 65) = 0.940 – (1/14).0 – (13/14).(0.961) = 0.048</a:t>
            </a:r>
          </a:p>
          <a:p>
            <a:endParaRPr lang="en-US" sz="1600" i="1" dirty="0" smtClean="0"/>
          </a:p>
          <a:p>
            <a:r>
              <a:rPr lang="en-US" sz="1600" i="1" dirty="0" smtClean="0"/>
              <a:t>* </a:t>
            </a:r>
            <a:r>
              <a:rPr lang="en-US" sz="1600" i="1" dirty="0"/>
              <a:t>The statement above refers to that what would branch of decision tree be for less than or equal to 65, and greater than 65. It </a:t>
            </a:r>
            <a:r>
              <a:rPr lang="en-US" sz="1600" b="1" i="1" dirty="0"/>
              <a:t>does not</a:t>
            </a:r>
            <a:r>
              <a:rPr lang="en-US" sz="1600" i="1" dirty="0"/>
              <a:t> refer to that humidity is not equal to 65!</a:t>
            </a:r>
            <a:endParaRPr lang="en-US" sz="1600" dirty="0"/>
          </a:p>
          <a:p>
            <a:endParaRPr lang="en-US" sz="1600" dirty="0" smtClean="0"/>
          </a:p>
          <a:p>
            <a:r>
              <a:rPr lang="en-US" sz="1600" dirty="0" err="1" smtClean="0"/>
              <a:t>SplitInfo</a:t>
            </a:r>
            <a:r>
              <a:rPr lang="en-US" sz="1600" dirty="0" smtClean="0"/>
              <a:t>(Decision</a:t>
            </a:r>
            <a:r>
              <a:rPr lang="en-US" sz="1600" dirty="0"/>
              <a:t>, Humidity&lt;&gt; 65) = -(1/14).log</a:t>
            </a:r>
            <a:r>
              <a:rPr lang="en-US" sz="1600" baseline="-25000" dirty="0"/>
              <a:t>2</a:t>
            </a:r>
            <a:r>
              <a:rPr lang="en-US" sz="1600" dirty="0"/>
              <a:t>(1/14) -(13/14).log</a:t>
            </a:r>
            <a:r>
              <a:rPr lang="en-US" sz="1600" baseline="-25000" dirty="0"/>
              <a:t>2</a:t>
            </a:r>
            <a:r>
              <a:rPr lang="en-US" sz="1600" dirty="0"/>
              <a:t>(13/14) = </a:t>
            </a:r>
            <a:r>
              <a:rPr lang="en-US" sz="1600" dirty="0" smtClean="0"/>
              <a:t>0.371</a:t>
            </a:r>
          </a:p>
          <a:p>
            <a:r>
              <a:rPr lang="en-US" sz="1600" dirty="0" err="1" smtClean="0"/>
              <a:t>GainRatio</a:t>
            </a:r>
            <a:r>
              <a:rPr lang="en-US" sz="1600" dirty="0" smtClean="0"/>
              <a:t>(Decision</a:t>
            </a:r>
            <a:r>
              <a:rPr lang="en-US" sz="1600" dirty="0"/>
              <a:t>, Humidity&lt;&gt; 65) = 0.126</a:t>
            </a:r>
          </a:p>
          <a:p>
            <a:endParaRPr lang="en-US" sz="1600" dirty="0" smtClean="0"/>
          </a:p>
          <a:p>
            <a:r>
              <a:rPr lang="en-US" sz="1600" dirty="0" smtClean="0"/>
              <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714357"/>
            <a:ext cx="8072494" cy="6001643"/>
          </a:xfrm>
          <a:prstGeom prst="rect">
            <a:avLst/>
          </a:prstGeom>
        </p:spPr>
        <p:txBody>
          <a:bodyPr wrap="square">
            <a:spAutoFit/>
          </a:bodyPr>
          <a:lstStyle/>
          <a:p>
            <a:r>
              <a:rPr lang="en-US" sz="1600" b="1" dirty="0" smtClean="0"/>
              <a:t>Check </a:t>
            </a:r>
            <a:r>
              <a:rPr lang="en-US" sz="1600" b="1" dirty="0"/>
              <a:t>70 as a threshold for humidity</a:t>
            </a:r>
          </a:p>
          <a:p>
            <a:r>
              <a:rPr lang="en-US" sz="1600" dirty="0"/>
              <a:t>Entropy(</a:t>
            </a:r>
            <a:r>
              <a:rPr lang="en-US" sz="1600" dirty="0" err="1"/>
              <a:t>Decision|Humidity</a:t>
            </a:r>
            <a:r>
              <a:rPr lang="en-US" sz="1600" dirty="0"/>
              <a:t>&lt;=70) = – (1/4).log</a:t>
            </a:r>
            <a:r>
              <a:rPr lang="en-US" sz="1600" baseline="-25000" dirty="0"/>
              <a:t>2</a:t>
            </a:r>
            <a:r>
              <a:rPr lang="en-US" sz="1600" dirty="0"/>
              <a:t>(1/4) – (3/4).log</a:t>
            </a:r>
            <a:r>
              <a:rPr lang="en-US" sz="1600" baseline="-25000" dirty="0"/>
              <a:t>2</a:t>
            </a:r>
            <a:r>
              <a:rPr lang="en-US" sz="1600" dirty="0"/>
              <a:t>(3/4) = </a:t>
            </a:r>
            <a:r>
              <a:rPr lang="en-US" sz="1600" dirty="0" smtClean="0"/>
              <a:t>0.811</a:t>
            </a:r>
          </a:p>
          <a:p>
            <a:endParaRPr lang="en-US" sz="1600" dirty="0"/>
          </a:p>
          <a:p>
            <a:r>
              <a:rPr lang="en-US" sz="1600" dirty="0"/>
              <a:t>Entropy(</a:t>
            </a:r>
            <a:r>
              <a:rPr lang="en-US" sz="1600" dirty="0" err="1"/>
              <a:t>Decision|Humidity</a:t>
            </a:r>
            <a:r>
              <a:rPr lang="en-US" sz="1600" dirty="0"/>
              <a:t>&gt;70) =  – (4/10).log</a:t>
            </a:r>
            <a:r>
              <a:rPr lang="en-US" sz="1600" baseline="-25000" dirty="0"/>
              <a:t>2</a:t>
            </a:r>
            <a:r>
              <a:rPr lang="en-US" sz="1600" dirty="0"/>
              <a:t>(4/10) – (6/10).log</a:t>
            </a:r>
            <a:r>
              <a:rPr lang="en-US" sz="1600" baseline="-25000" dirty="0"/>
              <a:t>2</a:t>
            </a:r>
            <a:r>
              <a:rPr lang="en-US" sz="1600" dirty="0"/>
              <a:t>(6/10) = </a:t>
            </a:r>
            <a:r>
              <a:rPr lang="en-US" sz="1600" dirty="0" smtClean="0"/>
              <a:t>0.970</a:t>
            </a:r>
          </a:p>
          <a:p>
            <a:endParaRPr lang="en-US" sz="1600" dirty="0"/>
          </a:p>
          <a:p>
            <a:r>
              <a:rPr lang="en-US" sz="1600" dirty="0"/>
              <a:t>Gain(Decision, Humidity&lt;&gt; 70) = 0.940 – (4/14).(0.811) – (10/14).(0.970) </a:t>
            </a:r>
            <a:endParaRPr lang="en-US" sz="1600" dirty="0" smtClean="0"/>
          </a:p>
          <a:p>
            <a:r>
              <a:rPr lang="en-US" sz="1600" dirty="0"/>
              <a:t>	</a:t>
            </a:r>
            <a:r>
              <a:rPr lang="en-US" sz="1600" dirty="0" smtClean="0"/>
              <a:t>	                = </a:t>
            </a:r>
            <a:r>
              <a:rPr lang="en-US" sz="1600" dirty="0"/>
              <a:t>0.940 – 0.231 – 0.692 = </a:t>
            </a:r>
            <a:r>
              <a:rPr lang="en-US" sz="1600" dirty="0" smtClean="0"/>
              <a:t>0.014</a:t>
            </a:r>
          </a:p>
          <a:p>
            <a:endParaRPr lang="en-US" sz="1600" dirty="0"/>
          </a:p>
          <a:p>
            <a:r>
              <a:rPr lang="en-US" sz="1600" dirty="0" err="1"/>
              <a:t>SplitInfo</a:t>
            </a:r>
            <a:r>
              <a:rPr lang="en-US" sz="1600" dirty="0"/>
              <a:t>(Decision, Humidity&lt;&gt; 70) = -(4/14).log</a:t>
            </a:r>
            <a:r>
              <a:rPr lang="en-US" sz="1600" baseline="-25000" dirty="0"/>
              <a:t>2</a:t>
            </a:r>
            <a:r>
              <a:rPr lang="en-US" sz="1600" dirty="0"/>
              <a:t>(4/14) -(10/14).log</a:t>
            </a:r>
            <a:r>
              <a:rPr lang="en-US" sz="1600" baseline="-25000" dirty="0"/>
              <a:t>2</a:t>
            </a:r>
            <a:r>
              <a:rPr lang="en-US" sz="1600" dirty="0"/>
              <a:t>(10/14) = 0.863</a:t>
            </a:r>
          </a:p>
          <a:p>
            <a:r>
              <a:rPr lang="en-US" sz="1600" dirty="0" err="1"/>
              <a:t>GainRatio</a:t>
            </a:r>
            <a:r>
              <a:rPr lang="en-US" sz="1600" dirty="0"/>
              <a:t>(Decision, Humidity&lt;&gt; 70) = </a:t>
            </a:r>
            <a:r>
              <a:rPr lang="en-US" sz="1600" dirty="0" smtClean="0"/>
              <a:t>0.016</a:t>
            </a:r>
          </a:p>
          <a:p>
            <a:endParaRPr lang="en-US" sz="1600" dirty="0"/>
          </a:p>
          <a:p>
            <a:r>
              <a:rPr lang="en-US" sz="1600" b="1" dirty="0"/>
              <a:t>Check 75 as a threshold for humidity</a:t>
            </a:r>
          </a:p>
          <a:p>
            <a:r>
              <a:rPr lang="en-US" sz="1600" dirty="0"/>
              <a:t>Entropy(</a:t>
            </a:r>
            <a:r>
              <a:rPr lang="en-US" sz="1600" dirty="0" err="1"/>
              <a:t>Decision|Humidity</a:t>
            </a:r>
            <a:r>
              <a:rPr lang="en-US" sz="1600" dirty="0"/>
              <a:t>&lt;=75) = – (1/5).log</a:t>
            </a:r>
            <a:r>
              <a:rPr lang="en-US" sz="1600" baseline="-25000" dirty="0"/>
              <a:t>2</a:t>
            </a:r>
            <a:r>
              <a:rPr lang="en-US" sz="1600" dirty="0"/>
              <a:t>(1/5) – (4/5).log</a:t>
            </a:r>
            <a:r>
              <a:rPr lang="en-US" sz="1600" baseline="-25000" dirty="0"/>
              <a:t>2</a:t>
            </a:r>
            <a:r>
              <a:rPr lang="en-US" sz="1600" dirty="0"/>
              <a:t>(4/5) = </a:t>
            </a:r>
            <a:r>
              <a:rPr lang="en-US" sz="1600" dirty="0" smtClean="0"/>
              <a:t>0.721</a:t>
            </a:r>
          </a:p>
          <a:p>
            <a:endParaRPr lang="en-US" sz="1600" dirty="0"/>
          </a:p>
          <a:p>
            <a:r>
              <a:rPr lang="en-US" sz="1600" dirty="0"/>
              <a:t>Entropy(</a:t>
            </a:r>
            <a:r>
              <a:rPr lang="en-US" sz="1600" dirty="0" err="1"/>
              <a:t>Decision|Humidity</a:t>
            </a:r>
            <a:r>
              <a:rPr lang="en-US" sz="1600" dirty="0"/>
              <a:t>&gt;75) = – (4/9).log</a:t>
            </a:r>
            <a:r>
              <a:rPr lang="en-US" sz="1600" baseline="-25000" dirty="0"/>
              <a:t>2</a:t>
            </a:r>
            <a:r>
              <a:rPr lang="en-US" sz="1600" dirty="0"/>
              <a:t>(4/9) – (5/9).log</a:t>
            </a:r>
            <a:r>
              <a:rPr lang="en-US" sz="1600" baseline="-25000" dirty="0"/>
              <a:t>2</a:t>
            </a:r>
            <a:r>
              <a:rPr lang="en-US" sz="1600" dirty="0"/>
              <a:t>(5/9) = 0.991</a:t>
            </a:r>
          </a:p>
          <a:p>
            <a:endParaRPr lang="en-US" sz="1600" dirty="0" smtClean="0"/>
          </a:p>
          <a:p>
            <a:r>
              <a:rPr lang="en-US" sz="1600" dirty="0" smtClean="0"/>
              <a:t>Gain(Decision</a:t>
            </a:r>
            <a:r>
              <a:rPr lang="en-US" sz="1600" dirty="0"/>
              <a:t>, Humidity&lt;&gt; 75) = 0.940 – (5/14).(0.721) – (9/14).(0.991</a:t>
            </a:r>
            <a:r>
              <a:rPr lang="en-US" sz="1600" dirty="0" smtClean="0"/>
              <a:t>)</a:t>
            </a:r>
          </a:p>
          <a:p>
            <a:r>
              <a:rPr lang="en-US" sz="1600" dirty="0"/>
              <a:t>	</a:t>
            </a:r>
            <a:r>
              <a:rPr lang="en-US" sz="1600" dirty="0" smtClean="0"/>
              <a:t>	                = </a:t>
            </a:r>
            <a:r>
              <a:rPr lang="en-US" sz="1600" dirty="0"/>
              <a:t>0.940 – 0.2575 – 0.637 = </a:t>
            </a:r>
            <a:r>
              <a:rPr lang="en-US" sz="1600" dirty="0" smtClean="0"/>
              <a:t>0.045</a:t>
            </a:r>
          </a:p>
          <a:p>
            <a:endParaRPr lang="en-US" sz="1600" dirty="0"/>
          </a:p>
          <a:p>
            <a:r>
              <a:rPr lang="en-US" sz="1600" dirty="0" err="1"/>
              <a:t>SplitInfo</a:t>
            </a:r>
            <a:r>
              <a:rPr lang="en-US" sz="1600" dirty="0"/>
              <a:t>(Decision, Humidity&lt;&gt; 75) = -(5/14).log</a:t>
            </a:r>
            <a:r>
              <a:rPr lang="en-US" sz="1600" baseline="-25000" dirty="0"/>
              <a:t>2</a:t>
            </a:r>
            <a:r>
              <a:rPr lang="en-US" sz="1600" dirty="0"/>
              <a:t>(4/14) -(9/14).log</a:t>
            </a:r>
            <a:r>
              <a:rPr lang="en-US" sz="1600" baseline="-25000" dirty="0"/>
              <a:t>2</a:t>
            </a:r>
            <a:r>
              <a:rPr lang="en-US" sz="1600" dirty="0"/>
              <a:t>(10/14) = 0.940</a:t>
            </a:r>
          </a:p>
          <a:p>
            <a:r>
              <a:rPr lang="en-US" sz="1600" dirty="0" err="1"/>
              <a:t>GainRatio</a:t>
            </a:r>
            <a:r>
              <a:rPr lang="en-US" sz="1600" dirty="0"/>
              <a:t>(Decision, Humidity&lt;&gt; 75) = 0.047</a:t>
            </a:r>
          </a:p>
          <a:p>
            <a:endParaRPr lang="en-US" sz="1600" dirty="0"/>
          </a:p>
          <a:p>
            <a:r>
              <a:rPr lang="en-US" sz="1600" dirty="0" smtClean="0"/>
              <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928670"/>
            <a:ext cx="8072494" cy="5539978"/>
          </a:xfrm>
          <a:prstGeom prst="rect">
            <a:avLst/>
          </a:prstGeom>
        </p:spPr>
        <p:txBody>
          <a:bodyPr wrap="square">
            <a:spAutoFit/>
          </a:bodyPr>
          <a:lstStyle/>
          <a:p>
            <a:r>
              <a:rPr lang="en-US" sz="1700" dirty="0" smtClean="0"/>
              <a:t>Same as previous calculation examples  all values of humidity are computed for threshold and find out the following results:</a:t>
            </a:r>
          </a:p>
          <a:p>
            <a:endParaRPr lang="en-US" sz="1700" dirty="0" smtClean="0"/>
          </a:p>
          <a:p>
            <a:r>
              <a:rPr lang="en-US" sz="1700" dirty="0" smtClean="0"/>
              <a:t>Gain(Decision</a:t>
            </a:r>
            <a:r>
              <a:rPr lang="en-US" sz="1700" dirty="0"/>
              <a:t>, Humidity &lt;&gt; 78) =0.090, </a:t>
            </a:r>
            <a:r>
              <a:rPr lang="en-US" sz="1700" dirty="0" err="1" smtClean="0"/>
              <a:t>GainRatio</a:t>
            </a:r>
            <a:r>
              <a:rPr lang="en-US" sz="1700" dirty="0" smtClean="0"/>
              <a:t>(Decision</a:t>
            </a:r>
            <a:r>
              <a:rPr lang="en-US" sz="1700" dirty="0"/>
              <a:t>, Humidity &lt;&gt; 78) =</a:t>
            </a:r>
            <a:r>
              <a:rPr lang="en-US" sz="1700" dirty="0" smtClean="0"/>
              <a:t>0.090</a:t>
            </a:r>
          </a:p>
          <a:p>
            <a:endParaRPr lang="en-US" sz="1700" dirty="0"/>
          </a:p>
          <a:p>
            <a:r>
              <a:rPr lang="en-US" sz="1700" b="1" dirty="0"/>
              <a:t>Gain(Decision, Humidity &lt;&gt; 80) = 0.101, </a:t>
            </a:r>
            <a:r>
              <a:rPr lang="en-US" sz="1700" b="1" dirty="0" err="1" smtClean="0"/>
              <a:t>GainRatio</a:t>
            </a:r>
            <a:r>
              <a:rPr lang="en-US" sz="1700" b="1" dirty="0" smtClean="0"/>
              <a:t>(Decision</a:t>
            </a:r>
            <a:r>
              <a:rPr lang="en-US" sz="1700" b="1" dirty="0"/>
              <a:t>, Humidity &lt;&gt; 80) = 0.107</a:t>
            </a:r>
            <a:endParaRPr lang="en-US" sz="1700" dirty="0"/>
          </a:p>
          <a:p>
            <a:endParaRPr lang="en-US" sz="1700" dirty="0" smtClean="0"/>
          </a:p>
          <a:p>
            <a:r>
              <a:rPr lang="en-US" sz="1700" dirty="0" smtClean="0"/>
              <a:t>Gain(Decision</a:t>
            </a:r>
            <a:r>
              <a:rPr lang="en-US" sz="1700" dirty="0"/>
              <a:t>, Humidity &lt;&gt; 85) = 0.024, </a:t>
            </a:r>
            <a:r>
              <a:rPr lang="en-US" sz="1700" dirty="0" err="1" smtClean="0"/>
              <a:t>GainRatio</a:t>
            </a:r>
            <a:r>
              <a:rPr lang="en-US" sz="1700" dirty="0" smtClean="0"/>
              <a:t>(Decision</a:t>
            </a:r>
            <a:r>
              <a:rPr lang="en-US" sz="1700" dirty="0"/>
              <a:t>, Humidity &lt;&gt; 85) = 0.027</a:t>
            </a:r>
          </a:p>
          <a:p>
            <a:endParaRPr lang="en-US" sz="1700" dirty="0" smtClean="0"/>
          </a:p>
          <a:p>
            <a:r>
              <a:rPr lang="en-US" sz="1700" dirty="0" smtClean="0"/>
              <a:t>Gain(Decision</a:t>
            </a:r>
            <a:r>
              <a:rPr lang="en-US" sz="1700" dirty="0"/>
              <a:t>, Humidity &lt;&gt; 90) = 0.010, </a:t>
            </a:r>
            <a:r>
              <a:rPr lang="en-US" sz="1700" dirty="0" err="1" smtClean="0"/>
              <a:t>GainRatio</a:t>
            </a:r>
            <a:r>
              <a:rPr lang="en-US" sz="1700" dirty="0" smtClean="0"/>
              <a:t>(Decision</a:t>
            </a:r>
            <a:r>
              <a:rPr lang="en-US" sz="1700" dirty="0"/>
              <a:t>, Humidity &lt;&gt; 90) = </a:t>
            </a:r>
            <a:r>
              <a:rPr lang="en-US" sz="1700" dirty="0" smtClean="0"/>
              <a:t>0.016</a:t>
            </a:r>
          </a:p>
          <a:p>
            <a:endParaRPr lang="en-US" sz="1700" dirty="0"/>
          </a:p>
          <a:p>
            <a:r>
              <a:rPr lang="en-US" sz="1700" dirty="0"/>
              <a:t>Gain(Decision, Humidity &lt;&gt; 95) = 0.048, </a:t>
            </a:r>
            <a:r>
              <a:rPr lang="en-US" sz="1700" dirty="0" err="1" smtClean="0"/>
              <a:t>GainRatio</a:t>
            </a:r>
            <a:r>
              <a:rPr lang="en-US" sz="1700" dirty="0" smtClean="0"/>
              <a:t>(Decision</a:t>
            </a:r>
            <a:r>
              <a:rPr lang="en-US" sz="1700" dirty="0"/>
              <a:t>, Humidity &lt;&gt; 95) = </a:t>
            </a:r>
            <a:r>
              <a:rPr lang="en-US" sz="1700" dirty="0" smtClean="0"/>
              <a:t>0.128</a:t>
            </a:r>
          </a:p>
          <a:p>
            <a:endParaRPr lang="en-US" sz="1700" dirty="0" smtClean="0"/>
          </a:p>
          <a:p>
            <a:pPr>
              <a:buFont typeface="Arial" pitchFamily="34" charset="0"/>
              <a:buChar char="•"/>
            </a:pPr>
            <a:r>
              <a:rPr lang="en-US" sz="1700" dirty="0" smtClean="0"/>
              <a:t>   Because </a:t>
            </a:r>
            <a:r>
              <a:rPr lang="en-US" sz="1700" dirty="0" smtClean="0"/>
              <a:t>humidity cannot be more than this </a:t>
            </a:r>
            <a:r>
              <a:rPr lang="en-US" sz="1700" dirty="0" smtClean="0"/>
              <a:t>value</a:t>
            </a:r>
            <a:r>
              <a:rPr lang="en-US" sz="1700" dirty="0" smtClean="0"/>
              <a:t>, </a:t>
            </a:r>
            <a:r>
              <a:rPr lang="en-US" sz="1700" dirty="0" smtClean="0"/>
              <a:t>ignored threshold value of 96 in this case.</a:t>
            </a:r>
          </a:p>
          <a:p>
            <a:pPr>
              <a:buFont typeface="Arial" pitchFamily="34" charset="0"/>
              <a:buChar char="•"/>
            </a:pPr>
            <a:r>
              <a:rPr lang="en-US" sz="1700" dirty="0" smtClean="0"/>
              <a:t>   As </a:t>
            </a:r>
            <a:r>
              <a:rPr lang="en-US" sz="1700" dirty="0" smtClean="0"/>
              <a:t>can be seen, gain is at its highest when humidity threshold is set at 80. </a:t>
            </a:r>
            <a:endParaRPr lang="en-US" sz="1700" dirty="0" smtClean="0"/>
          </a:p>
          <a:p>
            <a:pPr>
              <a:buFont typeface="Arial" pitchFamily="34" charset="0"/>
              <a:buChar char="•"/>
            </a:pPr>
            <a:r>
              <a:rPr lang="en-US" sz="1700" dirty="0" smtClean="0"/>
              <a:t>   This </a:t>
            </a:r>
            <a:r>
              <a:rPr lang="en-US" sz="1700" dirty="0" smtClean="0"/>
              <a:t>means that in order to add a branch to our tree, we must compare humidity to 80 and </a:t>
            </a:r>
            <a:r>
              <a:rPr lang="en-US" sz="1700" dirty="0" smtClean="0"/>
              <a:t>  other </a:t>
            </a:r>
            <a:r>
              <a:rPr lang="en-US" sz="1700" dirty="0" smtClean="0"/>
              <a:t>nominal properties.</a:t>
            </a:r>
            <a:endParaRPr lang="en-US" sz="1700" dirty="0"/>
          </a:p>
          <a:p>
            <a:endParaRPr lang="en-US" sz="1600" dirty="0"/>
          </a:p>
          <a:p>
            <a:r>
              <a:rPr lang="en-US" sz="1600" dirty="0" smtClean="0"/>
              <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928670"/>
            <a:ext cx="7143800" cy="5078313"/>
          </a:xfrm>
          <a:prstGeom prst="rect">
            <a:avLst/>
          </a:prstGeom>
        </p:spPr>
        <p:txBody>
          <a:bodyPr wrap="square">
            <a:spAutoFit/>
          </a:bodyPr>
          <a:lstStyle/>
          <a:p>
            <a:r>
              <a:rPr lang="en-US" dirty="0" smtClean="0"/>
              <a:t>The </a:t>
            </a:r>
            <a:r>
              <a:rPr lang="en-US" b="1" dirty="0" smtClean="0"/>
              <a:t>temperature attribute </a:t>
            </a:r>
            <a:r>
              <a:rPr lang="en-US" dirty="0" smtClean="0"/>
              <a:t>is also continuous. </a:t>
            </a:r>
          </a:p>
          <a:p>
            <a:r>
              <a:rPr lang="en-US" dirty="0" smtClean="0"/>
              <a:t>The following decision rule maximizes gain and gain ratio for all potential split points when binary split is applied on temperature.</a:t>
            </a:r>
          </a:p>
          <a:p>
            <a:endParaRPr lang="en-US" dirty="0"/>
          </a:p>
          <a:p>
            <a:r>
              <a:rPr lang="en-US" dirty="0" smtClean="0"/>
              <a:t>Gain(Decision, Temperature&gt;83) = 0.113,</a:t>
            </a:r>
          </a:p>
          <a:p>
            <a:r>
              <a:rPr lang="en-US" dirty="0" err="1" smtClean="0"/>
              <a:t>GainRatio</a:t>
            </a:r>
            <a:r>
              <a:rPr lang="en-US" dirty="0" smtClean="0"/>
              <a:t>(Decision, Temperature&gt;83) = 0.305.</a:t>
            </a:r>
          </a:p>
          <a:p>
            <a:endParaRPr lang="en-US" dirty="0" smtClean="0"/>
          </a:p>
          <a:p>
            <a:r>
              <a:rPr lang="en-US" dirty="0" smtClean="0"/>
              <a:t>The computed gain and gain ratios will be presented below</a:t>
            </a:r>
          </a:p>
          <a:p>
            <a:endParaRPr lang="en-US"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b="1" dirty="0" smtClean="0"/>
              <a:t>Outlook attribute</a:t>
            </a:r>
            <a:r>
              <a:rPr lang="en-US" dirty="0" smtClean="0"/>
              <a:t> includes gain ratio and maximal gain. This indicates that the outlook decision should be placed at the decision tree's root.</a:t>
            </a:r>
            <a:endParaRPr lang="en-US" dirty="0"/>
          </a:p>
        </p:txBody>
      </p:sp>
      <p:pic>
        <p:nvPicPr>
          <p:cNvPr id="3074" name="Picture 2"/>
          <p:cNvPicPr>
            <a:picLocks noChangeAspect="1" noChangeArrowheads="1"/>
          </p:cNvPicPr>
          <p:nvPr/>
        </p:nvPicPr>
        <p:blipFill>
          <a:blip r:embed="rId2"/>
          <a:srcRect l="34570" t="20833" r="15625" b="51042"/>
          <a:stretch>
            <a:fillRect/>
          </a:stretch>
        </p:blipFill>
        <p:spPr bwMode="auto">
          <a:xfrm>
            <a:off x="1071538" y="3214686"/>
            <a:ext cx="6459999" cy="205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000108"/>
            <a:ext cx="7358114" cy="5078313"/>
          </a:xfrm>
          <a:prstGeom prst="rect">
            <a:avLst/>
          </a:prstGeom>
        </p:spPr>
        <p:txBody>
          <a:bodyPr wrap="square">
            <a:spAutoFit/>
          </a:bodyPr>
          <a:lstStyle/>
          <a:p>
            <a:pPr>
              <a:buFont typeface="Arial" pitchFamily="34" charset="0"/>
              <a:buChar char="•"/>
            </a:pPr>
            <a:r>
              <a:rPr lang="en-US" dirty="0" smtClean="0"/>
              <a:t>  Outlook will be the root node if we </a:t>
            </a:r>
            <a:r>
              <a:rPr lang="en-US" dirty="0" err="1" smtClean="0"/>
              <a:t>utilise</a:t>
            </a:r>
            <a:r>
              <a:rPr lang="en-US" dirty="0" smtClean="0"/>
              <a:t> the gain measure since it has the   highest gain value. </a:t>
            </a:r>
          </a:p>
          <a:p>
            <a:pPr>
              <a:buFont typeface="Arial" pitchFamily="34" charset="0"/>
              <a:buChar char="•"/>
            </a:pPr>
            <a:r>
              <a:rPr lang="en-US" dirty="0" smtClean="0"/>
              <a:t>  Temperature, on the other hand, will be the root node if we utilize the gain ratio measure since it has the largest gain ratio value. Here, I choose to employ gain in a manner akin to ID3. </a:t>
            </a:r>
          </a:p>
          <a:p>
            <a:pPr>
              <a:buFont typeface="Arial" pitchFamily="34" charset="0"/>
              <a:buChar char="•"/>
            </a:pPr>
            <a:r>
              <a:rPr lang="en-US" dirty="0" smtClean="0"/>
              <a:t>  Please attempt to construct a C4.5 decision tree based on the gain ratio measure as homework.</a:t>
            </a:r>
          </a:p>
          <a:p>
            <a:pPr>
              <a:buFont typeface="Arial" pitchFamily="34" charset="0"/>
              <a:buChar char="•"/>
            </a:pPr>
            <a:r>
              <a:rPr lang="en-US" dirty="0" smtClean="0"/>
              <a:t>  Then, using the same procedures as ID3, we would generate the following decision tree. </a:t>
            </a:r>
          </a:p>
          <a:p>
            <a:pPr>
              <a:buFont typeface="Arial" pitchFamily="34" charset="0"/>
              <a:buChar char="•"/>
            </a:pPr>
            <a:r>
              <a:rPr lang="en-US" dirty="0" smtClean="0"/>
              <a:t>  The </a:t>
            </a:r>
            <a:r>
              <a:rPr lang="en-US" b="1" dirty="0" smtClean="0"/>
              <a:t>root node </a:t>
            </a:r>
            <a:r>
              <a:rPr lang="en-US" dirty="0" smtClean="0"/>
              <a:t>contains </a:t>
            </a:r>
            <a:r>
              <a:rPr lang="en-US" b="1" dirty="0" smtClean="0"/>
              <a:t>Outlook</a:t>
            </a:r>
            <a:r>
              <a:rPr lang="en-US" dirty="0" smtClean="0"/>
              <a:t>. </a:t>
            </a:r>
          </a:p>
          <a:p>
            <a:pPr>
              <a:buFont typeface="Arial" pitchFamily="34" charset="0"/>
              <a:buChar char="•"/>
            </a:pPr>
            <a:r>
              <a:rPr lang="en-US" dirty="0" smtClean="0"/>
              <a:t>  We should now consider our options for various perspective kinds.</a:t>
            </a:r>
          </a:p>
          <a:p>
            <a:endParaRPr lang="en-US" dirty="0"/>
          </a:p>
          <a:p>
            <a:r>
              <a:rPr lang="en-US" b="1" dirty="0" smtClean="0"/>
              <a:t>Outlook= Sunny</a:t>
            </a:r>
          </a:p>
          <a:p>
            <a:r>
              <a:rPr lang="en-US" dirty="0" smtClean="0"/>
              <a:t>For higher than 80 and less than or equal to 80, we divided the humidity. Surprisingly, when the forecast is sunny and the humidity is above 80, the choice would be No. </a:t>
            </a:r>
          </a:p>
          <a:p>
            <a:r>
              <a:rPr lang="en-US" dirty="0" smtClean="0"/>
              <a:t>Similarly, the answer would be Yes if the humidity for a sunny forecast was less than or equal to 80.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000108"/>
            <a:ext cx="7358114" cy="2862322"/>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b="1" dirty="0" smtClean="0"/>
          </a:p>
        </p:txBody>
      </p:sp>
      <p:pic>
        <p:nvPicPr>
          <p:cNvPr id="4099" name="Picture 3"/>
          <p:cNvPicPr>
            <a:picLocks noChangeAspect="1" noChangeArrowheads="1"/>
          </p:cNvPicPr>
          <p:nvPr/>
        </p:nvPicPr>
        <p:blipFill>
          <a:blip r:embed="rId2"/>
          <a:srcRect l="34180" t="14583" r="15429" b="51042"/>
          <a:stretch>
            <a:fillRect/>
          </a:stretch>
        </p:blipFill>
        <p:spPr bwMode="auto">
          <a:xfrm>
            <a:off x="1285849" y="1000108"/>
            <a:ext cx="6891097" cy="24840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2"/>
          <a:srcRect l="33985" t="64583" r="15624" b="7291"/>
          <a:stretch>
            <a:fillRect/>
          </a:stretch>
        </p:blipFill>
        <p:spPr bwMode="auto">
          <a:xfrm>
            <a:off x="1285849" y="3643314"/>
            <a:ext cx="6880002" cy="216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000108"/>
            <a:ext cx="7358114" cy="2862322"/>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b="1" dirty="0" smtClean="0"/>
          </a:p>
        </p:txBody>
      </p:sp>
      <p:pic>
        <p:nvPicPr>
          <p:cNvPr id="5122" name="Picture 2"/>
          <p:cNvPicPr>
            <a:picLocks noChangeAspect="1" noChangeArrowheads="1"/>
          </p:cNvPicPr>
          <p:nvPr/>
        </p:nvPicPr>
        <p:blipFill>
          <a:blip r:embed="rId2"/>
          <a:srcRect l="33984" t="12500" r="14453" b="3125"/>
          <a:stretch>
            <a:fillRect/>
          </a:stretch>
        </p:blipFill>
        <p:spPr bwMode="auto">
          <a:xfrm>
            <a:off x="1500166" y="500042"/>
            <a:ext cx="6516000" cy="5997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 between</a:t>
            </a:r>
            <a:endParaRPr lang="en-US" dirty="0"/>
          </a:p>
        </p:txBody>
      </p:sp>
      <p:graphicFrame>
        <p:nvGraphicFramePr>
          <p:cNvPr id="6" name="Content Placeholder 5"/>
          <p:cNvGraphicFramePr>
            <a:graphicFrameLocks noGrp="1"/>
          </p:cNvGraphicFramePr>
          <p:nvPr>
            <p:ph idx="1"/>
          </p:nvPr>
        </p:nvGraphicFramePr>
        <p:xfrm>
          <a:off x="457200" y="1600200"/>
          <a:ext cx="8229599" cy="1874520"/>
        </p:xfrm>
        <a:graphic>
          <a:graphicData uri="http://schemas.openxmlformats.org/drawingml/2006/table">
            <a:tbl>
              <a:tblPr firstRow="1">
                <a:tableStyleId>{2D5ABB26-0587-4C30-8999-92F81FD0307C}</a:tableStyleId>
              </a:tblPr>
              <a:tblGrid>
                <a:gridCol w="1175657"/>
                <a:gridCol w="1175657"/>
                <a:gridCol w="1175657"/>
                <a:gridCol w="1175657"/>
                <a:gridCol w="1175657"/>
                <a:gridCol w="1175657"/>
                <a:gridCol w="1175657"/>
              </a:tblGrid>
              <a:tr h="370840">
                <a:tc>
                  <a:txBody>
                    <a:bodyPr/>
                    <a:lstStyle/>
                    <a:p>
                      <a:r>
                        <a:rPr lang="en-US" sz="1200" b="1" dirty="0">
                          <a:latin typeface="arial"/>
                        </a:rPr>
                        <a:t>Algorithm</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latin typeface="arial"/>
                        </a:rPr>
                        <a:t>Algorithm Splitting Criteria</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latin typeface="arial"/>
                        </a:rPr>
                        <a:t>Algorithm manages Attribute types</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latin typeface="arial"/>
                        </a:rPr>
                        <a:t>Algorithm for Pruning Strategy</a:t>
                      </a:r>
                      <a:endParaRPr lang="en-US" sz="1200" b="0" dirty="0">
                        <a:solidFill>
                          <a:srgbClr val="000000"/>
                        </a:solidFill>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latin typeface="arial"/>
                        </a:rPr>
                        <a:t>Detection of Outlier</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latin typeface="arial"/>
                        </a:rPr>
                        <a:t>Missing </a:t>
                      </a:r>
                      <a:r>
                        <a:rPr lang="en-US" sz="1200" b="1" dirty="0" smtClean="0">
                          <a:latin typeface="arial"/>
                        </a:rPr>
                        <a:t>values are managed</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latin typeface="arial"/>
                        </a:rPr>
                        <a:t>Invented By</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a:latin typeface="arial"/>
                        </a:rPr>
                        <a:t>ID3</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arial"/>
                        </a:rPr>
                        <a:t>Information Gain</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a:rPr>
                        <a:t>Discrete values</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arial"/>
                        </a:rPr>
                        <a:t>No pruning is done</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arial"/>
                        </a:rPr>
                        <a:t>No pruning is done</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a:rPr>
                        <a:t>No</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a:rPr>
                        <a:t>Ross </a:t>
                      </a:r>
                      <a:r>
                        <a:rPr lang="en-US" sz="1200" dirty="0">
                          <a:latin typeface="arial"/>
                        </a:rPr>
                        <a:t>Quinlan</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a:latin typeface="arial"/>
                        </a:rPr>
                        <a:t>C4.5</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arial"/>
                        </a:rPr>
                        <a:t>Gain Ratio</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a:rPr>
                        <a:t>Continuous</a:t>
                      </a:r>
                      <a:r>
                        <a:rPr lang="en-US" sz="1200" baseline="0" dirty="0" smtClean="0">
                          <a:latin typeface="arial"/>
                        </a:rPr>
                        <a:t> and Discrete values</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arial"/>
                        </a:rPr>
                        <a:t>Error Based pruning is used</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arial"/>
                        </a:rPr>
                        <a:t>Error Based pruning is used</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a:rPr>
                        <a:t>Yes</a:t>
                      </a:r>
                      <a:endParaRPr lang="en-US" sz="1200" dirty="0">
                        <a:latin typeface="arial"/>
                      </a:endParaRP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arial"/>
                        </a:rPr>
                        <a:t>Ross </a:t>
                      </a:r>
                      <a:r>
                        <a:rPr lang="en-US" sz="1200" dirty="0">
                          <a:latin typeface="arial"/>
                        </a:rPr>
                        <a:t>Quinlan</a:t>
                      </a:r>
                    </a:p>
                  </a:txBody>
                  <a:tcPr marL="11430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500034" y="3714752"/>
          <a:ext cx="8215370" cy="2529840"/>
        </p:xfrm>
        <a:graphic>
          <a:graphicData uri="http://schemas.openxmlformats.org/drawingml/2006/table">
            <a:tbl>
              <a:tblPr firstRow="1">
                <a:tableStyleId>{2D5ABB26-0587-4C30-8999-92F81FD0307C}</a:tableStyleId>
              </a:tblPr>
              <a:tblGrid>
                <a:gridCol w="4107685"/>
                <a:gridCol w="4107685"/>
              </a:tblGrid>
              <a:tr h="370840">
                <a:tc>
                  <a:txBody>
                    <a:bodyPr/>
                    <a:lstStyle/>
                    <a:p>
                      <a:pPr fontAlgn="t"/>
                      <a:r>
                        <a:rPr lang="en-US" b="1" dirty="0"/>
                        <a:t>Discrete Variable</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b="1"/>
                        <a:t>Continuous Variable</a:t>
                      </a:r>
                      <a:endParaRPr lang="en-US"/>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dirty="0" smtClean="0"/>
                        <a:t>whose </a:t>
                      </a:r>
                      <a:r>
                        <a:rPr lang="en-US" dirty="0"/>
                        <a:t>value is obtained by counting.</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smtClean="0"/>
                        <a:t>whose </a:t>
                      </a:r>
                      <a:r>
                        <a:rPr lang="en-US" dirty="0"/>
                        <a:t>value is obtained by measuring.</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dirty="0"/>
                        <a:t>Examples:</a:t>
                      </a:r>
                    </a:p>
                    <a:p>
                      <a:pPr fontAlgn="t"/>
                      <a:r>
                        <a:rPr lang="en-US" dirty="0"/>
                        <a:t>Number of planets around the Sun</a:t>
                      </a:r>
                    </a:p>
                    <a:p>
                      <a:pPr fontAlgn="t"/>
                      <a:r>
                        <a:rPr lang="en-US" dirty="0"/>
                        <a:t>Number of students in a class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t>Examples:</a:t>
                      </a:r>
                    </a:p>
                    <a:p>
                      <a:pPr fontAlgn="t"/>
                      <a:r>
                        <a:rPr lang="en-US" dirty="0"/>
                        <a:t>Number of stars in the space</a:t>
                      </a:r>
                    </a:p>
                    <a:p>
                      <a:pPr fontAlgn="t"/>
                      <a:r>
                        <a:rPr lang="en-US" dirty="0"/>
                        <a:t>Height or weight of the students in a </a:t>
                      </a:r>
                      <a:r>
                        <a:rPr lang="en-US" dirty="0" smtClean="0"/>
                        <a:t>class</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dirty="0"/>
                        <a:t>Range of specified numbers is </a:t>
                      </a:r>
                      <a:r>
                        <a:rPr lang="en-US" dirty="0" smtClean="0"/>
                        <a:t>finite.</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t>Range of specified numbers is </a:t>
                      </a:r>
                      <a:r>
                        <a:rPr lang="en-US" dirty="0" smtClean="0"/>
                        <a:t>infinite</a:t>
                      </a:r>
                      <a:r>
                        <a:rPr lang="en-US" dirty="0"/>
                        <a: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fontAlgn="t"/>
                      <a:r>
                        <a:rPr lang="en-US"/>
                        <a:t>It assumes a distinct or a separate value.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t>It assumes any value between two values.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Although the Decision Tree in our initial example is quite straightforward, this is not always the case when the dataset is large and there are several variables to take into account. </a:t>
            </a:r>
          </a:p>
          <a:p>
            <a:r>
              <a:rPr lang="en-US" dirty="0" smtClean="0"/>
              <a:t>Pruning is necessary in this situation. Pruning is the elimination of branches from our decision tree that we feel do not significantly add to our decision-making process.</a:t>
            </a:r>
          </a:p>
          <a:p>
            <a:r>
              <a:rPr lang="en-US" dirty="0" smtClean="0"/>
              <a:t>Assume that the variable Vehicle in our example data is related to or a derivative of the condition Money when the value is Rich. When a vehicle is available, we use it to go shopping; but, if one is not, we use another mode of transportation. But ultimately, we go shopping.</a:t>
            </a:r>
          </a:p>
          <a:p>
            <a:r>
              <a:rPr lang="en-US" dirty="0" smtClean="0"/>
              <a:t>This suggests that the Vehicle variable is not particularly important and can be disregarded when building a decision tree.</a:t>
            </a:r>
          </a:p>
          <a:p>
            <a:r>
              <a:rPr lang="en-US" dirty="0" smtClean="0"/>
              <a:t>With the help of the notion of pruning, we may prevent over fitting in regression or classification models such that, when creating a model for a short sample of data, measurement errors are not taken into account.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Pseudocode</a:t>
            </a:r>
            <a:r>
              <a:rPr lang="en-US" dirty="0" smtClean="0"/>
              <a:t> of C4.5 </a:t>
            </a:r>
            <a:r>
              <a:rPr lang="en-US" dirty="0" smtClean="0"/>
              <a:t>algorithm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The data mining </a:t>
            </a:r>
            <a:r>
              <a:rPr lang="en-US" dirty="0" err="1" smtClean="0"/>
              <a:t>pseudocode</a:t>
            </a:r>
            <a:r>
              <a:rPr lang="en-US" dirty="0" smtClean="0"/>
              <a:t> for the C4.5 method:</a:t>
            </a:r>
          </a:p>
          <a:p>
            <a:pPr marL="514350" indent="-514350">
              <a:buFont typeface="+mj-lt"/>
              <a:buAutoNum type="arabicPeriod"/>
            </a:pPr>
            <a:r>
              <a:rPr lang="en-US" dirty="0" smtClean="0"/>
              <a:t>Note </a:t>
            </a:r>
            <a:r>
              <a:rPr lang="en-US" dirty="0" smtClean="0"/>
              <a:t>the base first</a:t>
            </a:r>
            <a:r>
              <a:rPr lang="en-US" dirty="0" smtClean="0"/>
              <a:t>.</a:t>
            </a:r>
          </a:p>
          <a:p>
            <a:pPr marL="514350" indent="-514350">
              <a:buFont typeface="+mj-lt"/>
              <a:buAutoNum type="arabicPeriod"/>
            </a:pPr>
            <a:r>
              <a:rPr lang="en-US" dirty="0" smtClean="0"/>
              <a:t>Find </a:t>
            </a:r>
            <a:r>
              <a:rPr lang="en-US" dirty="0" smtClean="0"/>
              <a:t>the </a:t>
            </a:r>
            <a:r>
              <a:rPr lang="en-US" dirty="0" smtClean="0"/>
              <a:t>normalized </a:t>
            </a:r>
            <a:r>
              <a:rPr lang="en-US" dirty="0" smtClean="0"/>
              <a:t>information gain ratio by dividing between each characteristic X</a:t>
            </a:r>
            <a:r>
              <a:rPr lang="en-US" dirty="0" smtClean="0"/>
              <a:t>.</a:t>
            </a:r>
          </a:p>
          <a:p>
            <a:pPr marL="514350" indent="-514350">
              <a:buFont typeface="+mj-lt"/>
              <a:buAutoNum type="arabicPeriod"/>
            </a:pPr>
            <a:r>
              <a:rPr lang="en-US" dirty="0" smtClean="0"/>
              <a:t>Assume </a:t>
            </a:r>
            <a:r>
              <a:rPr lang="en-US" dirty="0" smtClean="0"/>
              <a:t>that X has the maximum </a:t>
            </a:r>
            <a:r>
              <a:rPr lang="en-US" dirty="0" smtClean="0"/>
              <a:t>normalized </a:t>
            </a:r>
            <a:r>
              <a:rPr lang="en-US" dirty="0" smtClean="0"/>
              <a:t>information gain of all the attributes</a:t>
            </a:r>
            <a:r>
              <a:rPr lang="en-US" dirty="0" smtClean="0"/>
              <a:t>.</a:t>
            </a:r>
          </a:p>
          <a:p>
            <a:pPr marL="514350" indent="-514350">
              <a:buFont typeface="+mj-lt"/>
              <a:buAutoNum type="arabicPeriod"/>
            </a:pPr>
            <a:r>
              <a:rPr lang="en-US" dirty="0" smtClean="0"/>
              <a:t>Make </a:t>
            </a:r>
            <a:r>
              <a:rPr lang="en-US" dirty="0" smtClean="0"/>
              <a:t>a decision node that divides based on the X characteristic</a:t>
            </a:r>
            <a:r>
              <a:rPr lang="en-US" dirty="0" smtClean="0"/>
              <a:t>.</a:t>
            </a:r>
          </a:p>
          <a:p>
            <a:pPr marL="514350" indent="-514350">
              <a:buFont typeface="+mj-lt"/>
              <a:buAutoNum type="arabicPeriod"/>
            </a:pPr>
            <a:r>
              <a:rPr lang="en-US" dirty="0" smtClean="0"/>
              <a:t>Repeat </a:t>
            </a:r>
            <a:r>
              <a:rPr lang="en-US" dirty="0" smtClean="0"/>
              <a:t>the process for the </a:t>
            </a:r>
            <a:r>
              <a:rPr lang="en-US" dirty="0" smtClean="0"/>
              <a:t>sub-lists </a:t>
            </a:r>
            <a:r>
              <a:rPr lang="en-US" dirty="0" smtClean="0"/>
              <a:t>created by separating the property X, and then include these nodes as the node's children.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for implementation</a:t>
            </a:r>
            <a:endParaRPr lang="en-US" dirty="0"/>
          </a:p>
        </p:txBody>
      </p:sp>
      <p:pic>
        <p:nvPicPr>
          <p:cNvPr id="6" name="Picture 2"/>
          <p:cNvPicPr>
            <a:picLocks noGrp="1" noChangeAspect="1" noChangeArrowheads="1"/>
          </p:cNvPicPr>
          <p:nvPr>
            <p:ph idx="1"/>
          </p:nvPr>
        </p:nvPicPr>
        <p:blipFill>
          <a:blip r:embed="rId2"/>
          <a:srcRect l="34019" t="11996" r="15374" b="4349"/>
          <a:stretch>
            <a:fillRect/>
          </a:stretch>
        </p:blipFill>
        <p:spPr bwMode="auto">
          <a:xfrm>
            <a:off x="1214414" y="1357298"/>
            <a:ext cx="6786610"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r>
              <a:rPr lang="en-US" dirty="0" smtClean="0"/>
              <a:t>of C4.5 Algorithm</a:t>
            </a:r>
            <a:endParaRPr lang="en-US" dirty="0"/>
          </a:p>
        </p:txBody>
      </p:sp>
      <p:sp>
        <p:nvSpPr>
          <p:cNvPr id="3" name="Content Placeholder 2"/>
          <p:cNvSpPr>
            <a:spLocks noGrp="1"/>
          </p:cNvSpPr>
          <p:nvPr>
            <p:ph idx="1"/>
          </p:nvPr>
        </p:nvSpPr>
        <p:spPr>
          <a:xfrm>
            <a:off x="457200" y="1500174"/>
            <a:ext cx="8229600" cy="4625989"/>
          </a:xfrm>
        </p:spPr>
        <p:txBody>
          <a:bodyPr>
            <a:normAutofit fontScale="25000" lnSpcReduction="20000"/>
          </a:bodyPr>
          <a:lstStyle/>
          <a:p>
            <a:r>
              <a:rPr lang="en-US" sz="7200" dirty="0" smtClean="0"/>
              <a:t>For the upcoming dataset, we'll make a decision table. </a:t>
            </a:r>
          </a:p>
          <a:p>
            <a:r>
              <a:rPr lang="en-US" sz="7200" dirty="0" smtClean="0"/>
              <a:t>It provides information on the considerations that went into the 14 days of outdoor games. </a:t>
            </a:r>
          </a:p>
          <a:p>
            <a:r>
              <a:rPr lang="en-US" sz="7200" dirty="0" smtClean="0"/>
              <a:t>The columns for temperature and humidity are different because they feature continuous values rather than nominal ones.</a:t>
            </a:r>
          </a:p>
          <a:p>
            <a:r>
              <a:rPr lang="en-US" sz="7200" dirty="0" smtClean="0"/>
              <a:t>Same as ID3 algorithm. Firstly, we have to calculate global entropy. </a:t>
            </a:r>
          </a:p>
          <a:p>
            <a:r>
              <a:rPr lang="en-US" sz="7200" dirty="0" smtClean="0"/>
              <a:t>There are 14 examples: </a:t>
            </a:r>
          </a:p>
          <a:p>
            <a:pPr>
              <a:buNone/>
            </a:pPr>
            <a:r>
              <a:rPr lang="en-US" sz="7200" dirty="0" smtClean="0"/>
              <a:t>	</a:t>
            </a:r>
            <a:r>
              <a:rPr lang="en-US" sz="7200" dirty="0" smtClean="0"/>
              <a:t>	</a:t>
            </a:r>
            <a:r>
              <a:rPr lang="en-US" sz="7200" dirty="0" smtClean="0"/>
              <a:t>9 </a:t>
            </a:r>
            <a:r>
              <a:rPr lang="en-US" sz="7200" dirty="0" smtClean="0"/>
              <a:t>instances refer to </a:t>
            </a:r>
            <a:r>
              <a:rPr lang="en-US" sz="7200" dirty="0" smtClean="0"/>
              <a:t>YES decision and 5 instances refer to NO decision.</a:t>
            </a:r>
          </a:p>
          <a:p>
            <a:pPr>
              <a:buNone/>
            </a:pPr>
            <a:endParaRPr lang="en-US" sz="7200" dirty="0" smtClean="0"/>
          </a:p>
          <a:p>
            <a:r>
              <a:rPr lang="en-US" sz="7200" dirty="0" smtClean="0"/>
              <a:t>Entropy(Decision</a:t>
            </a:r>
            <a:r>
              <a:rPr lang="en-US" sz="7200" dirty="0" smtClean="0"/>
              <a:t>) = ∑ – p(I) . log</a:t>
            </a:r>
            <a:r>
              <a:rPr lang="en-US" sz="7200" baseline="-25000" dirty="0" smtClean="0"/>
              <a:t>2</a:t>
            </a:r>
            <a:r>
              <a:rPr lang="en-US" sz="7200" dirty="0" smtClean="0"/>
              <a:t>p(I) </a:t>
            </a:r>
          </a:p>
          <a:p>
            <a:pPr>
              <a:buNone/>
            </a:pPr>
            <a:r>
              <a:rPr lang="en-US" sz="7200" dirty="0" smtClean="0"/>
              <a:t>	               </a:t>
            </a:r>
            <a:r>
              <a:rPr lang="en-US" sz="7200" dirty="0" smtClean="0"/>
              <a:t>                  =</a:t>
            </a:r>
            <a:r>
              <a:rPr lang="en-US" sz="7200" dirty="0" smtClean="0"/>
              <a:t> – p(Yes) . log</a:t>
            </a:r>
            <a:r>
              <a:rPr lang="en-US" sz="7200" baseline="-25000" dirty="0" smtClean="0"/>
              <a:t>2</a:t>
            </a:r>
            <a:r>
              <a:rPr lang="en-US" sz="7200" dirty="0" smtClean="0"/>
              <a:t>p(Yes) – p(No) . log</a:t>
            </a:r>
            <a:r>
              <a:rPr lang="en-US" sz="7200" baseline="-25000" dirty="0" smtClean="0"/>
              <a:t>2</a:t>
            </a:r>
            <a:r>
              <a:rPr lang="en-US" sz="7200" dirty="0" smtClean="0"/>
              <a:t>p(No) </a:t>
            </a:r>
          </a:p>
          <a:p>
            <a:pPr>
              <a:buNone/>
            </a:pPr>
            <a:r>
              <a:rPr lang="en-US" sz="7200" dirty="0" smtClean="0"/>
              <a:t>	               </a:t>
            </a:r>
            <a:r>
              <a:rPr lang="en-US" sz="7200" dirty="0" smtClean="0"/>
              <a:t>                  =</a:t>
            </a:r>
            <a:r>
              <a:rPr lang="en-US" sz="7200" dirty="0" smtClean="0"/>
              <a:t> – (9/14) . log</a:t>
            </a:r>
            <a:r>
              <a:rPr lang="en-US" sz="7200" baseline="-25000" dirty="0" smtClean="0"/>
              <a:t>2</a:t>
            </a:r>
            <a:r>
              <a:rPr lang="en-US" sz="7200" dirty="0" smtClean="0"/>
              <a:t>(9/14) – (5/14) . log</a:t>
            </a:r>
            <a:r>
              <a:rPr lang="en-US" sz="7200" baseline="-25000" dirty="0" smtClean="0"/>
              <a:t>2</a:t>
            </a:r>
            <a:r>
              <a:rPr lang="en-US" sz="7200" dirty="0" smtClean="0"/>
              <a:t>(5/14) = 0.940</a:t>
            </a:r>
          </a:p>
          <a:p>
            <a:pPr>
              <a:buNone/>
            </a:pPr>
            <a:endParaRPr lang="en-US" sz="7200" dirty="0" smtClean="0"/>
          </a:p>
          <a:p>
            <a:r>
              <a:rPr lang="en-US" sz="7200" dirty="0" smtClean="0"/>
              <a:t>In ID3 algorithm, we have calculated gains for each attribute. </a:t>
            </a:r>
          </a:p>
          <a:p>
            <a:r>
              <a:rPr lang="en-US" sz="7200" dirty="0" smtClean="0"/>
              <a:t>Here, we have to calculate gain ratios instead of gains.</a:t>
            </a:r>
          </a:p>
          <a:p>
            <a:pPr>
              <a:buNone/>
            </a:pPr>
            <a:r>
              <a:rPr lang="en-US" sz="7200" dirty="0" smtClean="0"/>
              <a:t>		</a:t>
            </a:r>
            <a:r>
              <a:rPr lang="en-US" sz="7200" dirty="0" err="1" smtClean="0"/>
              <a:t>GainRatio</a:t>
            </a:r>
            <a:r>
              <a:rPr lang="en-US" sz="7200" dirty="0" smtClean="0"/>
              <a:t>(A</a:t>
            </a:r>
            <a:r>
              <a:rPr lang="en-US" sz="7200" dirty="0" smtClean="0"/>
              <a:t>) = Gain(A) / </a:t>
            </a:r>
            <a:r>
              <a:rPr lang="en-US" sz="7200" dirty="0" err="1" smtClean="0"/>
              <a:t>SplitInfo</a:t>
            </a:r>
            <a:r>
              <a:rPr lang="en-US" sz="7200" dirty="0" smtClean="0"/>
              <a:t>(A)</a:t>
            </a:r>
          </a:p>
          <a:p>
            <a:pPr>
              <a:buNone/>
            </a:pPr>
            <a:r>
              <a:rPr lang="en-US" sz="7200" dirty="0" smtClean="0"/>
              <a:t>		</a:t>
            </a:r>
            <a:r>
              <a:rPr lang="en-US" sz="7200" dirty="0" err="1" smtClean="0"/>
              <a:t>SplitInfo</a:t>
            </a:r>
            <a:r>
              <a:rPr lang="en-US" sz="7200" dirty="0" smtClean="0"/>
              <a:t>(A</a:t>
            </a:r>
            <a:r>
              <a:rPr lang="en-US" sz="7200" dirty="0" smtClean="0"/>
              <a:t>) = -∑ |</a:t>
            </a:r>
            <a:r>
              <a:rPr lang="en-US" sz="7200" dirty="0" err="1" smtClean="0"/>
              <a:t>Dj</a:t>
            </a:r>
            <a:r>
              <a:rPr lang="en-US" sz="7200" dirty="0" smtClean="0"/>
              <a:t>|/|D| x log</a:t>
            </a:r>
            <a:r>
              <a:rPr lang="en-US" sz="7200" baseline="-25000" dirty="0" smtClean="0"/>
              <a:t>2</a:t>
            </a:r>
            <a:r>
              <a:rPr lang="en-US" sz="7200" dirty="0" smtClean="0"/>
              <a:t>|Dj|/|D|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500042"/>
            <a:ext cx="8215370" cy="5755422"/>
          </a:xfrm>
          <a:prstGeom prst="rect">
            <a:avLst/>
          </a:prstGeom>
        </p:spPr>
        <p:txBody>
          <a:bodyPr wrap="square">
            <a:spAutoFit/>
          </a:bodyPr>
          <a:lstStyle/>
          <a:p>
            <a:r>
              <a:rPr lang="en-US" sz="1600" b="1" dirty="0"/>
              <a:t>Wind Attribute</a:t>
            </a:r>
          </a:p>
          <a:p>
            <a:r>
              <a:rPr lang="en-US" sz="1600" dirty="0"/>
              <a:t>Wind is a nominal </a:t>
            </a:r>
            <a:r>
              <a:rPr lang="en-US" sz="1600" dirty="0" smtClean="0"/>
              <a:t>attribute and its </a:t>
            </a:r>
            <a:r>
              <a:rPr lang="en-US" sz="1600" dirty="0"/>
              <a:t>possible values are </a:t>
            </a:r>
            <a:r>
              <a:rPr lang="en-US" sz="1600" dirty="0" smtClean="0"/>
              <a:t>Weak </a:t>
            </a:r>
            <a:r>
              <a:rPr lang="en-US" sz="1600" dirty="0"/>
              <a:t>and </a:t>
            </a:r>
            <a:r>
              <a:rPr lang="en-US" sz="1600" dirty="0" smtClean="0"/>
              <a:t>Strong</a:t>
            </a:r>
            <a:r>
              <a:rPr lang="en-US" sz="1600" dirty="0"/>
              <a:t>.</a:t>
            </a:r>
          </a:p>
          <a:p>
            <a:endParaRPr lang="en-US" sz="1600" dirty="0" smtClean="0"/>
          </a:p>
          <a:p>
            <a:r>
              <a:rPr lang="en-US" sz="1600" dirty="0" smtClean="0"/>
              <a:t>Gain(</a:t>
            </a:r>
            <a:r>
              <a:rPr lang="en-US" sz="1600" dirty="0" err="1" smtClean="0"/>
              <a:t>Decision,Wind</a:t>
            </a:r>
            <a:r>
              <a:rPr lang="en-US" sz="1600" dirty="0"/>
              <a:t>) = Entropy(Decision) – ∑ ( p(</a:t>
            </a:r>
            <a:r>
              <a:rPr lang="en-US" sz="1600" dirty="0" err="1"/>
              <a:t>Decision|Wind</a:t>
            </a:r>
            <a:r>
              <a:rPr lang="en-US" sz="1600" dirty="0" smtClean="0"/>
              <a:t>). Entropy(</a:t>
            </a:r>
            <a:r>
              <a:rPr lang="en-US" sz="1600" dirty="0" err="1" smtClean="0"/>
              <a:t>Decision|Wind</a:t>
            </a:r>
            <a:r>
              <a:rPr lang="en-US" sz="1600" dirty="0"/>
              <a:t>) </a:t>
            </a:r>
            <a:r>
              <a:rPr lang="en-US" sz="1600" dirty="0" smtClean="0"/>
              <a:t>)</a:t>
            </a:r>
          </a:p>
          <a:p>
            <a:endParaRPr lang="en-US" sz="1600" dirty="0"/>
          </a:p>
          <a:p>
            <a:r>
              <a:rPr lang="en-US" sz="1600" dirty="0"/>
              <a:t>Gain(Decision, Wind) =  Entropy(Decision) – [ p(</a:t>
            </a:r>
            <a:r>
              <a:rPr lang="en-US" sz="1600" dirty="0" err="1"/>
              <a:t>Decision|Wind</a:t>
            </a:r>
            <a:r>
              <a:rPr lang="en-US" sz="1600" dirty="0"/>
              <a:t>=Weak) . Entropy(</a:t>
            </a:r>
            <a:r>
              <a:rPr lang="en-US" sz="1600" dirty="0" err="1"/>
              <a:t>Decision|Wind</a:t>
            </a:r>
            <a:r>
              <a:rPr lang="en-US" sz="1600" dirty="0"/>
              <a:t>=Weak) ] + [ p(</a:t>
            </a:r>
            <a:r>
              <a:rPr lang="en-US" sz="1600" dirty="0" err="1"/>
              <a:t>Decision|Wind</a:t>
            </a:r>
            <a:r>
              <a:rPr lang="en-US" sz="1600" dirty="0"/>
              <a:t>=Strong) . Entropy(</a:t>
            </a:r>
            <a:r>
              <a:rPr lang="en-US" sz="1600" dirty="0" err="1"/>
              <a:t>Decision|Wind</a:t>
            </a:r>
            <a:r>
              <a:rPr lang="en-US" sz="1600" dirty="0"/>
              <a:t>=Strong) </a:t>
            </a:r>
            <a:r>
              <a:rPr lang="en-US" sz="1600" dirty="0" smtClean="0"/>
              <a:t>]</a:t>
            </a:r>
          </a:p>
          <a:p>
            <a:endParaRPr lang="en-US" sz="1600" dirty="0"/>
          </a:p>
          <a:p>
            <a:r>
              <a:rPr lang="en-US" sz="1600" dirty="0"/>
              <a:t>There are 8 </a:t>
            </a:r>
            <a:r>
              <a:rPr lang="en-US" sz="1600" dirty="0" smtClean="0"/>
              <a:t>Weak </a:t>
            </a:r>
            <a:r>
              <a:rPr lang="en-US" sz="1600" dirty="0"/>
              <a:t>wind </a:t>
            </a:r>
            <a:r>
              <a:rPr lang="en-US" sz="1600" dirty="0" smtClean="0"/>
              <a:t>instances(2-No and 6-Yes)</a:t>
            </a:r>
          </a:p>
          <a:p>
            <a:r>
              <a:rPr lang="en-US" sz="1600" dirty="0" smtClean="0"/>
              <a:t>Entropy(</a:t>
            </a:r>
            <a:r>
              <a:rPr lang="en-US" sz="1600" dirty="0" err="1" smtClean="0"/>
              <a:t>Decision|Wind</a:t>
            </a:r>
            <a:r>
              <a:rPr lang="en-US" sz="1600" dirty="0" smtClean="0"/>
              <a:t>=Weak</a:t>
            </a:r>
            <a:r>
              <a:rPr lang="en-US" sz="1600" dirty="0"/>
              <a:t>) = – p(No) . log</a:t>
            </a:r>
            <a:r>
              <a:rPr lang="en-US" sz="1600" baseline="-25000" dirty="0"/>
              <a:t>2</a:t>
            </a:r>
            <a:r>
              <a:rPr lang="en-US" sz="1600" dirty="0"/>
              <a:t>p(No) – p(Yes) . log</a:t>
            </a:r>
            <a:r>
              <a:rPr lang="en-US" sz="1600" baseline="-25000" dirty="0"/>
              <a:t>2</a:t>
            </a:r>
            <a:r>
              <a:rPr lang="en-US" sz="1600" dirty="0"/>
              <a:t>p(Yes) </a:t>
            </a:r>
            <a:endParaRPr lang="en-US" sz="1600" dirty="0" smtClean="0"/>
          </a:p>
          <a:p>
            <a:r>
              <a:rPr lang="en-US" sz="1600" dirty="0"/>
              <a:t>	</a:t>
            </a:r>
            <a:r>
              <a:rPr lang="en-US" sz="1600" dirty="0" smtClean="0"/>
              <a:t>	                 =</a:t>
            </a:r>
            <a:r>
              <a:rPr lang="en-US" sz="1600" dirty="0"/>
              <a:t> – (2/8) . log</a:t>
            </a:r>
            <a:r>
              <a:rPr lang="en-US" sz="1600" baseline="-25000" dirty="0"/>
              <a:t>2</a:t>
            </a:r>
            <a:r>
              <a:rPr lang="en-US" sz="1600" dirty="0"/>
              <a:t>(2/8) – (6/8) . log</a:t>
            </a:r>
            <a:r>
              <a:rPr lang="en-US" sz="1600" baseline="-25000" dirty="0"/>
              <a:t>2</a:t>
            </a:r>
            <a:r>
              <a:rPr lang="en-US" sz="1600" dirty="0"/>
              <a:t>(6/8) = 0.811</a:t>
            </a:r>
          </a:p>
          <a:p>
            <a:endParaRPr lang="en-US" sz="1600" dirty="0" smtClean="0"/>
          </a:p>
          <a:p>
            <a:r>
              <a:rPr lang="en-US" sz="1600" dirty="0" smtClean="0"/>
              <a:t>There are 6 Strong wind instances(3-No and 3-Yes) </a:t>
            </a:r>
          </a:p>
          <a:p>
            <a:r>
              <a:rPr lang="en-US" sz="1600" dirty="0" smtClean="0"/>
              <a:t>Entropy(</a:t>
            </a:r>
            <a:r>
              <a:rPr lang="en-US" sz="1600" dirty="0" err="1" smtClean="0"/>
              <a:t>Decision|Wind</a:t>
            </a:r>
            <a:r>
              <a:rPr lang="en-US" sz="1600" dirty="0" smtClean="0"/>
              <a:t>=Strong</a:t>
            </a:r>
            <a:r>
              <a:rPr lang="en-US" sz="1600" dirty="0"/>
              <a:t>) = – (3/6) . log</a:t>
            </a:r>
            <a:r>
              <a:rPr lang="en-US" sz="1600" baseline="-25000" dirty="0"/>
              <a:t>2</a:t>
            </a:r>
            <a:r>
              <a:rPr lang="en-US" sz="1600" dirty="0"/>
              <a:t>(3/6) – (3/6) . log</a:t>
            </a:r>
            <a:r>
              <a:rPr lang="en-US" sz="1600" baseline="-25000" dirty="0"/>
              <a:t>2</a:t>
            </a:r>
            <a:r>
              <a:rPr lang="en-US" sz="1600" dirty="0"/>
              <a:t>(3/6) = </a:t>
            </a:r>
            <a:r>
              <a:rPr lang="en-US" sz="1600" dirty="0" smtClean="0"/>
              <a:t>1</a:t>
            </a:r>
          </a:p>
          <a:p>
            <a:endParaRPr lang="en-US" sz="1600" dirty="0"/>
          </a:p>
          <a:p>
            <a:r>
              <a:rPr lang="en-US" sz="1600" dirty="0"/>
              <a:t>Gain(Decision, Wind) = 0.940 – (8/14).(0.811) – (6/14).(1) = 0.940 – 0.463 – 0.428 = </a:t>
            </a:r>
            <a:r>
              <a:rPr lang="en-US" sz="1600" dirty="0" smtClean="0"/>
              <a:t>0.049</a:t>
            </a:r>
          </a:p>
          <a:p>
            <a:endParaRPr lang="en-US" sz="1600" dirty="0"/>
          </a:p>
          <a:p>
            <a:r>
              <a:rPr lang="en-US" sz="1600" dirty="0"/>
              <a:t>There are 8 decisions for </a:t>
            </a:r>
            <a:r>
              <a:rPr lang="en-US" sz="1600" dirty="0" smtClean="0"/>
              <a:t>Weak </a:t>
            </a:r>
            <a:r>
              <a:rPr lang="en-US" sz="1600" dirty="0"/>
              <a:t>wind, and 6 decisions for </a:t>
            </a:r>
            <a:r>
              <a:rPr lang="en-US" sz="1600" dirty="0" smtClean="0"/>
              <a:t>Strong </a:t>
            </a:r>
            <a:r>
              <a:rPr lang="en-US" sz="1600" dirty="0"/>
              <a:t>wind.</a:t>
            </a:r>
          </a:p>
          <a:p>
            <a:r>
              <a:rPr lang="en-US" sz="1600" dirty="0" err="1"/>
              <a:t>SplitInfo</a:t>
            </a:r>
            <a:r>
              <a:rPr lang="en-US" sz="1600" dirty="0"/>
              <a:t>(Decision, Wind) = -(8/14).log</a:t>
            </a:r>
            <a:r>
              <a:rPr lang="en-US" sz="1600" baseline="-25000" dirty="0"/>
              <a:t>2</a:t>
            </a:r>
            <a:r>
              <a:rPr lang="en-US" sz="1600" dirty="0"/>
              <a:t>(8/14) – (6/14).log</a:t>
            </a:r>
            <a:r>
              <a:rPr lang="en-US" sz="1600" baseline="-25000" dirty="0"/>
              <a:t>2</a:t>
            </a:r>
            <a:r>
              <a:rPr lang="en-US" sz="1600" dirty="0"/>
              <a:t>(6/14</a:t>
            </a:r>
            <a:r>
              <a:rPr lang="en-US" sz="1600" dirty="0" smtClean="0"/>
              <a:t>) = </a:t>
            </a:r>
            <a:r>
              <a:rPr lang="en-US" sz="1600" dirty="0"/>
              <a:t>0.461 + 0.524 = </a:t>
            </a:r>
            <a:r>
              <a:rPr lang="en-US" sz="1600" dirty="0" smtClean="0"/>
              <a:t>0.985</a:t>
            </a:r>
          </a:p>
          <a:p>
            <a:endParaRPr lang="en-US" sz="1600" dirty="0"/>
          </a:p>
          <a:p>
            <a:r>
              <a:rPr lang="en-US" sz="1600" dirty="0" err="1"/>
              <a:t>GainRatio</a:t>
            </a:r>
            <a:r>
              <a:rPr lang="en-US" sz="1600" dirty="0"/>
              <a:t>(Decision, Wind) = Gain(Decision, Wind) / </a:t>
            </a:r>
            <a:r>
              <a:rPr lang="en-US" sz="1600" dirty="0" err="1"/>
              <a:t>SplitInfo</a:t>
            </a:r>
            <a:r>
              <a:rPr lang="en-US" sz="1600" dirty="0"/>
              <a:t>(Decision, Wind) </a:t>
            </a:r>
            <a:endParaRPr lang="en-US" sz="1600" dirty="0" smtClean="0"/>
          </a:p>
          <a:p>
            <a:r>
              <a:rPr lang="en-US" sz="1600" dirty="0"/>
              <a:t>	</a:t>
            </a:r>
            <a:r>
              <a:rPr lang="en-US" sz="1600" dirty="0" smtClean="0"/>
              <a:t>	         =</a:t>
            </a:r>
            <a:r>
              <a:rPr lang="en-US" sz="1600" dirty="0"/>
              <a:t> 0.049 / 0.985 = 0.049</a:t>
            </a:r>
          </a:p>
          <a:p>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642918"/>
            <a:ext cx="8215370" cy="5262979"/>
          </a:xfrm>
          <a:prstGeom prst="rect">
            <a:avLst/>
          </a:prstGeom>
        </p:spPr>
        <p:txBody>
          <a:bodyPr wrap="square">
            <a:spAutoFit/>
          </a:bodyPr>
          <a:lstStyle/>
          <a:p>
            <a:r>
              <a:rPr lang="en-US" sz="1600" b="1" dirty="0"/>
              <a:t>Outlook Attribute</a:t>
            </a:r>
          </a:p>
          <a:p>
            <a:r>
              <a:rPr lang="en-US" sz="1600" dirty="0"/>
              <a:t>Outlook is a nominal </a:t>
            </a:r>
            <a:r>
              <a:rPr lang="en-US" sz="1600" dirty="0" smtClean="0"/>
              <a:t>attribute and its </a:t>
            </a:r>
            <a:r>
              <a:rPr lang="en-US" sz="1600" dirty="0"/>
              <a:t>possible values are </a:t>
            </a:r>
            <a:r>
              <a:rPr lang="en-US" sz="1600" dirty="0" smtClean="0"/>
              <a:t>Sunny</a:t>
            </a:r>
            <a:r>
              <a:rPr lang="en-US" sz="1600" dirty="0"/>
              <a:t>, </a:t>
            </a:r>
            <a:r>
              <a:rPr lang="en-US" sz="1600" dirty="0" smtClean="0"/>
              <a:t>Overcast </a:t>
            </a:r>
            <a:r>
              <a:rPr lang="en-US" sz="1600" dirty="0"/>
              <a:t>and </a:t>
            </a:r>
            <a:r>
              <a:rPr lang="en-US" sz="1600" dirty="0" smtClean="0"/>
              <a:t>Rain</a:t>
            </a:r>
            <a:r>
              <a:rPr lang="en-US" sz="1600" dirty="0"/>
              <a:t>.</a:t>
            </a:r>
          </a:p>
          <a:p>
            <a:endParaRPr lang="en-US" sz="1600" dirty="0" smtClean="0"/>
          </a:p>
          <a:p>
            <a:r>
              <a:rPr lang="en-US" sz="1600" dirty="0" smtClean="0"/>
              <a:t>Gain(Decision</a:t>
            </a:r>
            <a:r>
              <a:rPr lang="en-US" sz="1600" dirty="0"/>
              <a:t>, Outlook) = Entropy(Decision) – ∑ ( p(</a:t>
            </a:r>
            <a:r>
              <a:rPr lang="en-US" sz="1600" dirty="0" err="1"/>
              <a:t>Decision|Outlook</a:t>
            </a:r>
            <a:r>
              <a:rPr lang="en-US" sz="1600" dirty="0"/>
              <a:t>) . Entropy(</a:t>
            </a:r>
            <a:r>
              <a:rPr lang="en-US" sz="1600" dirty="0" err="1"/>
              <a:t>Decision|Outlook</a:t>
            </a:r>
            <a:r>
              <a:rPr lang="en-US" sz="1600" dirty="0"/>
              <a:t>) </a:t>
            </a:r>
            <a:r>
              <a:rPr lang="en-US" sz="1600" dirty="0" smtClean="0"/>
              <a:t>)</a:t>
            </a:r>
            <a:endParaRPr lang="en-US" sz="1600" dirty="0"/>
          </a:p>
          <a:p>
            <a:endParaRPr lang="en-US" sz="1600" dirty="0" smtClean="0"/>
          </a:p>
          <a:p>
            <a:r>
              <a:rPr lang="en-US" sz="1600" dirty="0" smtClean="0"/>
              <a:t>Gain(Decision</a:t>
            </a:r>
            <a:r>
              <a:rPr lang="en-US" sz="1600" dirty="0"/>
              <a:t>, Outlook) = Entropy(Decision) – p(</a:t>
            </a:r>
            <a:r>
              <a:rPr lang="en-US" sz="1600" dirty="0" err="1"/>
              <a:t>Decision|Outlook</a:t>
            </a:r>
            <a:r>
              <a:rPr lang="en-US" sz="1600" dirty="0"/>
              <a:t>=Sunny) . Entropy(</a:t>
            </a:r>
            <a:r>
              <a:rPr lang="en-US" sz="1600" dirty="0" err="1"/>
              <a:t>Decision|Outlook</a:t>
            </a:r>
            <a:r>
              <a:rPr lang="en-US" sz="1600" dirty="0"/>
              <a:t>=Sunny) – p(</a:t>
            </a:r>
            <a:r>
              <a:rPr lang="en-US" sz="1600" dirty="0" err="1"/>
              <a:t>Decision|Outlook</a:t>
            </a:r>
            <a:r>
              <a:rPr lang="en-US" sz="1600" dirty="0"/>
              <a:t>=Overcast) . Entropy(</a:t>
            </a:r>
            <a:r>
              <a:rPr lang="en-US" sz="1600" dirty="0" err="1"/>
              <a:t>Decision|Outlook</a:t>
            </a:r>
            <a:r>
              <a:rPr lang="en-US" sz="1600" dirty="0"/>
              <a:t>=Overcast) – p(</a:t>
            </a:r>
            <a:r>
              <a:rPr lang="en-US" sz="1600" dirty="0" err="1"/>
              <a:t>Decision|Outlook</a:t>
            </a:r>
            <a:r>
              <a:rPr lang="en-US" sz="1600" dirty="0"/>
              <a:t>=Rain) . Entropy(</a:t>
            </a:r>
            <a:r>
              <a:rPr lang="en-US" sz="1600" dirty="0" err="1"/>
              <a:t>Decision|Outlook</a:t>
            </a:r>
            <a:r>
              <a:rPr lang="en-US" sz="1600" dirty="0"/>
              <a:t>=Rain)</a:t>
            </a:r>
          </a:p>
          <a:p>
            <a:endParaRPr lang="en-US" sz="1600" dirty="0" smtClean="0"/>
          </a:p>
          <a:p>
            <a:r>
              <a:rPr lang="en-US" sz="1600" dirty="0" smtClean="0"/>
              <a:t>There </a:t>
            </a:r>
            <a:r>
              <a:rPr lang="en-US" sz="1600" dirty="0"/>
              <a:t>are 5 </a:t>
            </a:r>
            <a:r>
              <a:rPr lang="en-US" sz="1600" dirty="0" smtClean="0"/>
              <a:t>Sunny instances(3-No and 2-Yes)</a:t>
            </a:r>
            <a:endParaRPr lang="en-US" sz="1600" dirty="0"/>
          </a:p>
          <a:p>
            <a:r>
              <a:rPr lang="en-US" sz="1600" dirty="0"/>
              <a:t>Entropy(</a:t>
            </a:r>
            <a:r>
              <a:rPr lang="en-US" sz="1600" dirty="0" err="1"/>
              <a:t>Decision|Outlook</a:t>
            </a:r>
            <a:r>
              <a:rPr lang="en-US" sz="1600" dirty="0"/>
              <a:t>=Sunny) = – p(No) . log</a:t>
            </a:r>
            <a:r>
              <a:rPr lang="en-US" sz="1600" baseline="-25000" dirty="0"/>
              <a:t>2</a:t>
            </a:r>
            <a:r>
              <a:rPr lang="en-US" sz="1600" dirty="0"/>
              <a:t>p(No) – p(Yes) . log</a:t>
            </a:r>
            <a:r>
              <a:rPr lang="en-US" sz="1600" baseline="-25000" dirty="0"/>
              <a:t>2</a:t>
            </a:r>
            <a:r>
              <a:rPr lang="en-US" sz="1600" dirty="0"/>
              <a:t>p(Yes) </a:t>
            </a:r>
            <a:endParaRPr lang="en-US" sz="1600" dirty="0" smtClean="0"/>
          </a:p>
          <a:p>
            <a:r>
              <a:rPr lang="en-US" sz="1600" dirty="0"/>
              <a:t>	</a:t>
            </a:r>
            <a:r>
              <a:rPr lang="en-US" sz="1600" dirty="0" smtClean="0"/>
              <a:t>	                       = </a:t>
            </a:r>
            <a:r>
              <a:rPr lang="en-US" sz="1600" dirty="0"/>
              <a:t>-(3/5).log</a:t>
            </a:r>
            <a:r>
              <a:rPr lang="en-US" sz="1600" baseline="-25000" dirty="0"/>
              <a:t>2</a:t>
            </a:r>
            <a:r>
              <a:rPr lang="en-US" sz="1600" dirty="0"/>
              <a:t>(3/5) – (2/5).</a:t>
            </a:r>
            <a:r>
              <a:rPr lang="en-US" sz="1600" dirty="0" smtClean="0"/>
              <a:t>log</a:t>
            </a:r>
            <a:r>
              <a:rPr lang="en-US" sz="1600" baseline="-25000" dirty="0" smtClean="0"/>
              <a:t>2</a:t>
            </a:r>
            <a:r>
              <a:rPr lang="en-US" sz="1600" dirty="0" smtClean="0"/>
              <a:t>(2/5)= </a:t>
            </a:r>
            <a:r>
              <a:rPr lang="en-US" sz="1600" dirty="0"/>
              <a:t>0.441 + 0.528 = 0.970</a:t>
            </a:r>
          </a:p>
          <a:p>
            <a:endParaRPr lang="en-US" sz="1600" dirty="0" smtClean="0"/>
          </a:p>
          <a:p>
            <a:r>
              <a:rPr lang="en-US" sz="1600" dirty="0" smtClean="0"/>
              <a:t>There are 4 Overcast instances(0-No and 4-Yes)</a:t>
            </a:r>
          </a:p>
          <a:p>
            <a:r>
              <a:rPr lang="en-US" sz="1600" dirty="0" smtClean="0"/>
              <a:t>Entropy(</a:t>
            </a:r>
            <a:r>
              <a:rPr lang="en-US" sz="1600" dirty="0" err="1" smtClean="0"/>
              <a:t>Decision|Outlook</a:t>
            </a:r>
            <a:r>
              <a:rPr lang="en-US" sz="1600" dirty="0" smtClean="0"/>
              <a:t>=Overcast) = </a:t>
            </a:r>
            <a:r>
              <a:rPr lang="en-US" sz="1600" dirty="0"/>
              <a:t>-(0/4).log</a:t>
            </a:r>
            <a:r>
              <a:rPr lang="en-US" sz="1600" baseline="-25000" dirty="0"/>
              <a:t>2</a:t>
            </a:r>
            <a:r>
              <a:rPr lang="en-US" sz="1600" dirty="0"/>
              <a:t>(0/4) – (4/4).log</a:t>
            </a:r>
            <a:r>
              <a:rPr lang="en-US" sz="1600" baseline="-25000" dirty="0"/>
              <a:t>2</a:t>
            </a:r>
            <a:r>
              <a:rPr lang="en-US" sz="1600" dirty="0"/>
              <a:t>(4/4) = 0</a:t>
            </a:r>
          </a:p>
          <a:p>
            <a:endParaRPr lang="en-US" sz="1600" dirty="0" smtClean="0"/>
          </a:p>
          <a:p>
            <a:r>
              <a:rPr lang="en-US" sz="1600" dirty="0" smtClean="0"/>
              <a:t>There are 5 Rain instances(2-No and 3-Yes)</a:t>
            </a:r>
          </a:p>
          <a:p>
            <a:r>
              <a:rPr lang="en-US" sz="1600" dirty="0" smtClean="0"/>
              <a:t>Entropy(</a:t>
            </a:r>
            <a:r>
              <a:rPr lang="en-US" sz="1600" dirty="0" err="1" smtClean="0"/>
              <a:t>Decision|Outlook</a:t>
            </a:r>
            <a:r>
              <a:rPr lang="en-US" sz="1600" dirty="0" smtClean="0"/>
              <a:t>=Rain</a:t>
            </a:r>
            <a:r>
              <a:rPr lang="en-US" sz="1600" dirty="0"/>
              <a:t>) </a:t>
            </a:r>
            <a:r>
              <a:rPr lang="en-US" sz="1600" dirty="0" smtClean="0"/>
              <a:t>=</a:t>
            </a:r>
            <a:r>
              <a:rPr lang="en-US" sz="1600" dirty="0"/>
              <a:t> -(2/5).log</a:t>
            </a:r>
            <a:r>
              <a:rPr lang="en-US" sz="1600" baseline="-25000" dirty="0"/>
              <a:t>2</a:t>
            </a:r>
            <a:r>
              <a:rPr lang="en-US" sz="1600" dirty="0"/>
              <a:t>(2/5) – (3/5).log</a:t>
            </a:r>
            <a:r>
              <a:rPr lang="en-US" sz="1600" baseline="-25000" dirty="0"/>
              <a:t>2</a:t>
            </a:r>
            <a:r>
              <a:rPr lang="en-US" sz="1600" dirty="0"/>
              <a:t>(3/5</a:t>
            </a:r>
            <a:r>
              <a:rPr lang="en-US" sz="1600" dirty="0" smtClean="0"/>
              <a:t>)= </a:t>
            </a:r>
            <a:r>
              <a:rPr lang="en-US" sz="1600" dirty="0"/>
              <a:t>0.528 + 0.441 = </a:t>
            </a:r>
            <a:r>
              <a:rPr lang="en-US" sz="1600" dirty="0" smtClean="0"/>
              <a:t>0.970</a:t>
            </a:r>
          </a:p>
          <a:p>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7929618" cy="4524315"/>
          </a:xfrm>
          <a:prstGeom prst="rect">
            <a:avLst/>
          </a:prstGeom>
        </p:spPr>
        <p:txBody>
          <a:bodyPr wrap="square">
            <a:spAutoFit/>
          </a:bodyPr>
          <a:lstStyle/>
          <a:p>
            <a:r>
              <a:rPr lang="en-US" sz="1600" b="1" dirty="0" smtClean="0"/>
              <a:t>Continue of Outlook attribute</a:t>
            </a:r>
          </a:p>
          <a:p>
            <a:r>
              <a:rPr lang="en-US" sz="1600" dirty="0" smtClean="0"/>
              <a:t>Gain(Decision</a:t>
            </a:r>
            <a:r>
              <a:rPr lang="en-US" sz="1600" dirty="0"/>
              <a:t>, Outlook) = 0.940 – (5/14).(0.970) – (4/14).(0) – (5/14).(0.970) – (5/14).(0.970) = </a:t>
            </a:r>
            <a:r>
              <a:rPr lang="en-US" sz="1600" dirty="0" smtClean="0"/>
              <a:t>0.246</a:t>
            </a:r>
          </a:p>
          <a:p>
            <a:endParaRPr lang="en-US" sz="1600" dirty="0"/>
          </a:p>
          <a:p>
            <a:r>
              <a:rPr lang="en-US" sz="1600" dirty="0"/>
              <a:t>There are 5 instances for </a:t>
            </a:r>
            <a:r>
              <a:rPr lang="en-US" sz="1600" dirty="0" smtClean="0"/>
              <a:t>Sunny</a:t>
            </a:r>
            <a:r>
              <a:rPr lang="en-US" sz="1600" dirty="0"/>
              <a:t>, 4 instances for </a:t>
            </a:r>
            <a:r>
              <a:rPr lang="en-US" sz="1600" dirty="0" smtClean="0"/>
              <a:t>Overcast </a:t>
            </a:r>
            <a:r>
              <a:rPr lang="en-US" sz="1600" dirty="0"/>
              <a:t>and 5 instances for </a:t>
            </a:r>
            <a:r>
              <a:rPr lang="en-US" sz="1600" dirty="0" smtClean="0"/>
              <a:t>Rain</a:t>
            </a:r>
            <a:endParaRPr lang="en-US" sz="1600" dirty="0"/>
          </a:p>
          <a:p>
            <a:r>
              <a:rPr lang="en-US" sz="1600" dirty="0" err="1"/>
              <a:t>SplitInfo</a:t>
            </a:r>
            <a:r>
              <a:rPr lang="en-US" sz="1600" dirty="0"/>
              <a:t>(Decision, Outlook) = -(5/14).log</a:t>
            </a:r>
            <a:r>
              <a:rPr lang="en-US" sz="1600" baseline="-25000" dirty="0"/>
              <a:t>2</a:t>
            </a:r>
            <a:r>
              <a:rPr lang="en-US" sz="1600" dirty="0"/>
              <a:t>(5/14</a:t>
            </a:r>
            <a:r>
              <a:rPr lang="en-US" sz="1600" dirty="0" smtClean="0"/>
              <a:t>)-(</a:t>
            </a:r>
            <a:r>
              <a:rPr lang="en-US" sz="1600" dirty="0"/>
              <a:t>4/14).log</a:t>
            </a:r>
            <a:r>
              <a:rPr lang="en-US" sz="1600" baseline="-25000" dirty="0"/>
              <a:t>2</a:t>
            </a:r>
            <a:r>
              <a:rPr lang="en-US" sz="1600" dirty="0"/>
              <a:t>(4/14</a:t>
            </a:r>
            <a:r>
              <a:rPr lang="en-US" sz="1600" dirty="0" smtClean="0"/>
              <a:t>)-(</a:t>
            </a:r>
            <a:r>
              <a:rPr lang="en-US" sz="1600" dirty="0"/>
              <a:t>5/14).log</a:t>
            </a:r>
            <a:r>
              <a:rPr lang="en-US" sz="1600" baseline="-25000" dirty="0"/>
              <a:t>2</a:t>
            </a:r>
            <a:r>
              <a:rPr lang="en-US" sz="1600" dirty="0"/>
              <a:t>(5/14) </a:t>
            </a:r>
            <a:r>
              <a:rPr lang="en-US" sz="1600" dirty="0" smtClean="0"/>
              <a:t>		               = 1.577</a:t>
            </a:r>
          </a:p>
          <a:p>
            <a:endParaRPr lang="en-US" sz="1600" dirty="0"/>
          </a:p>
          <a:p>
            <a:r>
              <a:rPr lang="en-US" sz="1600" dirty="0" err="1"/>
              <a:t>GainRatio</a:t>
            </a:r>
            <a:r>
              <a:rPr lang="en-US" sz="1600" dirty="0"/>
              <a:t>(Decision, Outlook) = </a:t>
            </a:r>
            <a:r>
              <a:rPr lang="en-US" sz="1600" dirty="0" smtClean="0"/>
              <a:t>Gain(</a:t>
            </a:r>
            <a:r>
              <a:rPr lang="en-US" sz="1600" dirty="0" err="1" smtClean="0"/>
              <a:t>Decision,Outlook</a:t>
            </a:r>
            <a:r>
              <a:rPr lang="en-US" sz="1600" dirty="0"/>
              <a:t>)/</a:t>
            </a:r>
            <a:r>
              <a:rPr lang="en-US" sz="1600" dirty="0" err="1" smtClean="0"/>
              <a:t>SplitInfo</a:t>
            </a:r>
            <a:r>
              <a:rPr lang="en-US" sz="1600" dirty="0" smtClean="0"/>
              <a:t>(</a:t>
            </a:r>
            <a:r>
              <a:rPr lang="en-US" sz="1600" dirty="0" err="1" smtClean="0"/>
              <a:t>Decision,Outlook</a:t>
            </a:r>
            <a:r>
              <a:rPr lang="en-US" sz="1600" dirty="0"/>
              <a:t>) </a:t>
            </a:r>
            <a:r>
              <a:rPr lang="en-US" sz="1600" dirty="0" smtClean="0"/>
              <a:t>		                 = </a:t>
            </a:r>
            <a:r>
              <a:rPr lang="en-US" sz="1600" dirty="0"/>
              <a:t>0.246/1.577 = </a:t>
            </a:r>
            <a:r>
              <a:rPr lang="en-US" sz="1600" dirty="0" smtClean="0"/>
              <a:t>0.155</a:t>
            </a:r>
          </a:p>
          <a:p>
            <a:endParaRPr lang="en-US" sz="1600" dirty="0" smtClean="0"/>
          </a:p>
          <a:p>
            <a:endParaRPr lang="en-US" sz="1600" dirty="0"/>
          </a:p>
          <a:p>
            <a:r>
              <a:rPr lang="en-US" sz="1600" b="1" dirty="0" smtClean="0"/>
              <a:t>Humidity Attribute</a:t>
            </a:r>
          </a:p>
          <a:p>
            <a:pPr>
              <a:buFont typeface="Arial" pitchFamily="34" charset="0"/>
              <a:buChar char="•"/>
            </a:pPr>
            <a:r>
              <a:rPr lang="en-US" sz="1600" dirty="0" smtClean="0"/>
              <a:t>  Humidity is an exception since it is a constant property. </a:t>
            </a:r>
          </a:p>
          <a:p>
            <a:pPr>
              <a:buFont typeface="Arial" pitchFamily="34" charset="0"/>
              <a:buChar char="•"/>
            </a:pPr>
            <a:r>
              <a:rPr lang="en-US" sz="1600" dirty="0" smtClean="0"/>
              <a:t>  Continuous values must be transformed into nominal values. </a:t>
            </a:r>
          </a:p>
          <a:p>
            <a:pPr>
              <a:buFont typeface="Arial" pitchFamily="34" charset="0"/>
              <a:buChar char="•"/>
            </a:pPr>
            <a:r>
              <a:rPr lang="en-US" sz="1600" dirty="0" smtClean="0"/>
              <a:t>  The binary split proposed by C4.5 is based on a threshold value. </a:t>
            </a:r>
          </a:p>
          <a:p>
            <a:pPr>
              <a:buFont typeface="Arial" pitchFamily="34" charset="0"/>
              <a:buChar char="•"/>
            </a:pPr>
            <a:r>
              <a:rPr lang="en-US" sz="1600" dirty="0" smtClean="0"/>
              <a:t>  Threshold should be set at a level that maximizes the benefit for that feature. </a:t>
            </a:r>
          </a:p>
          <a:p>
            <a:pPr>
              <a:buFont typeface="Arial" pitchFamily="34" charset="0"/>
              <a:buChar char="•"/>
            </a:pPr>
            <a:r>
              <a:rPr lang="en-US" sz="1600" dirty="0" smtClean="0"/>
              <a:t>  Now we have to first order humidity values from lowest to highest.</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1007</Words>
  <Application>Microsoft Office PowerPoint</Application>
  <PresentationFormat>On-screen Show (4:3)</PresentationFormat>
  <Paragraphs>225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Decision tree using c4.5 algorithm</vt:lpstr>
      <vt:lpstr>Difference between</vt:lpstr>
      <vt:lpstr>Pruning</vt:lpstr>
      <vt:lpstr>Pseudocode of C4.5 algorithm</vt:lpstr>
      <vt:lpstr>Dataset for implementation</vt:lpstr>
      <vt:lpstr>Implementation of C4.5 Algorithm</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using c4.5 algorithm</dc:title>
  <dc:creator>hp</dc:creator>
  <cp:lastModifiedBy>hp</cp:lastModifiedBy>
  <cp:revision>66</cp:revision>
  <dcterms:created xsi:type="dcterms:W3CDTF">2022-07-21T13:42:01Z</dcterms:created>
  <dcterms:modified xsi:type="dcterms:W3CDTF">2022-07-21T21:25:31Z</dcterms:modified>
</cp:coreProperties>
</file>