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7"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79" autoAdjust="0"/>
    <p:restoredTop sz="73146" autoAdjust="0"/>
  </p:normalViewPr>
  <p:slideViewPr>
    <p:cSldViewPr>
      <p:cViewPr varScale="1">
        <p:scale>
          <a:sx n="42" d="100"/>
          <a:sy n="42"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xmlns=""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71638" y="1643038"/>
            <a:ext cx="6429420" cy="7117333"/>
          </a:xfrm>
          <a:prstGeom prst="rect">
            <a:avLst/>
          </a:prstGeom>
        </p:spPr>
        <p:txBody>
          <a:bodyPr wrap="square"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Social Buzz </a:t>
            </a:r>
            <a:r>
              <a:rPr lang="en-US" sz="10533" spc="-105" smtClean="0">
                <a:solidFill>
                  <a:srgbClr val="FFFFFF"/>
                </a:solidFill>
                <a:latin typeface="Graphik Regular" panose="020B0503030202060203" pitchFamily="34" charset="0"/>
              </a:rPr>
              <a:t>Categories analysis</a:t>
            </a:r>
            <a:br>
              <a:rPr lang="en-US" sz="10533" spc="-105" smtClean="0">
                <a:solidFill>
                  <a:srgbClr val="FFFFFF"/>
                </a:solidFill>
                <a:latin typeface="Graphik Regular" panose="020B0503030202060203" pitchFamily="34" charset="0"/>
              </a:rPr>
            </a:b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descr="plot.png"/>
          <p:cNvPicPr>
            <a:picLocks noChangeAspect="1"/>
          </p:cNvPicPr>
          <p:nvPr/>
        </p:nvPicPr>
        <p:blipFill>
          <a:blip r:embed="rId7"/>
          <a:stretch>
            <a:fillRect/>
          </a:stretch>
        </p:blipFill>
        <p:spPr>
          <a:xfrm>
            <a:off x="2285952" y="642906"/>
            <a:ext cx="14073286" cy="8358246"/>
          </a:xfrm>
          <a:prstGeom prst="rect">
            <a:avLst/>
          </a:prstGeom>
        </p:spPr>
      </p:pic>
    </p:spTree>
    <p:extLst>
      <p:ext uri="{BB962C8B-B14F-4D97-AF65-F5344CB8AC3E}">
        <p14:creationId xmlns:p14="http://schemas.microsoft.com/office/powerpoint/2010/main" xmlns=""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429620" y="2428856"/>
            <a:ext cx="7572428" cy="4708981"/>
          </a:xfrm>
          <a:prstGeom prst="rect">
            <a:avLst/>
          </a:prstGeom>
          <a:noFill/>
        </p:spPr>
        <p:txBody>
          <a:bodyPr wrap="square" rtlCol="0">
            <a:spAutoFit/>
          </a:bodyPr>
          <a:lstStyle/>
          <a:p>
            <a:r>
              <a:rPr lang="en-US" sz="2000" dirty="0" smtClean="0"/>
              <a:t>Social Buzz was founded by two former engineers from a large social media conglomerate, one from London and the other from San Francisco.</a:t>
            </a:r>
          </a:p>
          <a:p>
            <a:endParaRPr lang="en-US" sz="2000" dirty="0" smtClean="0"/>
          </a:p>
          <a:p>
            <a:r>
              <a:rPr lang="en-US" sz="2000" dirty="0" smtClean="0"/>
              <a:t>Over the past 5 years, Social Buzz has reached over 500 million active users each month. They have scaled quicker than anticipated and need the help of an advisory firm to oversee their scaling process effectively. Due to their rapid growth and digital nature of their core product, the amount of data that they create, collect and must analyze is huge. Every day over 100,000 pieces of content, ranging from text, images, videos and GIFs are posted. All of this data is highly unstructured and requires extremely sophisticated and expensive technology to manage and maintain. Out of the 250 people working at Social Buzz, 200 of them are technical staff working on maintaining this highly complex technology.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786018" y="5000624"/>
            <a:ext cx="6500858" cy="3046988"/>
          </a:xfrm>
          <a:prstGeom prst="rect">
            <a:avLst/>
          </a:prstGeom>
          <a:noFill/>
        </p:spPr>
        <p:txBody>
          <a:bodyPr wrap="square" rtlCol="0">
            <a:spAutoFit/>
          </a:bodyPr>
          <a:lstStyle/>
          <a:p>
            <a:r>
              <a:rPr lang="en-US" sz="2400" dirty="0" smtClean="0">
                <a:solidFill>
                  <a:schemeClr val="bg1"/>
                </a:solidFill>
              </a:rPr>
              <a:t>Over 100,000 posts per day.</a:t>
            </a:r>
          </a:p>
          <a:p>
            <a:r>
              <a:rPr lang="en-US" sz="2400" dirty="0" smtClean="0">
                <a:solidFill>
                  <a:schemeClr val="bg1"/>
                </a:solidFill>
              </a:rPr>
              <a:t>36,500,000 posts per year.</a:t>
            </a:r>
          </a:p>
          <a:p>
            <a:endParaRPr lang="en-US" sz="2400" dirty="0" smtClean="0">
              <a:solidFill>
                <a:schemeClr val="bg1"/>
              </a:solidFill>
            </a:endParaRPr>
          </a:p>
          <a:p>
            <a:r>
              <a:rPr lang="en-US" sz="2400" dirty="0" smtClean="0">
                <a:solidFill>
                  <a:schemeClr val="bg1"/>
                </a:solidFill>
              </a:rPr>
              <a:t>Huge data collected every day.</a:t>
            </a:r>
          </a:p>
          <a:p>
            <a:r>
              <a:rPr lang="en-US" sz="2400" dirty="0" smtClean="0">
                <a:solidFill>
                  <a:schemeClr val="bg1"/>
                </a:solidFill>
              </a:rPr>
              <a:t>How to capitalize on this data?</a:t>
            </a:r>
          </a:p>
          <a:p>
            <a:endParaRPr lang="en-US" sz="2400" dirty="0" smtClean="0">
              <a:solidFill>
                <a:schemeClr val="bg1"/>
              </a:solidFill>
            </a:endParaRPr>
          </a:p>
          <a:p>
            <a:r>
              <a:rPr lang="en-US" sz="2400" dirty="0" smtClean="0">
                <a:solidFill>
                  <a:schemeClr val="bg1"/>
                </a:solidFill>
              </a:rPr>
              <a:t>Analysis to find Social Buzz’s top 5 categories of content.</a:t>
            </a:r>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287536" y="7643830"/>
            <a:ext cx="3714776" cy="830997"/>
          </a:xfrm>
          <a:prstGeom prst="rect">
            <a:avLst/>
          </a:prstGeom>
          <a:noFill/>
        </p:spPr>
        <p:txBody>
          <a:bodyPr wrap="square" rtlCol="0">
            <a:spAutoFit/>
          </a:bodyPr>
          <a:lstStyle/>
          <a:p>
            <a:r>
              <a:rPr lang="en-US" sz="2400" b="1" i="1" dirty="0" err="1" smtClean="0"/>
              <a:t>Ritik</a:t>
            </a:r>
            <a:r>
              <a:rPr lang="en-US" sz="2400" b="1" i="1" dirty="0" smtClean="0"/>
              <a:t> </a:t>
            </a:r>
            <a:r>
              <a:rPr lang="en-US" sz="2400" b="1" i="1" dirty="0" err="1" smtClean="0"/>
              <a:t>Mathpal</a:t>
            </a:r>
            <a:r>
              <a:rPr lang="en-US" sz="2400" b="1" i="1" dirty="0" smtClean="0"/>
              <a:t> (Data Analyst)</a:t>
            </a:r>
            <a:endParaRPr lang="en-US" sz="2400" b="1" i="1" dirty="0"/>
          </a:p>
        </p:txBody>
      </p:sp>
      <p:sp>
        <p:nvSpPr>
          <p:cNvPr id="34" name="TextBox 33"/>
          <p:cNvSpPr txBox="1"/>
          <p:nvPr/>
        </p:nvSpPr>
        <p:spPr>
          <a:xfrm>
            <a:off x="14154184" y="1866876"/>
            <a:ext cx="3714776" cy="830997"/>
          </a:xfrm>
          <a:prstGeom prst="rect">
            <a:avLst/>
          </a:prstGeom>
          <a:noFill/>
        </p:spPr>
        <p:txBody>
          <a:bodyPr wrap="square" rtlCol="0">
            <a:spAutoFit/>
          </a:bodyPr>
          <a:lstStyle/>
          <a:p>
            <a:r>
              <a:rPr lang="en-US" sz="2400" b="1" i="1" dirty="0" smtClean="0"/>
              <a:t> Andrew Fleming (Chief Technical Architect)</a:t>
            </a:r>
            <a:endParaRPr lang="en-US" sz="2400" b="1" i="1" dirty="0"/>
          </a:p>
        </p:txBody>
      </p:sp>
      <p:sp>
        <p:nvSpPr>
          <p:cNvPr id="36" name="TextBox 35"/>
          <p:cNvSpPr txBox="1"/>
          <p:nvPr/>
        </p:nvSpPr>
        <p:spPr>
          <a:xfrm>
            <a:off x="14297060" y="4938710"/>
            <a:ext cx="3714776" cy="830997"/>
          </a:xfrm>
          <a:prstGeom prst="rect">
            <a:avLst/>
          </a:prstGeom>
          <a:noFill/>
        </p:spPr>
        <p:txBody>
          <a:bodyPr wrap="square" rtlCol="0">
            <a:spAutoFit/>
          </a:bodyPr>
          <a:lstStyle/>
          <a:p>
            <a:r>
              <a:rPr lang="en-US" sz="2400" b="1" i="1" dirty="0" smtClean="0"/>
              <a:t>Marcus </a:t>
            </a:r>
            <a:r>
              <a:rPr lang="en-US" sz="2400" b="1" i="1" dirty="0" err="1" smtClean="0"/>
              <a:t>Rompton</a:t>
            </a:r>
            <a:r>
              <a:rPr lang="en-US" sz="2400" b="1" i="1" dirty="0" smtClean="0"/>
              <a:t> (Senior Principle)</a:t>
            </a:r>
            <a:endParaRPr lang="en-US" sz="24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000464" y="1428724"/>
            <a:ext cx="3000396" cy="400110"/>
          </a:xfrm>
          <a:prstGeom prst="rect">
            <a:avLst/>
          </a:prstGeom>
          <a:noFill/>
        </p:spPr>
        <p:txBody>
          <a:bodyPr wrap="square" rtlCol="0">
            <a:spAutoFit/>
          </a:bodyPr>
          <a:lstStyle/>
          <a:p>
            <a:r>
              <a:rPr lang="en-US" sz="2000" dirty="0" smtClean="0">
                <a:solidFill>
                  <a:schemeClr val="bg1"/>
                </a:solidFill>
              </a:rPr>
              <a:t>Data Understanding</a:t>
            </a:r>
            <a:endParaRPr lang="en-US" sz="2000" dirty="0">
              <a:solidFill>
                <a:schemeClr val="bg1"/>
              </a:solidFill>
            </a:endParaRPr>
          </a:p>
        </p:txBody>
      </p:sp>
      <p:sp>
        <p:nvSpPr>
          <p:cNvPr id="41" name="TextBox 40"/>
          <p:cNvSpPr txBox="1"/>
          <p:nvPr/>
        </p:nvSpPr>
        <p:spPr>
          <a:xfrm>
            <a:off x="5929290" y="3000360"/>
            <a:ext cx="2643206" cy="400110"/>
          </a:xfrm>
          <a:prstGeom prst="rect">
            <a:avLst/>
          </a:prstGeom>
          <a:noFill/>
        </p:spPr>
        <p:txBody>
          <a:bodyPr wrap="square" rtlCol="0">
            <a:spAutoFit/>
          </a:bodyPr>
          <a:lstStyle/>
          <a:p>
            <a:r>
              <a:rPr lang="en-US" sz="2000" dirty="0" smtClean="0">
                <a:solidFill>
                  <a:schemeClr val="bg1"/>
                </a:solidFill>
              </a:rPr>
              <a:t>Data Cleaning</a:t>
            </a:r>
          </a:p>
        </p:txBody>
      </p:sp>
      <p:sp>
        <p:nvSpPr>
          <p:cNvPr id="42" name="TextBox 41"/>
          <p:cNvSpPr txBox="1"/>
          <p:nvPr/>
        </p:nvSpPr>
        <p:spPr>
          <a:xfrm>
            <a:off x="7858116" y="4571996"/>
            <a:ext cx="2643206" cy="400110"/>
          </a:xfrm>
          <a:prstGeom prst="rect">
            <a:avLst/>
          </a:prstGeom>
          <a:noFill/>
        </p:spPr>
        <p:txBody>
          <a:bodyPr wrap="square" rtlCol="0">
            <a:spAutoFit/>
          </a:bodyPr>
          <a:lstStyle/>
          <a:p>
            <a:r>
              <a:rPr lang="en-US" sz="2000" dirty="0" smtClean="0">
                <a:solidFill>
                  <a:schemeClr val="bg1"/>
                </a:solidFill>
              </a:rPr>
              <a:t>Data Modeling</a:t>
            </a:r>
          </a:p>
        </p:txBody>
      </p:sp>
      <p:sp>
        <p:nvSpPr>
          <p:cNvPr id="43" name="TextBox 42"/>
          <p:cNvSpPr txBox="1"/>
          <p:nvPr/>
        </p:nvSpPr>
        <p:spPr>
          <a:xfrm>
            <a:off x="9501190" y="6215070"/>
            <a:ext cx="2643206" cy="400110"/>
          </a:xfrm>
          <a:prstGeom prst="rect">
            <a:avLst/>
          </a:prstGeom>
          <a:noFill/>
        </p:spPr>
        <p:txBody>
          <a:bodyPr wrap="square" rtlCol="0">
            <a:spAutoFit/>
          </a:bodyPr>
          <a:lstStyle/>
          <a:p>
            <a:r>
              <a:rPr lang="en-US" sz="2000" dirty="0" smtClean="0">
                <a:solidFill>
                  <a:schemeClr val="bg1"/>
                </a:solidFill>
              </a:rPr>
              <a:t>Data  Analysis</a:t>
            </a:r>
            <a:endParaRPr lang="en-US" sz="2000" dirty="0">
              <a:solidFill>
                <a:schemeClr val="bg1"/>
              </a:solidFill>
            </a:endParaRPr>
          </a:p>
        </p:txBody>
      </p:sp>
      <p:sp>
        <p:nvSpPr>
          <p:cNvPr id="44" name="TextBox 43"/>
          <p:cNvSpPr txBox="1"/>
          <p:nvPr/>
        </p:nvSpPr>
        <p:spPr>
          <a:xfrm>
            <a:off x="11287140" y="7929582"/>
            <a:ext cx="2643206" cy="400110"/>
          </a:xfrm>
          <a:prstGeom prst="rect">
            <a:avLst/>
          </a:prstGeom>
          <a:noFill/>
        </p:spPr>
        <p:txBody>
          <a:bodyPr wrap="square" rtlCol="0">
            <a:spAutoFit/>
          </a:bodyPr>
          <a:lstStyle/>
          <a:p>
            <a:r>
              <a:rPr lang="en-US" sz="2000" dirty="0" smtClean="0">
                <a:solidFill>
                  <a:schemeClr val="bg1"/>
                </a:solidFill>
              </a:rPr>
              <a:t>Uncover Insights</a:t>
            </a:r>
            <a:endParaRPr lang="en-US" sz="2000" dirty="0">
              <a:solidFill>
                <a:schemeClr val="bg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2143076" y="5429252"/>
            <a:ext cx="3000396" cy="1077218"/>
          </a:xfrm>
          <a:prstGeom prst="rect">
            <a:avLst/>
          </a:prstGeom>
          <a:noFill/>
        </p:spPr>
        <p:txBody>
          <a:bodyPr wrap="square" rtlCol="0">
            <a:spAutoFit/>
          </a:bodyPr>
          <a:lstStyle/>
          <a:p>
            <a:pPr algn="ctr"/>
            <a:r>
              <a:rPr lang="en-US" sz="3200" b="1" dirty="0" smtClean="0"/>
              <a:t>17 different categories.</a:t>
            </a:r>
            <a:endParaRPr lang="en-US" sz="3200" b="1" dirty="0"/>
          </a:p>
        </p:txBody>
      </p:sp>
      <p:sp>
        <p:nvSpPr>
          <p:cNvPr id="15" name="TextBox 14"/>
          <p:cNvSpPr txBox="1"/>
          <p:nvPr/>
        </p:nvSpPr>
        <p:spPr>
          <a:xfrm>
            <a:off x="12787338" y="4786310"/>
            <a:ext cx="3000396" cy="1569660"/>
          </a:xfrm>
          <a:prstGeom prst="rect">
            <a:avLst/>
          </a:prstGeom>
          <a:noFill/>
        </p:spPr>
        <p:txBody>
          <a:bodyPr wrap="square" rtlCol="0">
            <a:spAutoFit/>
          </a:bodyPr>
          <a:lstStyle/>
          <a:p>
            <a:pPr algn="ctr"/>
            <a:r>
              <a:rPr lang="en-US" sz="3200" b="1" dirty="0" smtClean="0"/>
              <a:t>December being the month with most posts.</a:t>
            </a:r>
            <a:endParaRPr lang="en-US" sz="3200" b="1" dirty="0"/>
          </a:p>
        </p:txBody>
      </p:sp>
      <p:sp>
        <p:nvSpPr>
          <p:cNvPr id="16" name="TextBox 15"/>
          <p:cNvSpPr txBox="1"/>
          <p:nvPr/>
        </p:nvSpPr>
        <p:spPr>
          <a:xfrm>
            <a:off x="7358050" y="4429120"/>
            <a:ext cx="3000396" cy="2062103"/>
          </a:xfrm>
          <a:prstGeom prst="rect">
            <a:avLst/>
          </a:prstGeom>
          <a:noFill/>
        </p:spPr>
        <p:txBody>
          <a:bodyPr wrap="square" rtlCol="0">
            <a:spAutoFit/>
          </a:bodyPr>
          <a:lstStyle/>
          <a:p>
            <a:pPr algn="ctr"/>
            <a:r>
              <a:rPr lang="en-US" sz="3200" b="1" dirty="0" smtClean="0"/>
              <a:t>Travel being the most popular category with 2707 reactions.</a:t>
            </a:r>
            <a:endParaRPr lang="en-US"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descr="top 5 catagories.png"/>
          <p:cNvPicPr>
            <a:picLocks noChangeAspect="1"/>
          </p:cNvPicPr>
          <p:nvPr/>
        </p:nvPicPr>
        <p:blipFill>
          <a:blip r:embed="rId7"/>
          <a:stretch>
            <a:fillRect/>
          </a:stretch>
        </p:blipFill>
        <p:spPr>
          <a:xfrm>
            <a:off x="3500398" y="1428724"/>
            <a:ext cx="10144196" cy="76081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descr="pie chart.png"/>
          <p:cNvPicPr>
            <a:picLocks noChangeAspect="1"/>
          </p:cNvPicPr>
          <p:nvPr/>
        </p:nvPicPr>
        <p:blipFill>
          <a:blip r:embed="rId7"/>
          <a:stretch>
            <a:fillRect/>
          </a:stretch>
        </p:blipFill>
        <p:spPr>
          <a:xfrm>
            <a:off x="3428960" y="857218"/>
            <a:ext cx="13708670" cy="94297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290</Words>
  <Application>Microsoft Macintosh PowerPoint</Application>
  <PresentationFormat>Custom</PresentationFormat>
  <Paragraphs>63</Paragraphs>
  <Slides>11</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Acer</cp:lastModifiedBy>
  <cp:revision>19</cp:revision>
  <dcterms:created xsi:type="dcterms:W3CDTF">2006-08-16T00:00:00Z</dcterms:created>
  <dcterms:modified xsi:type="dcterms:W3CDTF">2025-02-22T12:55:00Z</dcterms:modified>
  <dc:identifier>DAEhDyfaYKE</dc:identifier>
</cp:coreProperties>
</file>