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handoutMasterIdLst>
    <p:handoutMasterId r:id="rId11"/>
  </p:handoutMasterIdLst>
  <p:sldIdLst>
    <p:sldId id="279" r:id="rId2"/>
    <p:sldId id="291" r:id="rId3"/>
    <p:sldId id="290" r:id="rId4"/>
    <p:sldId id="270" r:id="rId5"/>
    <p:sldId id="271" r:id="rId6"/>
    <p:sldId id="288" r:id="rId7"/>
    <p:sldId id="289" r:id="rId8"/>
    <p:sldId id="273" r:id="rId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p:cViewPr varScale="1">
        <p:scale>
          <a:sx n="86" d="100"/>
          <a:sy n="86" d="100"/>
        </p:scale>
        <p:origin x="562" y="67"/>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5/28/2024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5/28/2024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8883" y="1905002"/>
            <a:ext cx="9751060" cy="2147926"/>
          </a:xfrm>
        </p:spPr>
        <p:txBody>
          <a:bodyPr anchor="ctr">
            <a:normAutofit/>
          </a:bodyPr>
          <a:lstStyle>
            <a:lvl1pPr algn="ctr">
              <a:defRPr sz="4400" cap="all" normalizeH="0" baseline="0"/>
            </a:lvl1pPr>
          </a:lstStyle>
          <a:p>
            <a:r>
              <a:rPr lang="en-US"/>
              <a:t>Click to edit Master title style</a:t>
            </a:r>
            <a:endParaRPr/>
          </a:p>
        </p:txBody>
      </p:sp>
      <p:sp>
        <p:nvSpPr>
          <p:cNvPr id="3" name="Subtitle 2"/>
          <p:cNvSpPr>
            <a:spLocks noGrp="1"/>
          </p:cNvSpPr>
          <p:nvPr>
            <p:ph type="subTitle" idx="1"/>
          </p:nvPr>
        </p:nvSpPr>
        <p:spPr>
          <a:xfrm>
            <a:off x="1218883" y="4140200"/>
            <a:ext cx="975106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a:t>Click to edit Master title style</a:t>
            </a:r>
            <a:endParaRPr/>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8" y="482600"/>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dirty="0"/>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5/28/2024</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482599"/>
            <a:ext cx="1843982" cy="579120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4162" y="482599"/>
            <a:ext cx="9040045" cy="5791201"/>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5/28/2024</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5/28/2024</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18883" y="1524000"/>
            <a:ext cx="9751060" cy="1992597"/>
          </a:xfrm>
        </p:spPr>
        <p:txBody>
          <a:bodyPr anchor="b" anchorCtr="0">
            <a:noAutofit/>
          </a:bodyPr>
          <a:lstStyle>
            <a:lvl1pPr algn="ctr">
              <a:defRPr sz="4400" b="0" cap="all" baseline="0"/>
            </a:lvl1pPr>
          </a:lstStyle>
          <a:p>
            <a:r>
              <a:rPr lang="en-US"/>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5/28/2024</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B9B9059-F1D6-41D0-95CF-D21CAA096B3A}" type="datetimeFigureOut">
              <a:rPr lang="en-US"/>
              <a:t>5/28/2024</a:t>
            </a:fld>
            <a:endParaRPr/>
          </a:p>
        </p:txBody>
      </p:sp>
      <p:sp>
        <p:nvSpPr>
          <p:cNvPr id="7" name="Slide Number Placeholder 6"/>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B9B9059-F1D6-41D0-95CF-D21CAA096B3A}" type="datetimeFigureOut">
              <a:rPr lang="en-US"/>
              <a:t>5/28/2024</a:t>
            </a:fld>
            <a:endParaRPr/>
          </a:p>
        </p:txBody>
      </p:sp>
      <p:sp>
        <p:nvSpPr>
          <p:cNvPr id="9" name="Slide Number Placeholder 8"/>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B9B9059-F1D6-41D0-95CF-D21CAA096B3A}" type="datetimeFigureOut">
              <a:rPr lang="en-US"/>
              <a:t>5/28/2024</a:t>
            </a:fld>
            <a:endParaRPr/>
          </a:p>
        </p:txBody>
      </p:sp>
      <p:sp>
        <p:nvSpPr>
          <p:cNvPr id="5" name="Slide Number Placeholder 4"/>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Content Placeholder 2"/>
          <p:cNvSpPr>
            <a:spLocks noGrp="1"/>
          </p:cNvSpPr>
          <p:nvPr>
            <p:ph idx="1"/>
          </p:nvPr>
        </p:nvSpPr>
        <p:spPr bwMode="white">
          <a:xfrm>
            <a:off x="507868" y="482600"/>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6399133" y="1905000"/>
            <a:ext cx="5180251" cy="1727200"/>
          </a:xfrm>
        </p:spPr>
        <p:txBody>
          <a:bodyPr anchor="b" anchorCtr="0">
            <a:normAutofit/>
          </a:bodyPr>
          <a:lstStyle>
            <a:lvl1pPr algn="l">
              <a:defRPr sz="3200" b="0"/>
            </a:lvl1pPr>
          </a:lstStyle>
          <a:p>
            <a:r>
              <a:rPr lang="en-US"/>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9"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6399133"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r>
              <a:rPr lang="en-US"/>
              <a:t>Click to edit Master title style</a:t>
            </a:r>
            <a:endParaRPr/>
          </a:p>
        </p:txBody>
      </p:sp>
      <p:sp>
        <p:nvSpPr>
          <p:cNvPr id="3" name="Text Placeholder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fld id="{3B9B9059-F1D6-41D0-95CF-D21CAA096B3A}" type="datetimeFigureOut">
              <a:rPr lang="en-US"/>
              <a:pPr/>
              <a:t>5/28/2024</a:t>
            </a:fld>
            <a:endParaRPr/>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Car sales</a:t>
            </a:r>
          </a:p>
        </p:txBody>
      </p:sp>
      <p:sp>
        <p:nvSpPr>
          <p:cNvPr id="2" name="Subtitle 1"/>
          <p:cNvSpPr>
            <a:spLocks noGrp="1"/>
          </p:cNvSpPr>
          <p:nvPr>
            <p:ph type="subTitle" idx="1"/>
          </p:nvPr>
        </p:nvSpPr>
        <p:spPr/>
        <p:txBody>
          <a:bodyPr>
            <a:normAutofit/>
          </a:bodyPr>
          <a:lstStyle/>
          <a:p>
            <a:r>
              <a:rPr lang="en-US" dirty="0"/>
              <a:t>Yearly Report</a:t>
            </a:r>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algn="l"/>
            <a:r>
              <a:rPr lang="en-US" b="1" i="0" dirty="0">
                <a:solidFill>
                  <a:srgbClr val="ECECEC"/>
                </a:solidFill>
                <a:effectLst/>
                <a:highlight>
                  <a:srgbClr val="212121"/>
                </a:highlight>
                <a:latin typeface="ui-sans-serif"/>
              </a:rPr>
              <a:t>Problem statement:</a:t>
            </a:r>
            <a:endParaRPr lang="en-US" dirty="0"/>
          </a:p>
        </p:txBody>
      </p:sp>
      <p:sp>
        <p:nvSpPr>
          <p:cNvPr id="14" name="Content Placeholder 13"/>
          <p:cNvSpPr>
            <a:spLocks noGrp="1"/>
          </p:cNvSpPr>
          <p:nvPr>
            <p:ph idx="1"/>
          </p:nvPr>
        </p:nvSpPr>
        <p:spPr>
          <a:xfrm>
            <a:off x="914162" y="2184401"/>
            <a:ext cx="10360501" cy="3911599"/>
          </a:xfrm>
        </p:spPr>
        <p:txBody>
          <a:bodyPr/>
          <a:lstStyle/>
          <a:p>
            <a:r>
              <a:rPr lang="en-US" b="1" dirty="0"/>
              <a:t>Background</a:t>
            </a:r>
            <a:r>
              <a:rPr lang="en-US" dirty="0"/>
              <a:t>: Our company is a car dealership that sells various car models. To effectively track and analyze our sales performance, we need a comprehensive Car Sales Dashboard in Power BI. </a:t>
            </a:r>
          </a:p>
          <a:p>
            <a:r>
              <a:rPr lang="en-US" b="1" dirty="0"/>
              <a:t>Objective</a:t>
            </a:r>
            <a:r>
              <a:rPr lang="en-US" dirty="0"/>
              <a:t>: The objective of this project is to design and develop a dynamic and interactive Car Sales Dashboard using Power BI. The dashboard will visualize critical KPIs related to our car sales, helping us understand our sales performance over time and make data-driven decisions.</a:t>
            </a:r>
          </a:p>
        </p:txBody>
      </p:sp>
    </p:spTree>
    <p:extLst>
      <p:ext uri="{BB962C8B-B14F-4D97-AF65-F5344CB8AC3E}">
        <p14:creationId xmlns:p14="http://schemas.microsoft.com/office/powerpoint/2010/main" val="5613085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914161" y="381000"/>
            <a:ext cx="10360501" cy="5867400"/>
          </a:xfrm>
        </p:spPr>
        <p:txBody>
          <a:bodyPr>
            <a:noAutofit/>
          </a:bodyPr>
          <a:lstStyle/>
          <a:p>
            <a:pPr marL="0" indent="0">
              <a:buNone/>
            </a:pPr>
            <a:r>
              <a:rPr lang="en-US" dirty="0"/>
              <a:t>KPI’S Requirement</a:t>
            </a:r>
          </a:p>
          <a:p>
            <a:pPr marL="514350" indent="-514350">
              <a:buFont typeface="+mj-lt"/>
              <a:buAutoNum type="arabicPeriod"/>
            </a:pPr>
            <a:r>
              <a:rPr lang="en-US" sz="1600" dirty="0"/>
              <a:t>Sales Overview:</a:t>
            </a:r>
          </a:p>
          <a:p>
            <a:pPr lvl="1"/>
            <a:r>
              <a:rPr lang="en-US" sz="1600" dirty="0"/>
              <a:t>Year-to-Date (YTD) Total Sales.</a:t>
            </a:r>
          </a:p>
          <a:p>
            <a:pPr lvl="1"/>
            <a:r>
              <a:rPr lang="en-US" sz="1600" dirty="0"/>
              <a:t>Month-to-Date (MTD) Total Sales.</a:t>
            </a:r>
          </a:p>
          <a:p>
            <a:pPr lvl="1"/>
            <a:r>
              <a:rPr lang="en-US" sz="1600" dirty="0"/>
              <a:t>Year-over-Year (YOY) Growth in Total Sales.</a:t>
            </a:r>
          </a:p>
          <a:p>
            <a:pPr lvl="1"/>
            <a:r>
              <a:rPr lang="en-US" sz="1600" dirty="0"/>
              <a:t>Difference between YTD Sales and Previous Year-to-Date (PYTD) Sales.</a:t>
            </a:r>
          </a:p>
          <a:p>
            <a:pPr marL="514350" indent="-514350">
              <a:buFont typeface="+mj-lt"/>
              <a:buAutoNum type="arabicPeriod"/>
            </a:pPr>
            <a:r>
              <a:rPr lang="en-US" sz="1600" dirty="0"/>
              <a:t>Cars Sold Metrics:</a:t>
            </a:r>
          </a:p>
          <a:p>
            <a:pPr lvl="1"/>
            <a:r>
              <a:rPr lang="en-US" sz="1600" dirty="0"/>
              <a:t>Year-to-Date (YTD) Cars Sold.</a:t>
            </a:r>
          </a:p>
          <a:p>
            <a:pPr lvl="1"/>
            <a:r>
              <a:rPr lang="en-US" sz="1600" dirty="0"/>
              <a:t>Month-to-Date (MTD) Cars Sold.</a:t>
            </a:r>
          </a:p>
          <a:p>
            <a:pPr lvl="1"/>
            <a:r>
              <a:rPr lang="en-US" sz="1600" dirty="0"/>
              <a:t>Year-over-Year (YOY) Growth in Cars Sold.</a:t>
            </a:r>
          </a:p>
          <a:p>
            <a:pPr lvl="1"/>
            <a:r>
              <a:rPr lang="en-US" sz="1600" dirty="0"/>
              <a:t>Difference between YTD Cars Sold and Previous Year-to-Date (PYTD) Cars Sold.</a:t>
            </a:r>
          </a:p>
          <a:p>
            <a:pPr marL="514350" indent="-514350">
              <a:buFont typeface="+mj-lt"/>
              <a:buAutoNum type="arabicPeriod"/>
            </a:pPr>
            <a:r>
              <a:rPr lang="en-US" sz="1600" dirty="0"/>
              <a:t>Charts:</a:t>
            </a:r>
          </a:p>
          <a:p>
            <a:pPr lvl="1"/>
            <a:r>
              <a:rPr lang="en-US" sz="1600" dirty="0"/>
              <a:t>KPI visual to track whether the target has been achieved or not.</a:t>
            </a:r>
          </a:p>
          <a:p>
            <a:pPr lvl="1"/>
            <a:r>
              <a:rPr lang="en-US" sz="1600" dirty="0"/>
              <a:t>Pie chart to calculate market share.</a:t>
            </a:r>
          </a:p>
          <a:p>
            <a:pPr lvl="1"/>
            <a:r>
              <a:rPr lang="en-US" sz="1600" dirty="0"/>
              <a:t>Waterfall chart for Numbers of Cars Sold Distribution by Quarter and Body Style.</a:t>
            </a:r>
          </a:p>
          <a:p>
            <a:pPr lvl="1"/>
            <a:r>
              <a:rPr lang="en-US" sz="1600" dirty="0"/>
              <a:t>Table that shows YTD Total sales and PYTD Total sales both values and percent wise.</a:t>
            </a:r>
          </a:p>
          <a:p>
            <a:pPr marL="274320" lvl="1" indent="0">
              <a:buNone/>
            </a:pPr>
            <a:endParaRPr lang="en-US" sz="1600" dirty="0"/>
          </a:p>
          <a:p>
            <a:pPr marL="274320" lvl="1" indent="0">
              <a:buNone/>
            </a:pPr>
            <a:endParaRPr lang="en-US" sz="1600" dirty="0"/>
          </a:p>
        </p:txBody>
      </p:sp>
    </p:spTree>
    <p:extLst>
      <p:ext uri="{BB962C8B-B14F-4D97-AF65-F5344CB8AC3E}">
        <p14:creationId xmlns:p14="http://schemas.microsoft.com/office/powerpoint/2010/main" val="30704472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performance indicator (</a:t>
            </a:r>
            <a:r>
              <a:rPr lang="en-US" dirty="0" err="1"/>
              <a:t>kpi</a:t>
            </a:r>
            <a:r>
              <a:rPr lang="en-US" dirty="0"/>
              <a:t>)</a:t>
            </a:r>
          </a:p>
        </p:txBody>
      </p:sp>
      <p:sp>
        <p:nvSpPr>
          <p:cNvPr id="7" name="TextBox 6">
            <a:extLst>
              <a:ext uri="{FF2B5EF4-FFF2-40B4-BE49-F238E27FC236}">
                <a16:creationId xmlns:a16="http://schemas.microsoft.com/office/drawing/2014/main" id="{32BDABB1-08D2-55AC-ED5F-257BC6C15105}"/>
              </a:ext>
            </a:extLst>
          </p:cNvPr>
          <p:cNvSpPr txBox="1"/>
          <p:nvPr/>
        </p:nvSpPr>
        <p:spPr>
          <a:xfrm>
            <a:off x="914162" y="4495800"/>
            <a:ext cx="10119586" cy="1089529"/>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dirty="0"/>
              <a:t>Ford's current performance of $25,429,240 exceeds the goal of     $21.802343 million by 16.64%, demonstrating strong market    performance.</a:t>
            </a:r>
          </a:p>
        </p:txBody>
      </p:sp>
      <p:pic>
        <p:nvPicPr>
          <p:cNvPr id="10" name="Picture 9">
            <a:extLst>
              <a:ext uri="{FF2B5EF4-FFF2-40B4-BE49-F238E27FC236}">
                <a16:creationId xmlns:a16="http://schemas.microsoft.com/office/drawing/2014/main" id="{B3A86821-C2F6-2CEE-E6C6-67D049A7AD2D}"/>
              </a:ext>
            </a:extLst>
          </p:cNvPr>
          <p:cNvPicPr>
            <a:picLocks noChangeAspect="1"/>
          </p:cNvPicPr>
          <p:nvPr/>
        </p:nvPicPr>
        <p:blipFill>
          <a:blip r:embed="rId2"/>
          <a:stretch>
            <a:fillRect/>
          </a:stretch>
        </p:blipFill>
        <p:spPr>
          <a:xfrm>
            <a:off x="5561012" y="2438400"/>
            <a:ext cx="5048250" cy="1352550"/>
          </a:xfrm>
          <a:prstGeom prst="rect">
            <a:avLst/>
          </a:prstGeom>
        </p:spPr>
      </p:pic>
    </p:spTree>
    <p:extLst>
      <p:ext uri="{BB962C8B-B14F-4D97-AF65-F5344CB8AC3E}">
        <p14:creationId xmlns:p14="http://schemas.microsoft.com/office/powerpoint/2010/main" val="164018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502301"/>
            <a:ext cx="9751060" cy="620997"/>
          </a:xfrm>
        </p:spPr>
        <p:txBody>
          <a:bodyPr/>
          <a:lstStyle/>
          <a:p>
            <a:r>
              <a:rPr lang="en-US" dirty="0"/>
              <a:t>Market share</a:t>
            </a:r>
          </a:p>
        </p:txBody>
      </p:sp>
      <p:sp>
        <p:nvSpPr>
          <p:cNvPr id="3" name="Text Placeholder 2"/>
          <p:cNvSpPr>
            <a:spLocks noGrp="1"/>
          </p:cNvSpPr>
          <p:nvPr>
            <p:ph type="body" idx="1"/>
          </p:nvPr>
        </p:nvSpPr>
        <p:spPr>
          <a:xfrm>
            <a:off x="1141412" y="4267200"/>
            <a:ext cx="9751060" cy="2209799"/>
          </a:xfrm>
        </p:spPr>
        <p:txBody>
          <a:bodyPr/>
          <a:lstStyle/>
          <a:p>
            <a:pPr marL="514350" indent="-514350" algn="l">
              <a:buFont typeface="Arial" panose="020B0604020202020204" pitchFamily="34" charset="0"/>
              <a:buChar char="•"/>
            </a:pPr>
            <a:r>
              <a:rPr lang="en-US" dirty="0"/>
              <a:t>Ford has solidified its position with a commanding 7.03%  market share. This figure underscores Ford's resilience and competitive edge in the automotive industry.</a:t>
            </a:r>
          </a:p>
          <a:p>
            <a:pPr marL="514350" indent="-514350" algn="l">
              <a:buFont typeface="Arial" panose="020B0604020202020204" pitchFamily="34" charset="0"/>
              <a:buChar char="•"/>
            </a:pPr>
            <a:r>
              <a:rPr lang="en-US" dirty="0"/>
              <a:t>Not only ford almost all the leading brands has covered single digit market.</a:t>
            </a:r>
          </a:p>
        </p:txBody>
      </p:sp>
      <p:pic>
        <p:nvPicPr>
          <p:cNvPr id="5" name="Picture 4">
            <a:extLst>
              <a:ext uri="{FF2B5EF4-FFF2-40B4-BE49-F238E27FC236}">
                <a16:creationId xmlns:a16="http://schemas.microsoft.com/office/drawing/2014/main" id="{F60FE485-561D-5330-B199-85C9EBE502FF}"/>
              </a:ext>
            </a:extLst>
          </p:cNvPr>
          <p:cNvPicPr>
            <a:picLocks noChangeAspect="1"/>
          </p:cNvPicPr>
          <p:nvPr/>
        </p:nvPicPr>
        <p:blipFill>
          <a:blip r:embed="rId2"/>
          <a:stretch>
            <a:fillRect/>
          </a:stretch>
        </p:blipFill>
        <p:spPr>
          <a:xfrm>
            <a:off x="4341812" y="1371600"/>
            <a:ext cx="3657599" cy="2645044"/>
          </a:xfrm>
          <a:prstGeom prst="rect">
            <a:avLst/>
          </a:prstGeom>
        </p:spPr>
      </p:pic>
    </p:spTree>
    <p:extLst>
      <p:ext uri="{BB962C8B-B14F-4D97-AF65-F5344CB8AC3E}">
        <p14:creationId xmlns:p14="http://schemas.microsoft.com/office/powerpoint/2010/main" val="396955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161" y="228600"/>
            <a:ext cx="10360501" cy="939800"/>
          </a:xfrm>
        </p:spPr>
        <p:txBody>
          <a:bodyPr>
            <a:normAutofit/>
          </a:bodyPr>
          <a:lstStyle/>
          <a:p>
            <a:r>
              <a:rPr lang="en-US" sz="3000" dirty="0"/>
              <a:t>Number of Cars Sold Distribution by Quarter and Body Style</a:t>
            </a:r>
          </a:p>
        </p:txBody>
      </p:sp>
      <p:sp>
        <p:nvSpPr>
          <p:cNvPr id="5" name="Content Placeholder 4"/>
          <p:cNvSpPr>
            <a:spLocks noGrp="1"/>
          </p:cNvSpPr>
          <p:nvPr>
            <p:ph sz="half" idx="1"/>
          </p:nvPr>
        </p:nvSpPr>
        <p:spPr>
          <a:xfrm>
            <a:off x="914161" y="5181600"/>
            <a:ext cx="10819051" cy="1143000"/>
          </a:xfrm>
        </p:spPr>
        <p:txBody>
          <a:bodyPr>
            <a:normAutofit fontScale="92500"/>
          </a:bodyPr>
          <a:lstStyle/>
          <a:p>
            <a:r>
              <a:rPr lang="en-US" dirty="0"/>
              <a:t>As we can see quarter wise the car’s sales market is increasing.</a:t>
            </a:r>
          </a:p>
          <a:p>
            <a:r>
              <a:rPr lang="en-US" dirty="0"/>
              <a:t>In Quarter 3 there was a slight decrease in car sales by -5.13% for Hardtop Body Style.</a:t>
            </a:r>
          </a:p>
        </p:txBody>
      </p:sp>
      <p:pic>
        <p:nvPicPr>
          <p:cNvPr id="4" name="Picture 3">
            <a:extLst>
              <a:ext uri="{FF2B5EF4-FFF2-40B4-BE49-F238E27FC236}">
                <a16:creationId xmlns:a16="http://schemas.microsoft.com/office/drawing/2014/main" id="{7F7F54DB-C302-6851-6DA2-370BB3E9F203}"/>
              </a:ext>
            </a:extLst>
          </p:cNvPr>
          <p:cNvPicPr>
            <a:picLocks noChangeAspect="1"/>
          </p:cNvPicPr>
          <p:nvPr/>
        </p:nvPicPr>
        <p:blipFill>
          <a:blip r:embed="rId2"/>
          <a:stretch>
            <a:fillRect/>
          </a:stretch>
        </p:blipFill>
        <p:spPr>
          <a:xfrm>
            <a:off x="3351212" y="1260475"/>
            <a:ext cx="8267700" cy="3676650"/>
          </a:xfrm>
          <a:prstGeom prst="rect">
            <a:avLst/>
          </a:prstGeom>
        </p:spPr>
      </p:pic>
    </p:spTree>
    <p:extLst>
      <p:ext uri="{BB962C8B-B14F-4D97-AF65-F5344CB8AC3E}">
        <p14:creationId xmlns:p14="http://schemas.microsoft.com/office/powerpoint/2010/main" val="269308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162" y="203200"/>
            <a:ext cx="10360501" cy="635000"/>
          </a:xfrm>
        </p:spPr>
        <p:txBody>
          <a:bodyPr/>
          <a:lstStyle/>
          <a:p>
            <a:r>
              <a:rPr lang="en-US" dirty="0"/>
              <a:t>Insights</a:t>
            </a:r>
          </a:p>
        </p:txBody>
      </p:sp>
      <p:sp>
        <p:nvSpPr>
          <p:cNvPr id="5" name="Content Placeholder 4">
            <a:extLst>
              <a:ext uri="{FF2B5EF4-FFF2-40B4-BE49-F238E27FC236}">
                <a16:creationId xmlns:a16="http://schemas.microsoft.com/office/drawing/2014/main" id="{76B4337E-C65F-9DA8-7CFF-7538AA65D127}"/>
              </a:ext>
            </a:extLst>
          </p:cNvPr>
          <p:cNvSpPr>
            <a:spLocks noGrp="1"/>
          </p:cNvSpPr>
          <p:nvPr>
            <p:ph sz="half" idx="1"/>
          </p:nvPr>
        </p:nvSpPr>
        <p:spPr>
          <a:xfrm>
            <a:off x="914162" y="939800"/>
            <a:ext cx="11123850" cy="5842000"/>
          </a:xfrm>
        </p:spPr>
        <p:txBody>
          <a:bodyPr>
            <a:noAutofit/>
          </a:bodyPr>
          <a:lstStyle/>
          <a:p>
            <a:r>
              <a:rPr lang="en-US" sz="2000" dirty="0"/>
              <a:t>At our dealership, we're celebrating an impressive 39.86% surge in sales compared to last year, signaling strong consumer demand and our commitment to delivering exceptional vehicles and service.</a:t>
            </a:r>
          </a:p>
          <a:p>
            <a:r>
              <a:rPr lang="en-US" sz="2000" dirty="0"/>
              <a:t>Although Quarter 3 saw a minor dip of -5.13% in sales for Hardtop Body Style cars, our overall performance remains robust, with nearly 13K cars sold this year, contributing to a notable $371M increase in revenue.</a:t>
            </a:r>
          </a:p>
          <a:p>
            <a:r>
              <a:rPr lang="en-US" sz="2000" dirty="0"/>
              <a:t>Notably, automatic transmission vehicles from Dodge, Ford, Volkswagen, and Chrysler have dominated sales, while Chevrolet, Mercedes-B class, and Ford have led the pack in manual transmission sales.</a:t>
            </a:r>
          </a:p>
          <a:p>
            <a:r>
              <a:rPr lang="en-US" sz="2000" dirty="0"/>
              <a:t>Looking ahead, Quarter 4 has seen a notable uptick in sales across various body styles including Hardtop, Hatchback, Passenger, and Sedan cars, with SUV segment vehicles maintaining strong performance, particularly in Quarter 3.</a:t>
            </a:r>
          </a:p>
          <a:p>
            <a:r>
              <a:rPr lang="en-US" sz="2000" dirty="0"/>
              <a:t>Sales from customers earning &lt;$50K annually are up by 17.57%, while those with $100K+ salaries are driving a substantial 45.93% growth as compared to last year sales.</a:t>
            </a:r>
          </a:p>
          <a:p>
            <a:r>
              <a:rPr lang="en-US" sz="2000" dirty="0"/>
              <a:t>In Quarter 4, females earning less than $50K annually show decreased interest in purchasing SUV cars.</a:t>
            </a:r>
          </a:p>
          <a:p>
            <a:pPr marL="0" indent="0">
              <a:buNone/>
            </a:pPr>
            <a:endParaRPr lang="en-US" sz="2000" dirty="0"/>
          </a:p>
        </p:txBody>
      </p:sp>
    </p:spTree>
    <p:extLst>
      <p:ext uri="{BB962C8B-B14F-4D97-AF65-F5344CB8AC3E}">
        <p14:creationId xmlns:p14="http://schemas.microsoft.com/office/powerpoint/2010/main" val="47147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161" y="3111500"/>
            <a:ext cx="10360501" cy="635000"/>
          </a:xfrm>
        </p:spPr>
        <p:txBody>
          <a:bodyPr/>
          <a:lstStyle/>
          <a:p>
            <a:pPr algn="ctr"/>
            <a:r>
              <a:rPr lang="en-US" dirty="0"/>
              <a:t>Thank You!</a:t>
            </a:r>
          </a:p>
        </p:txBody>
      </p:sp>
    </p:spTree>
    <p:extLst>
      <p:ext uri="{BB962C8B-B14F-4D97-AF65-F5344CB8AC3E}">
        <p14:creationId xmlns:p14="http://schemas.microsoft.com/office/powerpoint/2010/main" val="1816923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potx" id="{50B211C3-0308-4A23-B662-EA2AE6F4DF70}" vid="{1581190B-70AB-4E5E-B6DA-D42AF0078983}"/>
    </a:ext>
  </a:extLst>
</a:theme>
</file>

<file path=ppt/theme/theme2.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223</TotalTime>
  <Words>540</Words>
  <Application>Microsoft Office PowerPoint</Application>
  <PresentationFormat>Custom</PresentationFormat>
  <Paragraphs>37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Cambria</vt:lpstr>
      <vt:lpstr>ui-sans-serif</vt:lpstr>
      <vt:lpstr>Red Radial 16x9</vt:lpstr>
      <vt:lpstr>Car sales</vt:lpstr>
      <vt:lpstr>Problem statement:</vt:lpstr>
      <vt:lpstr>PowerPoint Presentation</vt:lpstr>
      <vt:lpstr>Key performance indicator (kpi)</vt:lpstr>
      <vt:lpstr>Market share</vt:lpstr>
      <vt:lpstr>Number of Cars Sold Distribution by Quarter and Body Style</vt:lpstr>
      <vt:lpstr>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sales</dc:title>
  <dc:creator>BHARAT SARANG</dc:creator>
  <cp:lastModifiedBy>BHARAT SARANG</cp:lastModifiedBy>
  <cp:revision>35</cp:revision>
  <dcterms:created xsi:type="dcterms:W3CDTF">2024-05-28T06:59:54Z</dcterms:created>
  <dcterms:modified xsi:type="dcterms:W3CDTF">2024-05-28T10:43:10Z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