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6.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80" r:id="rId16"/>
    <p:sldId id="269" r:id="rId17"/>
    <p:sldId id="278" r:id="rId18"/>
    <p:sldId id="270" r:id="rId19"/>
    <p:sldId id="271" r:id="rId20"/>
    <p:sldId id="272" r:id="rId21"/>
    <p:sldId id="273" r:id="rId22"/>
    <p:sldId id="274" r:id="rId23"/>
    <p:sldId id="275" r:id="rId24"/>
    <p:sldId id="276" r:id="rId25"/>
    <p:sldId id="277"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8" r:id="rId41"/>
    <p:sldId id="299" r:id="rId42"/>
    <p:sldId id="293" r:id="rId43"/>
    <p:sldId id="295" r:id="rId44"/>
    <p:sldId id="294"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3" r:id="rId58"/>
    <p:sldId id="312" r:id="rId59"/>
    <p:sldId id="314" r:id="rId60"/>
    <p:sldId id="315" r:id="rId61"/>
    <p:sldId id="316" r:id="rId62"/>
    <p:sldId id="318" r:id="rId63"/>
    <p:sldId id="317" r:id="rId64"/>
    <p:sldId id="319" r:id="rId65"/>
    <p:sldId id="320" r:id="rId66"/>
    <p:sldId id="321" r:id="rId67"/>
    <p:sldId id="322" r:id="rId68"/>
    <p:sldId id="323" r:id="rId69"/>
    <p:sldId id="324" r:id="rId70"/>
    <p:sldId id="325" r:id="rId71"/>
    <p:sldId id="326" r:id="rId72"/>
    <p:sldId id="327" r:id="rId73"/>
    <p:sldId id="328" r:id="rId74"/>
    <p:sldId id="330" r:id="rId75"/>
    <p:sldId id="329" r:id="rId76"/>
    <p:sldId id="331" r:id="rId77"/>
    <p:sldId id="332" r:id="rId78"/>
    <p:sldId id="333" r:id="rId79"/>
    <p:sldId id="334" r:id="rId80"/>
    <p:sldId id="335" r:id="rId81"/>
    <p:sldId id="33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ED29E7D-B5B1-4EE9-AD39-BEB776D3AC95}" type="datetimeFigureOut">
              <a:rPr lang="en-IN" smtClean="0"/>
              <a:t>25-02-2022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BC573F4-FEE3-48ED-8CD3-0118CAE7F4A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D29E7D-B5B1-4EE9-AD39-BEB776D3AC95}"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573F4-FEE3-48ED-8CD3-0118CAE7F4A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D29E7D-B5B1-4EE9-AD39-BEB776D3AC95}" type="datetimeFigureOut">
              <a:rPr lang="en-IN" smtClean="0"/>
              <a:t>25-02-2022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573F4-FEE3-48ED-8CD3-0118CAE7F4A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ED29E7D-B5B1-4EE9-AD39-BEB776D3AC95}" type="datetimeFigureOut">
              <a:rPr lang="en-IN" smtClean="0"/>
              <a:t>25-02-2022</a:t>
            </a:fld>
            <a:endParaRPr lang="en-IN"/>
          </a:p>
        </p:txBody>
      </p:sp>
      <p:sp>
        <p:nvSpPr>
          <p:cNvPr id="9" name="Slide Number Placeholder 8"/>
          <p:cNvSpPr>
            <a:spLocks noGrp="1"/>
          </p:cNvSpPr>
          <p:nvPr>
            <p:ph type="sldNum" sz="quarter" idx="15"/>
          </p:nvPr>
        </p:nvSpPr>
        <p:spPr/>
        <p:txBody>
          <a:bodyPr rtlCol="0"/>
          <a:lstStyle/>
          <a:p>
            <a:fld id="{3BC573F4-FEE3-48ED-8CD3-0118CAE7F4A1}"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ED29E7D-B5B1-4EE9-AD39-BEB776D3AC95}" type="datetimeFigureOut">
              <a:rPr lang="en-IN" smtClean="0"/>
              <a:t>25-02-2022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BC573F4-FEE3-48ED-8CD3-0118CAE7F4A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D29E7D-B5B1-4EE9-AD39-BEB776D3AC95}" type="datetimeFigureOut">
              <a:rPr lang="en-IN" smtClean="0"/>
              <a:t>25-02-2022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573F4-FEE3-48ED-8CD3-0118CAE7F4A1}"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ED29E7D-B5B1-4EE9-AD39-BEB776D3AC95}" type="datetimeFigureOut">
              <a:rPr lang="en-IN" smtClean="0"/>
              <a:t>25-02-2022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573F4-FEE3-48ED-8CD3-0118CAE7F4A1}"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ED29E7D-B5B1-4EE9-AD39-BEB776D3AC95}" type="datetimeFigureOut">
              <a:rPr lang="en-IN" smtClean="0"/>
              <a:t>25-02-2022</a:t>
            </a:fld>
            <a:endParaRPr lang="en-IN"/>
          </a:p>
        </p:txBody>
      </p:sp>
      <p:sp>
        <p:nvSpPr>
          <p:cNvPr id="7" name="Slide Number Placeholder 6"/>
          <p:cNvSpPr>
            <a:spLocks noGrp="1"/>
          </p:cNvSpPr>
          <p:nvPr>
            <p:ph type="sldNum" sz="quarter" idx="11"/>
          </p:nvPr>
        </p:nvSpPr>
        <p:spPr/>
        <p:txBody>
          <a:bodyPr rtlCol="0"/>
          <a:lstStyle/>
          <a:p>
            <a:fld id="{3BC573F4-FEE3-48ED-8CD3-0118CAE7F4A1}"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29E7D-B5B1-4EE9-AD39-BEB776D3AC95}" type="datetimeFigureOut">
              <a:rPr lang="en-IN" smtClean="0"/>
              <a:t>25-02-2022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573F4-FEE3-48ED-8CD3-0118CAE7F4A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ED29E7D-B5B1-4EE9-AD39-BEB776D3AC95}" type="datetimeFigureOut">
              <a:rPr lang="en-IN" smtClean="0"/>
              <a:t>25-02-2022</a:t>
            </a:fld>
            <a:endParaRPr lang="en-IN"/>
          </a:p>
        </p:txBody>
      </p:sp>
      <p:sp>
        <p:nvSpPr>
          <p:cNvPr id="22" name="Slide Number Placeholder 21"/>
          <p:cNvSpPr>
            <a:spLocks noGrp="1"/>
          </p:cNvSpPr>
          <p:nvPr>
            <p:ph type="sldNum" sz="quarter" idx="15"/>
          </p:nvPr>
        </p:nvSpPr>
        <p:spPr/>
        <p:txBody>
          <a:bodyPr rtlCol="0"/>
          <a:lstStyle/>
          <a:p>
            <a:fld id="{3BC573F4-FEE3-48ED-8CD3-0118CAE7F4A1}"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D29E7D-B5B1-4EE9-AD39-BEB776D3AC95}" type="datetimeFigureOut">
              <a:rPr lang="en-IN" smtClean="0"/>
              <a:t>25-02-2022</a:t>
            </a:fld>
            <a:endParaRPr lang="en-IN"/>
          </a:p>
        </p:txBody>
      </p:sp>
      <p:sp>
        <p:nvSpPr>
          <p:cNvPr id="18" name="Slide Number Placeholder 17"/>
          <p:cNvSpPr>
            <a:spLocks noGrp="1"/>
          </p:cNvSpPr>
          <p:nvPr>
            <p:ph type="sldNum" sz="quarter" idx="11"/>
          </p:nvPr>
        </p:nvSpPr>
        <p:spPr/>
        <p:txBody>
          <a:bodyPr rtlCol="0"/>
          <a:lstStyle/>
          <a:p>
            <a:fld id="{3BC573F4-FEE3-48ED-8CD3-0118CAE7F4A1}"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D29E7D-B5B1-4EE9-AD39-BEB776D3AC95}" type="datetimeFigureOut">
              <a:rPr lang="en-IN" smtClean="0"/>
              <a:t>25-02-2022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BC573F4-FEE3-48ED-8CD3-0118CAE7F4A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clustering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33165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Convergence is reached when the computed centroids do not change or </a:t>
            </a:r>
            <a:r>
              <a:rPr lang="en-IN" dirty="0" smtClean="0"/>
              <a:t>the centroids </a:t>
            </a:r>
            <a:r>
              <a:rPr lang="en-IN" dirty="0"/>
              <a:t>and the assigned points oscillate back and forth from one </a:t>
            </a:r>
            <a:r>
              <a:rPr lang="en-IN" dirty="0" smtClean="0"/>
              <a:t>iteration to </a:t>
            </a:r>
            <a:r>
              <a:rPr lang="en-IN" dirty="0"/>
              <a:t>the next. The latter case can occur when there are one or more points </a:t>
            </a:r>
            <a:r>
              <a:rPr lang="en-IN" dirty="0" smtClean="0"/>
              <a:t>that are </a:t>
            </a:r>
            <a:r>
              <a:rPr lang="en-IN" dirty="0"/>
              <a:t>equal distances from the computed centroid.</a:t>
            </a:r>
          </a:p>
        </p:txBody>
      </p:sp>
    </p:spTree>
    <p:extLst>
      <p:ext uri="{BB962C8B-B14F-4D97-AF65-F5344CB8AC3E}">
        <p14:creationId xmlns:p14="http://schemas.microsoft.com/office/powerpoint/2010/main" val="1274121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38213"/>
            <a:ext cx="64008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43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1372"/>
            <a:ext cx="7060257" cy="540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94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23" y="1123950"/>
            <a:ext cx="7258016" cy="51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72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b="1" dirty="0" smtClean="0"/>
              <a:t>{2,4,10,12,3,20,11,25} consider k=2, cluster data</a:t>
            </a:r>
          </a:p>
          <a:p>
            <a:endParaRPr lang="en-IN" dirty="0"/>
          </a:p>
          <a:p>
            <a:r>
              <a:rPr lang="en-IN" dirty="0" smtClean="0"/>
              <a:t>K=2. so 2 means</a:t>
            </a:r>
          </a:p>
          <a:p>
            <a:r>
              <a:rPr lang="en-IN" dirty="0" smtClean="0"/>
              <a:t>1. Let m1=2     k1={2,3}</a:t>
            </a:r>
          </a:p>
          <a:p>
            <a:r>
              <a:rPr lang="en-IN" dirty="0"/>
              <a:t> </a:t>
            </a:r>
            <a:r>
              <a:rPr lang="en-IN" dirty="0" smtClean="0"/>
              <a:t>          m2=4     k2={4,10,12,20,11,25}</a:t>
            </a:r>
          </a:p>
          <a:p>
            <a:r>
              <a:rPr lang="en-IN" dirty="0" smtClean="0"/>
              <a:t>2.  m1=2.5    k1={2,4,3}</a:t>
            </a:r>
          </a:p>
          <a:p>
            <a:r>
              <a:rPr lang="en-IN" dirty="0"/>
              <a:t> </a:t>
            </a:r>
            <a:r>
              <a:rPr lang="en-IN" dirty="0" smtClean="0"/>
              <a:t>     m2=13.67    k2={10,12,20,11,25}</a:t>
            </a:r>
          </a:p>
          <a:p>
            <a:r>
              <a:rPr lang="en-IN" dirty="0" smtClean="0"/>
              <a:t>3.  m1=3         k1={2,3,4}</a:t>
            </a:r>
          </a:p>
          <a:p>
            <a:r>
              <a:rPr lang="en-IN" dirty="0"/>
              <a:t> </a:t>
            </a:r>
            <a:r>
              <a:rPr lang="en-IN" dirty="0" smtClean="0"/>
              <a:t>     m2=15.6      </a:t>
            </a:r>
            <a:r>
              <a:rPr lang="en-IN" dirty="0"/>
              <a:t>k2={10,12,20,11,25}</a:t>
            </a:r>
          </a:p>
          <a:p>
            <a:r>
              <a:rPr lang="en-IN" dirty="0" smtClean="0"/>
              <a:t>So final clusters </a:t>
            </a:r>
            <a:r>
              <a:rPr lang="en-IN" dirty="0"/>
              <a:t>k1={2,3,4</a:t>
            </a:r>
            <a:r>
              <a:rPr lang="en-IN" dirty="0" smtClean="0"/>
              <a:t>},</a:t>
            </a:r>
            <a:r>
              <a:rPr lang="en-IN" dirty="0"/>
              <a:t> k2={10,12,20,11,25}</a:t>
            </a:r>
          </a:p>
          <a:p>
            <a:endParaRPr lang="en-IN" dirty="0"/>
          </a:p>
          <a:p>
            <a:endParaRPr lang="en-IN" dirty="0"/>
          </a:p>
        </p:txBody>
      </p:sp>
    </p:spTree>
    <p:extLst>
      <p:ext uri="{BB962C8B-B14F-4D97-AF65-F5344CB8AC3E}">
        <p14:creationId xmlns:p14="http://schemas.microsoft.com/office/powerpoint/2010/main" val="172827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Create 2 clusters</a:t>
            </a:r>
          </a:p>
          <a:p>
            <a:r>
              <a:rPr lang="en-IN" b="1" dirty="0" smtClean="0"/>
              <a:t>A(2,2), B(3,2), C=(1,1), D=(3,1), E=(1.5,0.50)</a:t>
            </a:r>
          </a:p>
          <a:p>
            <a:endParaRPr lang="en-IN" dirty="0"/>
          </a:p>
          <a:p>
            <a:endParaRPr lang="en-IN" dirty="0" smtClean="0"/>
          </a:p>
          <a:p>
            <a:r>
              <a:rPr lang="en-IN" dirty="0" smtClean="0"/>
              <a:t>1. let m1=(2,2)   k1={A(2,2),C(1,1),E(1.5,0.5)}</a:t>
            </a:r>
          </a:p>
          <a:p>
            <a:r>
              <a:rPr lang="en-IN" dirty="0"/>
              <a:t> </a:t>
            </a:r>
            <a:r>
              <a:rPr lang="en-IN" dirty="0" smtClean="0"/>
              <a:t>        m2=(3,2)    k2={(</a:t>
            </a:r>
            <a:r>
              <a:rPr lang="en-IN" dirty="0"/>
              <a:t>B(3,2</a:t>
            </a:r>
            <a:r>
              <a:rPr lang="en-IN" dirty="0" smtClean="0"/>
              <a:t>)</a:t>
            </a:r>
            <a:r>
              <a:rPr lang="en-IN" dirty="0"/>
              <a:t> , D=(3,1), </a:t>
            </a:r>
            <a:r>
              <a:rPr lang="en-IN" dirty="0" smtClean="0"/>
              <a:t>}</a:t>
            </a:r>
          </a:p>
          <a:p>
            <a:r>
              <a:rPr lang="en-IN" dirty="0" smtClean="0"/>
              <a:t>2. m1=(1.5,1.67) </a:t>
            </a:r>
            <a:r>
              <a:rPr lang="en-IN" dirty="0"/>
              <a:t>k1={A(2,2),C(1,1),E(1.5,0.5)}</a:t>
            </a:r>
          </a:p>
          <a:p>
            <a:r>
              <a:rPr lang="en-IN" dirty="0" smtClean="0"/>
              <a:t>     m2= (3,1.5) </a:t>
            </a:r>
            <a:r>
              <a:rPr lang="en-IN" dirty="0"/>
              <a:t>k2={(B(3,2) , D=(3,1), }</a:t>
            </a:r>
          </a:p>
          <a:p>
            <a:endParaRPr lang="en-IN" dirty="0" smtClean="0"/>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708920"/>
            <a:ext cx="323096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4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Determining the Number of Clusters</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a:t>heuristic using the Within Sum of Squares (WSS) metric is examined to determine a reasonably optimal value of k </a:t>
            </a:r>
            <a:r>
              <a:rPr lang="en-IN" dirty="0" smtClean="0"/>
              <a:t>.</a:t>
            </a:r>
          </a:p>
          <a:p>
            <a:pPr algn="just"/>
            <a:endParaRPr lang="en-IN" dirty="0"/>
          </a:p>
          <a:p>
            <a:pPr algn="just"/>
            <a:endParaRPr lang="en-IN" dirty="0" smtClean="0"/>
          </a:p>
          <a:p>
            <a:pPr algn="just"/>
            <a:endParaRPr lang="en-IN" dirty="0"/>
          </a:p>
          <a:p>
            <a:pPr algn="just"/>
            <a:r>
              <a:rPr lang="en-IN" dirty="0"/>
              <a:t>WSS is the sum of the squares of the distances between each data </a:t>
            </a:r>
            <a:r>
              <a:rPr lang="en-IN" dirty="0" smtClean="0"/>
              <a:t>point and </a:t>
            </a:r>
            <a:r>
              <a:rPr lang="en-IN" dirty="0"/>
              <a:t>the closest centroid. </a:t>
            </a:r>
            <a:endParaRPr lang="en-IN" dirty="0" smtClean="0"/>
          </a:p>
          <a:p>
            <a:pPr algn="just"/>
            <a:r>
              <a:rPr lang="en-IN" dirty="0" smtClean="0"/>
              <a:t>The </a:t>
            </a:r>
            <a:r>
              <a:rPr lang="en-IN" dirty="0"/>
              <a:t>term indicates the closest centroid that is associated </a:t>
            </a:r>
            <a:r>
              <a:rPr lang="en-IN" dirty="0" smtClean="0"/>
              <a:t>with the </a:t>
            </a:r>
            <a:r>
              <a:rPr lang="en-IN" i="1" dirty="0" err="1"/>
              <a:t>i</a:t>
            </a:r>
            <a:r>
              <a:rPr lang="en-IN" dirty="0" err="1"/>
              <a:t>th</a:t>
            </a:r>
            <a:r>
              <a:rPr lang="en-IN" dirty="0"/>
              <a:t> point. </a:t>
            </a:r>
            <a:endParaRPr lang="en-IN" dirty="0" smtClean="0"/>
          </a:p>
          <a:p>
            <a:pPr algn="just"/>
            <a:r>
              <a:rPr lang="en-IN" dirty="0" smtClean="0"/>
              <a:t>If </a:t>
            </a:r>
            <a:r>
              <a:rPr lang="en-IN" dirty="0"/>
              <a:t>the points are relatively close to their respective centroids, the WSS </a:t>
            </a:r>
            <a:r>
              <a:rPr lang="en-IN" dirty="0" smtClean="0"/>
              <a:t>is relatively </a:t>
            </a:r>
            <a:r>
              <a:rPr lang="en-IN" dirty="0"/>
              <a:t>small. </a:t>
            </a:r>
            <a:endParaRPr lang="en-IN" dirty="0" smtClean="0"/>
          </a:p>
          <a:p>
            <a:pPr algn="just"/>
            <a:r>
              <a:rPr lang="en-IN" dirty="0" smtClean="0"/>
              <a:t>Thus</a:t>
            </a:r>
            <a:r>
              <a:rPr lang="en-IN" dirty="0"/>
              <a:t>, if k + 1 clusters do not greatly reduce the value of WSS from </a:t>
            </a:r>
            <a:r>
              <a:rPr lang="en-IN" dirty="0" smtClean="0"/>
              <a:t>the case </a:t>
            </a:r>
            <a:r>
              <a:rPr lang="en-IN" dirty="0"/>
              <a:t>with only k clusters, there may be little benefit to adding another cluster.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342309"/>
            <a:ext cx="4338231" cy="109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247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147888"/>
            <a:ext cx="70485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5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Diagnostics</a:t>
            </a:r>
            <a:endParaRPr lang="en-IN" dirty="0"/>
          </a:p>
        </p:txBody>
      </p:sp>
      <p:sp>
        <p:nvSpPr>
          <p:cNvPr id="3" name="Content Placeholder 2"/>
          <p:cNvSpPr>
            <a:spLocks noGrp="1"/>
          </p:cNvSpPr>
          <p:nvPr>
            <p:ph sz="quarter" idx="1"/>
          </p:nvPr>
        </p:nvSpPr>
        <p:spPr/>
        <p:txBody>
          <a:bodyPr/>
          <a:lstStyle/>
          <a:p>
            <a:r>
              <a:rPr lang="en-IN" dirty="0"/>
              <a:t>Are the clusters well separated from each other?</a:t>
            </a:r>
          </a:p>
          <a:p>
            <a:r>
              <a:rPr lang="en-IN" dirty="0"/>
              <a:t>Do any of the clusters have only a few points?</a:t>
            </a:r>
          </a:p>
          <a:p>
            <a:r>
              <a:rPr lang="en-IN" dirty="0"/>
              <a:t>Do any of the centroids appear to be too close to each other?</a:t>
            </a:r>
          </a:p>
        </p:txBody>
      </p:sp>
    </p:spTree>
    <p:extLst>
      <p:ext uri="{BB962C8B-B14F-4D97-AF65-F5344CB8AC3E}">
        <p14:creationId xmlns:p14="http://schemas.microsoft.com/office/powerpoint/2010/main" val="1107653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33" y="1281113"/>
            <a:ext cx="6872867" cy="4668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721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lstStyle/>
          <a:p>
            <a:r>
              <a:rPr lang="en-IN" dirty="0" smtClean="0"/>
              <a:t> </a:t>
            </a:r>
            <a:r>
              <a:rPr lang="en-IN" dirty="0"/>
              <a:t>clustering is the use of </a:t>
            </a:r>
            <a:r>
              <a:rPr lang="en-IN" i="1" dirty="0"/>
              <a:t>unsupervised </a:t>
            </a:r>
            <a:r>
              <a:rPr lang="en-IN" dirty="0"/>
              <a:t>techniques for grouping similar objects. </a:t>
            </a:r>
            <a:endParaRPr lang="en-IN" dirty="0" smtClean="0"/>
          </a:p>
          <a:p>
            <a:r>
              <a:rPr lang="en-IN" dirty="0" smtClean="0"/>
              <a:t> </a:t>
            </a:r>
            <a:r>
              <a:rPr lang="en-IN" dirty="0"/>
              <a:t>clustering methods find the similarities between objects according to the object attributes and group the similar objects into clusters. </a:t>
            </a:r>
            <a:endParaRPr lang="en-IN" dirty="0" smtClean="0"/>
          </a:p>
          <a:p>
            <a:r>
              <a:rPr lang="en-IN" dirty="0" smtClean="0"/>
              <a:t> </a:t>
            </a:r>
            <a:r>
              <a:rPr lang="en-IN" dirty="0"/>
              <a:t>A popular clustering method is k-means. </a:t>
            </a:r>
          </a:p>
        </p:txBody>
      </p:sp>
    </p:spTree>
    <p:extLst>
      <p:ext uri="{BB962C8B-B14F-4D97-AF65-F5344CB8AC3E}">
        <p14:creationId xmlns:p14="http://schemas.microsoft.com/office/powerpoint/2010/main" val="3123752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104900"/>
            <a:ext cx="69627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44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If using more clusters does not better distinguish </a:t>
            </a:r>
            <a:r>
              <a:rPr lang="en-IN" dirty="0" smtClean="0"/>
              <a:t>the groups</a:t>
            </a:r>
            <a:r>
              <a:rPr lang="en-IN" dirty="0"/>
              <a:t>, it is almost certainly better to go with fewer clusters.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44"/>
            <a:ext cx="80581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09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Reasons to Choose and Cautions </a:t>
            </a:r>
          </a:p>
        </p:txBody>
      </p:sp>
      <p:sp>
        <p:nvSpPr>
          <p:cNvPr id="3" name="Content Placeholder 2"/>
          <p:cNvSpPr>
            <a:spLocks noGrp="1"/>
          </p:cNvSpPr>
          <p:nvPr>
            <p:ph sz="quarter" idx="1"/>
          </p:nvPr>
        </p:nvSpPr>
        <p:spPr/>
        <p:txBody>
          <a:bodyPr/>
          <a:lstStyle/>
          <a:p>
            <a:endParaRPr lang="en-IN" dirty="0"/>
          </a:p>
          <a:p>
            <a:r>
              <a:rPr lang="en-IN" dirty="0"/>
              <a:t>a. What object attributes should be included in the analysis? </a:t>
            </a:r>
          </a:p>
          <a:p>
            <a:r>
              <a:rPr lang="en-IN" dirty="0"/>
              <a:t>b. What unit of measure (for example, miles or </a:t>
            </a:r>
            <a:r>
              <a:rPr lang="en-IN" dirty="0" err="1"/>
              <a:t>kilometers</a:t>
            </a:r>
            <a:r>
              <a:rPr lang="en-IN" dirty="0"/>
              <a:t>) should be used for each attribute? </a:t>
            </a:r>
          </a:p>
          <a:p>
            <a:r>
              <a:rPr lang="en-IN" dirty="0"/>
              <a:t>c. Do the attributes need to be rescaled so that one attribute does not have a disproportionate effect on the results? </a:t>
            </a:r>
          </a:p>
          <a:p>
            <a:r>
              <a:rPr lang="en-IN" dirty="0"/>
              <a:t>d. </a:t>
            </a:r>
            <a:r>
              <a:rPr lang="en-IN"/>
              <a:t>What other considerations might apply? </a:t>
            </a:r>
          </a:p>
          <a:p>
            <a:endParaRPr lang="en-IN"/>
          </a:p>
        </p:txBody>
      </p:sp>
    </p:spTree>
    <p:extLst>
      <p:ext uri="{BB962C8B-B14F-4D97-AF65-F5344CB8AC3E}">
        <p14:creationId xmlns:p14="http://schemas.microsoft.com/office/powerpoint/2010/main" val="2203942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Objects attribute</a:t>
            </a:r>
          </a:p>
          <a:p>
            <a:r>
              <a:rPr lang="en-IN" dirty="0"/>
              <a:t>When dealing with the problem of too many attributes, one useful approach is to identify any highly correlated attributes and use only one or two of the correlated attributes in the clustering analysis. </a:t>
            </a:r>
            <a:endParaRPr lang="en-IN" dirty="0" smtClean="0"/>
          </a:p>
          <a:p>
            <a:r>
              <a:rPr lang="en-IN" dirty="0"/>
              <a:t>Another option to reduce the number of attributes is to combine several attributes into one measure. For example, instead of using two attribute variables, one for Debt and one for Assets, a Debt to Asset ratio could be used </a:t>
            </a:r>
          </a:p>
        </p:txBody>
      </p:sp>
    </p:spTree>
    <p:extLst>
      <p:ext uri="{BB962C8B-B14F-4D97-AF65-F5344CB8AC3E}">
        <p14:creationId xmlns:p14="http://schemas.microsoft.com/office/powerpoint/2010/main" val="107412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Units of Measure </a:t>
            </a:r>
            <a:endParaRPr lang="en-IN" dirty="0" smtClean="0"/>
          </a:p>
          <a:p>
            <a:r>
              <a:rPr lang="en-IN" dirty="0"/>
              <a:t>example, suppose that k-means is used to cluster patients based on age in years and height in </a:t>
            </a:r>
            <a:r>
              <a:rPr lang="en-IN" dirty="0" err="1"/>
              <a:t>centimeters</a:t>
            </a:r>
            <a:r>
              <a:rPr lang="en-IN" dirty="0"/>
              <a:t>. For </a:t>
            </a:r>
            <a:r>
              <a:rPr lang="en-IN" dirty="0" smtClean="0"/>
              <a:t>k=2</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2976"/>
            <a:ext cx="64579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961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595438"/>
            <a:ext cx="68770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55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0" dirty="0"/>
              <a:t>Association Rules </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0242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lstStyle/>
          <a:p>
            <a:pPr algn="just"/>
            <a:r>
              <a:rPr lang="en-IN" dirty="0"/>
              <a:t>An unsupervised learning method called association rules. </a:t>
            </a:r>
            <a:endParaRPr lang="en-IN" dirty="0" smtClean="0"/>
          </a:p>
          <a:p>
            <a:pPr algn="just"/>
            <a:r>
              <a:rPr lang="en-IN" dirty="0" smtClean="0"/>
              <a:t>This </a:t>
            </a:r>
            <a:r>
              <a:rPr lang="en-IN" dirty="0"/>
              <a:t>is a </a:t>
            </a:r>
            <a:r>
              <a:rPr lang="en-IN" dirty="0" smtClean="0"/>
              <a:t>descriptive method </a:t>
            </a:r>
            <a:r>
              <a:rPr lang="en-IN" dirty="0"/>
              <a:t>often used to discover interesting relationships hidden in a large dataset. </a:t>
            </a:r>
            <a:endParaRPr lang="en-IN" dirty="0" smtClean="0"/>
          </a:p>
          <a:p>
            <a:pPr algn="just"/>
            <a:r>
              <a:rPr lang="en-IN" dirty="0" smtClean="0"/>
              <a:t>The </a:t>
            </a:r>
            <a:r>
              <a:rPr lang="en-IN" dirty="0"/>
              <a:t>disclosed relationships can be represented as rules or frequent item sets. </a:t>
            </a:r>
            <a:endParaRPr lang="en-IN" dirty="0" smtClean="0"/>
          </a:p>
          <a:p>
            <a:pPr algn="just"/>
            <a:r>
              <a:rPr lang="en-IN" dirty="0" smtClean="0"/>
              <a:t>Association </a:t>
            </a:r>
            <a:r>
              <a:rPr lang="en-IN" dirty="0"/>
              <a:t>rules are commonly used for mining transactions in databases. </a:t>
            </a:r>
            <a:endParaRPr lang="en-IN" dirty="0" smtClean="0"/>
          </a:p>
          <a:p>
            <a:pPr algn="just"/>
            <a:r>
              <a:rPr lang="en-IN" dirty="0"/>
              <a:t>association rules are sometimes referred to as </a:t>
            </a:r>
            <a:r>
              <a:rPr lang="en-IN" b="1" i="1" dirty="0"/>
              <a:t>market basket analysis</a:t>
            </a:r>
            <a:endParaRPr lang="en-IN" dirty="0"/>
          </a:p>
        </p:txBody>
      </p:sp>
    </p:spTree>
    <p:extLst>
      <p:ext uri="{BB962C8B-B14F-4D97-AF65-F5344CB8AC3E}">
        <p14:creationId xmlns:p14="http://schemas.microsoft.com/office/powerpoint/2010/main" val="2487020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404664"/>
            <a:ext cx="863917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112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itemset</a:t>
            </a:r>
            <a:endParaRPr lang="en-IN" dirty="0"/>
          </a:p>
        </p:txBody>
      </p:sp>
      <p:sp>
        <p:nvSpPr>
          <p:cNvPr id="3" name="Content Placeholder 2"/>
          <p:cNvSpPr>
            <a:spLocks noGrp="1"/>
          </p:cNvSpPr>
          <p:nvPr>
            <p:ph sz="quarter" idx="1"/>
          </p:nvPr>
        </p:nvSpPr>
        <p:spPr/>
        <p:txBody>
          <a:bodyPr/>
          <a:lstStyle/>
          <a:p>
            <a:r>
              <a:rPr lang="en-IN" dirty="0"/>
              <a:t>The term </a:t>
            </a:r>
            <a:r>
              <a:rPr lang="en-IN" b="1" i="1" dirty="0" err="1"/>
              <a:t>itemset</a:t>
            </a:r>
            <a:r>
              <a:rPr lang="en-IN" b="1" i="1" dirty="0"/>
              <a:t> </a:t>
            </a:r>
            <a:r>
              <a:rPr lang="en-IN" dirty="0"/>
              <a:t>refers to a collection of items </a:t>
            </a:r>
          </a:p>
          <a:p>
            <a:r>
              <a:rPr lang="en-IN" dirty="0" smtClean="0"/>
              <a:t>This </a:t>
            </a:r>
            <a:r>
              <a:rPr lang="en-IN" dirty="0"/>
              <a:t>could be a set of retail </a:t>
            </a:r>
            <a:r>
              <a:rPr lang="en-IN" dirty="0" smtClean="0"/>
              <a:t>items purchased </a:t>
            </a:r>
            <a:r>
              <a:rPr lang="en-IN" dirty="0"/>
              <a:t>together in one transaction, a set of hyperlinks clicked on by one user in </a:t>
            </a:r>
            <a:r>
              <a:rPr lang="en-IN" dirty="0" smtClean="0"/>
              <a:t>a single </a:t>
            </a:r>
            <a:r>
              <a:rPr lang="en-IN" dirty="0"/>
              <a:t>session, or a set of tasks done in one day. </a:t>
            </a:r>
            <a:endParaRPr lang="en-IN" dirty="0" smtClean="0"/>
          </a:p>
          <a:p>
            <a:r>
              <a:rPr lang="en-IN" dirty="0" smtClean="0"/>
              <a:t>An </a:t>
            </a:r>
            <a:r>
              <a:rPr lang="en-IN" dirty="0" err="1"/>
              <a:t>itemset</a:t>
            </a:r>
            <a:r>
              <a:rPr lang="en-IN" dirty="0"/>
              <a:t> containing </a:t>
            </a:r>
            <a:r>
              <a:rPr lang="en-IN" b="1" i="1" dirty="0"/>
              <a:t>k </a:t>
            </a:r>
            <a:r>
              <a:rPr lang="en-IN" dirty="0"/>
              <a:t>items is called </a:t>
            </a:r>
            <a:r>
              <a:rPr lang="en-IN" dirty="0" smtClean="0"/>
              <a:t>a </a:t>
            </a:r>
            <a:r>
              <a:rPr lang="en-IN" b="1" i="1" dirty="0" smtClean="0"/>
              <a:t>k-</a:t>
            </a:r>
            <a:r>
              <a:rPr lang="en-IN" b="1" i="1" dirty="0" err="1" smtClean="0"/>
              <a:t>itemset</a:t>
            </a:r>
            <a:r>
              <a:rPr lang="en-IN" dirty="0"/>
              <a:t>. </a:t>
            </a:r>
            <a:endParaRPr lang="en-IN" dirty="0" smtClean="0"/>
          </a:p>
          <a:p>
            <a:r>
              <a:rPr lang="en-IN" dirty="0" smtClean="0"/>
              <a:t>curly </a:t>
            </a:r>
            <a:r>
              <a:rPr lang="en-IN" dirty="0"/>
              <a:t>braces like {item </a:t>
            </a:r>
            <a:r>
              <a:rPr lang="en-IN" i="1" dirty="0"/>
              <a:t>1</a:t>
            </a:r>
            <a:r>
              <a:rPr lang="en-IN" dirty="0"/>
              <a:t>,item </a:t>
            </a:r>
            <a:r>
              <a:rPr lang="en-IN" i="1" dirty="0"/>
              <a:t>2</a:t>
            </a:r>
            <a:r>
              <a:rPr lang="en-IN" dirty="0"/>
              <a:t>,… item </a:t>
            </a:r>
            <a:r>
              <a:rPr lang="en-IN" i="1" dirty="0"/>
              <a:t>k</a:t>
            </a:r>
            <a:r>
              <a:rPr lang="en-IN" dirty="0"/>
              <a:t>} </a:t>
            </a:r>
            <a:r>
              <a:rPr lang="en-IN" dirty="0" smtClean="0"/>
              <a:t>is used to </a:t>
            </a:r>
            <a:r>
              <a:rPr lang="en-IN" dirty="0"/>
              <a:t>denote a </a:t>
            </a:r>
            <a:r>
              <a:rPr lang="en-IN" dirty="0" smtClean="0"/>
              <a:t>k-</a:t>
            </a:r>
            <a:r>
              <a:rPr lang="en-IN" dirty="0" err="1" smtClean="0"/>
              <a:t>itemset</a:t>
            </a:r>
            <a:r>
              <a:rPr lang="en-IN" dirty="0"/>
              <a:t>.</a:t>
            </a:r>
          </a:p>
          <a:p>
            <a:r>
              <a:rPr lang="en-IN" dirty="0"/>
              <a:t>Computation of the association rules is typically based on </a:t>
            </a:r>
            <a:r>
              <a:rPr lang="en-IN" dirty="0" err="1"/>
              <a:t>itemsets</a:t>
            </a:r>
            <a:r>
              <a:rPr lang="en-IN" dirty="0"/>
              <a:t>.</a:t>
            </a:r>
          </a:p>
        </p:txBody>
      </p:sp>
    </p:spTree>
    <p:extLst>
      <p:ext uri="{BB962C8B-B14F-4D97-AF65-F5344CB8AC3E}">
        <p14:creationId xmlns:p14="http://schemas.microsoft.com/office/powerpoint/2010/main" val="118357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45302"/>
            <a:ext cx="8820473"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16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err="1"/>
              <a:t>Agrawal</a:t>
            </a:r>
            <a:r>
              <a:rPr lang="en-IN" dirty="0"/>
              <a:t> et al. [2] in the early 1990s for discovering regularities between products in a</a:t>
            </a:r>
          </a:p>
          <a:p>
            <a:r>
              <a:rPr lang="en-IN" dirty="0"/>
              <a:t>large database of customer transactions recorded by point-of-sale systems in supermarkets.</a:t>
            </a:r>
          </a:p>
          <a:p>
            <a:r>
              <a:rPr lang="en-IN" dirty="0"/>
              <a:t>In later years, it expanded to web contexts, such as mining path traversal patterns [3] and</a:t>
            </a:r>
          </a:p>
          <a:p>
            <a:r>
              <a:rPr lang="en-IN" dirty="0"/>
              <a:t>usage patterns [4] to facilitate organization of web pages.</a:t>
            </a:r>
          </a:p>
        </p:txBody>
      </p:sp>
    </p:spTree>
    <p:extLst>
      <p:ext uri="{BB962C8B-B14F-4D97-AF65-F5344CB8AC3E}">
        <p14:creationId xmlns:p14="http://schemas.microsoft.com/office/powerpoint/2010/main" val="133151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Association Rules</a:t>
            </a:r>
            <a:endParaRPr lang="en-IN" dirty="0"/>
          </a:p>
        </p:txBody>
      </p:sp>
      <p:sp>
        <p:nvSpPr>
          <p:cNvPr id="3" name="Content Placeholder 2"/>
          <p:cNvSpPr>
            <a:spLocks noGrp="1"/>
          </p:cNvSpPr>
          <p:nvPr>
            <p:ph sz="quarter" idx="1"/>
          </p:nvPr>
        </p:nvSpPr>
        <p:spPr>
          <a:xfrm>
            <a:off x="457200" y="1600200"/>
            <a:ext cx="8003232" cy="4873752"/>
          </a:xfrm>
        </p:spPr>
        <p:txBody>
          <a:bodyPr/>
          <a:lstStyle/>
          <a:p>
            <a:pPr algn="just"/>
            <a:r>
              <a:rPr lang="en-IN" dirty="0"/>
              <a:t>Broad-scale approaches to better merchandising—what products should be </a:t>
            </a:r>
            <a:r>
              <a:rPr lang="en-IN" dirty="0" smtClean="0"/>
              <a:t>included in </a:t>
            </a:r>
            <a:r>
              <a:rPr lang="en-IN" dirty="0"/>
              <a:t>or excluded from the inventory each month</a:t>
            </a:r>
          </a:p>
          <a:p>
            <a:pPr algn="just"/>
            <a:r>
              <a:rPr lang="en-IN" dirty="0"/>
              <a:t>Cross-merchandising between products and high-margin or high-ticket </a:t>
            </a:r>
            <a:r>
              <a:rPr lang="en-IN" dirty="0" smtClean="0"/>
              <a:t>items </a:t>
            </a:r>
            <a:endParaRPr lang="en-IN" dirty="0"/>
          </a:p>
          <a:p>
            <a:pPr algn="just"/>
            <a:r>
              <a:rPr lang="en-IN" dirty="0"/>
              <a:t>Physical or logical placement of product within related categories of products</a:t>
            </a:r>
          </a:p>
          <a:p>
            <a:pPr algn="just"/>
            <a:r>
              <a:rPr lang="en-IN" dirty="0"/>
              <a:t>Promotional programs—multiple product purchase incentives managed through </a:t>
            </a:r>
            <a:r>
              <a:rPr lang="en-IN" dirty="0" smtClean="0"/>
              <a:t>a loyalty </a:t>
            </a:r>
            <a:r>
              <a:rPr lang="en-IN" dirty="0"/>
              <a:t>card </a:t>
            </a:r>
            <a:r>
              <a:rPr lang="en-IN" dirty="0" smtClean="0"/>
              <a:t>program</a:t>
            </a:r>
          </a:p>
          <a:p>
            <a:r>
              <a:rPr lang="en-IN" dirty="0" smtClean="0"/>
              <a:t>Recommender systems </a:t>
            </a:r>
          </a:p>
          <a:p>
            <a:r>
              <a:rPr lang="en-IN" dirty="0" smtClean="0"/>
              <a:t>clickstream </a:t>
            </a:r>
            <a:r>
              <a:rPr lang="en-IN" dirty="0"/>
              <a:t>analysis</a:t>
            </a:r>
          </a:p>
        </p:txBody>
      </p:sp>
    </p:spTree>
    <p:extLst>
      <p:ext uri="{BB962C8B-B14F-4D97-AF65-F5344CB8AC3E}">
        <p14:creationId xmlns:p14="http://schemas.microsoft.com/office/powerpoint/2010/main" val="3871513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514475"/>
            <a:ext cx="91249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76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Apriori</a:t>
            </a:r>
            <a:r>
              <a:rPr lang="en-IN" b="1" dirty="0"/>
              <a:t> Algorithm</a:t>
            </a:r>
            <a:endParaRPr lang="en-IN" dirty="0"/>
          </a:p>
        </p:txBody>
      </p:sp>
      <p:sp>
        <p:nvSpPr>
          <p:cNvPr id="3" name="Content Placeholder 2"/>
          <p:cNvSpPr>
            <a:spLocks noGrp="1"/>
          </p:cNvSpPr>
          <p:nvPr>
            <p:ph sz="quarter" idx="1"/>
          </p:nvPr>
        </p:nvSpPr>
        <p:spPr/>
        <p:txBody>
          <a:bodyPr/>
          <a:lstStyle/>
          <a:p>
            <a:pPr algn="just">
              <a:lnSpc>
                <a:spcPct val="150000"/>
              </a:lnSpc>
              <a:spcBef>
                <a:spcPts val="0"/>
              </a:spcBef>
            </a:pPr>
            <a:r>
              <a:rPr lang="en-IN" b="1" dirty="0" smtClean="0"/>
              <a:t>Support:</a:t>
            </a:r>
          </a:p>
          <a:p>
            <a:pPr algn="just">
              <a:lnSpc>
                <a:spcPct val="150000"/>
              </a:lnSpc>
              <a:spcBef>
                <a:spcPts val="0"/>
              </a:spcBef>
            </a:pPr>
            <a:r>
              <a:rPr lang="en-IN" dirty="0"/>
              <a:t>Given an </a:t>
            </a:r>
            <a:r>
              <a:rPr lang="en-IN" dirty="0" err="1"/>
              <a:t>itemset</a:t>
            </a:r>
            <a:r>
              <a:rPr lang="en-IN" dirty="0"/>
              <a:t> </a:t>
            </a:r>
            <a:r>
              <a:rPr lang="en-IN" i="1" dirty="0"/>
              <a:t>L</a:t>
            </a:r>
            <a:r>
              <a:rPr lang="en-IN" dirty="0"/>
              <a:t>, the </a:t>
            </a:r>
            <a:r>
              <a:rPr lang="en-IN" b="1" i="1" dirty="0"/>
              <a:t>support </a:t>
            </a:r>
            <a:r>
              <a:rPr lang="en-IN" dirty="0"/>
              <a:t>[2] of </a:t>
            </a:r>
            <a:r>
              <a:rPr lang="en-IN" i="1" dirty="0"/>
              <a:t>L </a:t>
            </a:r>
            <a:r>
              <a:rPr lang="en-IN" dirty="0"/>
              <a:t>is </a:t>
            </a:r>
            <a:r>
              <a:rPr lang="en-IN" dirty="0" smtClean="0"/>
              <a:t>the percentage </a:t>
            </a:r>
            <a:r>
              <a:rPr lang="en-IN" dirty="0"/>
              <a:t>of transactions that contain </a:t>
            </a:r>
            <a:r>
              <a:rPr lang="en-IN" i="1" dirty="0"/>
              <a:t>L</a:t>
            </a:r>
            <a:r>
              <a:rPr lang="en-IN" dirty="0" smtClean="0"/>
              <a:t>.</a:t>
            </a:r>
          </a:p>
          <a:p>
            <a:pPr algn="just">
              <a:lnSpc>
                <a:spcPct val="150000"/>
              </a:lnSpc>
              <a:spcBef>
                <a:spcPts val="0"/>
              </a:spcBef>
            </a:pPr>
            <a:r>
              <a:rPr lang="en-IN" dirty="0"/>
              <a:t>For example, if 80% of all transactions </a:t>
            </a:r>
            <a:r>
              <a:rPr lang="en-IN" dirty="0" smtClean="0"/>
              <a:t>contain </a:t>
            </a:r>
            <a:r>
              <a:rPr lang="en-IN" dirty="0" err="1" smtClean="0"/>
              <a:t>itemset</a:t>
            </a:r>
            <a:r>
              <a:rPr lang="en-IN" dirty="0" smtClean="0"/>
              <a:t> </a:t>
            </a:r>
            <a:r>
              <a:rPr lang="en-IN" dirty="0"/>
              <a:t>{bread}, then the support of {bread} is 0.8. </a:t>
            </a:r>
            <a:endParaRPr lang="en-IN" dirty="0" smtClean="0"/>
          </a:p>
          <a:p>
            <a:pPr algn="just">
              <a:lnSpc>
                <a:spcPct val="150000"/>
              </a:lnSpc>
              <a:spcBef>
                <a:spcPts val="0"/>
              </a:spcBef>
            </a:pPr>
            <a:r>
              <a:rPr lang="en-IN" dirty="0" smtClean="0"/>
              <a:t>Similarly</a:t>
            </a:r>
            <a:r>
              <a:rPr lang="en-IN" dirty="0"/>
              <a:t>, if 60% of all </a:t>
            </a:r>
            <a:r>
              <a:rPr lang="en-IN" dirty="0" smtClean="0"/>
              <a:t>transactions contain </a:t>
            </a:r>
            <a:r>
              <a:rPr lang="en-IN" dirty="0" err="1"/>
              <a:t>itemset</a:t>
            </a:r>
            <a:r>
              <a:rPr lang="en-IN" dirty="0"/>
              <a:t> {</a:t>
            </a:r>
            <a:r>
              <a:rPr lang="en-IN" dirty="0" err="1"/>
              <a:t>bread,butter</a:t>
            </a:r>
            <a:r>
              <a:rPr lang="en-IN" dirty="0"/>
              <a:t>}, then the support of {</a:t>
            </a:r>
            <a:r>
              <a:rPr lang="en-IN" dirty="0" err="1"/>
              <a:t>bread,butter</a:t>
            </a:r>
            <a:r>
              <a:rPr lang="en-IN" dirty="0"/>
              <a:t>} is 0.6.</a:t>
            </a:r>
          </a:p>
        </p:txBody>
      </p:sp>
    </p:spTree>
    <p:extLst>
      <p:ext uri="{BB962C8B-B14F-4D97-AF65-F5344CB8AC3E}">
        <p14:creationId xmlns:p14="http://schemas.microsoft.com/office/powerpoint/2010/main" val="338217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b="1" i="1" dirty="0"/>
              <a:t>frequent </a:t>
            </a:r>
            <a:r>
              <a:rPr lang="en-IN" b="1" i="1" dirty="0" err="1" smtClean="0"/>
              <a:t>itemset</a:t>
            </a:r>
            <a:endParaRPr lang="en-IN" b="1" i="1" dirty="0" smtClean="0"/>
          </a:p>
          <a:p>
            <a:r>
              <a:rPr lang="en-IN" dirty="0"/>
              <a:t>A </a:t>
            </a:r>
            <a:r>
              <a:rPr lang="en-IN" b="1" i="1" dirty="0"/>
              <a:t>frequent </a:t>
            </a:r>
            <a:r>
              <a:rPr lang="en-IN" b="1" i="1" dirty="0" err="1"/>
              <a:t>itemset</a:t>
            </a:r>
            <a:r>
              <a:rPr lang="en-IN" b="1" i="1" dirty="0"/>
              <a:t> </a:t>
            </a:r>
            <a:r>
              <a:rPr lang="en-IN" dirty="0"/>
              <a:t>has items that appear together often enough</a:t>
            </a:r>
            <a:r>
              <a:rPr lang="en-IN" dirty="0" smtClean="0"/>
              <a:t>.</a:t>
            </a:r>
          </a:p>
          <a:p>
            <a:r>
              <a:rPr lang="en-IN" dirty="0"/>
              <a:t>is formally defined with a </a:t>
            </a:r>
            <a:r>
              <a:rPr lang="en-IN" b="1" i="1" dirty="0"/>
              <a:t>minimum support </a:t>
            </a:r>
            <a:r>
              <a:rPr lang="en-IN" dirty="0"/>
              <a:t>criterion</a:t>
            </a:r>
            <a:r>
              <a:rPr lang="en-IN" dirty="0" smtClean="0"/>
              <a:t>.</a:t>
            </a:r>
          </a:p>
          <a:p>
            <a:r>
              <a:rPr lang="en-IN" dirty="0"/>
              <a:t>the support of a frequent </a:t>
            </a:r>
            <a:r>
              <a:rPr lang="en-IN" dirty="0" err="1"/>
              <a:t>itemset</a:t>
            </a:r>
            <a:r>
              <a:rPr lang="en-IN" dirty="0"/>
              <a:t> should be </a:t>
            </a:r>
            <a:r>
              <a:rPr lang="en-IN" dirty="0" smtClean="0"/>
              <a:t>greater than </a:t>
            </a:r>
            <a:r>
              <a:rPr lang="en-IN" dirty="0"/>
              <a:t>or equal to the minimum support.</a:t>
            </a:r>
          </a:p>
        </p:txBody>
      </p:sp>
    </p:spTree>
    <p:extLst>
      <p:ext uri="{BB962C8B-B14F-4D97-AF65-F5344CB8AC3E}">
        <p14:creationId xmlns:p14="http://schemas.microsoft.com/office/powerpoint/2010/main" val="898642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324065"/>
            <a:ext cx="89344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9" y="2852936"/>
            <a:ext cx="91725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43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IN" b="1" i="1" dirty="0" err="1"/>
              <a:t>Apriori</a:t>
            </a:r>
            <a:r>
              <a:rPr lang="en-IN" b="1" i="1" dirty="0"/>
              <a:t> property </a:t>
            </a:r>
            <a:r>
              <a:rPr lang="en-IN" dirty="0"/>
              <a:t>(or </a:t>
            </a:r>
            <a:r>
              <a:rPr lang="en-IN" b="1" i="1" dirty="0"/>
              <a:t>downward closure property</a:t>
            </a:r>
            <a:r>
              <a:rPr lang="en-IN" dirty="0" smtClean="0"/>
              <a:t>)</a:t>
            </a:r>
          </a:p>
          <a:p>
            <a:pPr algn="just"/>
            <a:r>
              <a:rPr lang="en-IN" dirty="0"/>
              <a:t>If an </a:t>
            </a:r>
            <a:r>
              <a:rPr lang="en-IN" dirty="0" err="1"/>
              <a:t>itemset</a:t>
            </a:r>
            <a:r>
              <a:rPr lang="en-IN" dirty="0"/>
              <a:t> is considered frequent, then any subset of the frequent </a:t>
            </a:r>
            <a:r>
              <a:rPr lang="en-IN" dirty="0" err="1"/>
              <a:t>itemset</a:t>
            </a:r>
            <a:r>
              <a:rPr lang="en-IN" dirty="0"/>
              <a:t> must also </a:t>
            </a:r>
            <a:r>
              <a:rPr lang="en-IN" dirty="0" smtClean="0"/>
              <a:t>be frequent.</a:t>
            </a:r>
          </a:p>
          <a:p>
            <a:pPr algn="just"/>
            <a:r>
              <a:rPr lang="en-IN" dirty="0"/>
              <a:t>example, if 60% of the transactions contain {</a:t>
            </a:r>
            <a:r>
              <a:rPr lang="en-IN" dirty="0" err="1"/>
              <a:t>bread,jam</a:t>
            </a:r>
            <a:r>
              <a:rPr lang="en-IN" dirty="0"/>
              <a:t>}, then at least 60% of all </a:t>
            </a:r>
            <a:r>
              <a:rPr lang="en-IN" dirty="0" smtClean="0"/>
              <a:t>the transactions </a:t>
            </a:r>
            <a:r>
              <a:rPr lang="en-IN" dirty="0"/>
              <a:t>will contain {bread} or {jam}.</a:t>
            </a:r>
          </a:p>
        </p:txBody>
      </p:sp>
    </p:spTree>
    <p:extLst>
      <p:ext uri="{BB962C8B-B14F-4D97-AF65-F5344CB8AC3E}">
        <p14:creationId xmlns:p14="http://schemas.microsoft.com/office/powerpoint/2010/main" val="3986856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6632"/>
            <a:ext cx="7715200" cy="6840760"/>
          </a:xfrm>
        </p:spPr>
        <p:txBody>
          <a:bodyPr>
            <a:normAutofit fontScale="70000" lnSpcReduction="20000"/>
          </a:bodyPr>
          <a:lstStyle/>
          <a:p>
            <a:pPr algn="just">
              <a:lnSpc>
                <a:spcPct val="170000"/>
              </a:lnSpc>
              <a:spcBef>
                <a:spcPts val="0"/>
              </a:spcBef>
            </a:pPr>
            <a:r>
              <a:rPr lang="en-IN" dirty="0"/>
              <a:t>The </a:t>
            </a:r>
            <a:r>
              <a:rPr lang="en-IN" dirty="0" err="1"/>
              <a:t>Apriori</a:t>
            </a:r>
            <a:r>
              <a:rPr lang="en-IN" dirty="0"/>
              <a:t> algorithm takes a bottom-up iterative approach to </a:t>
            </a:r>
            <a:r>
              <a:rPr lang="en-IN" dirty="0" smtClean="0"/>
              <a:t>uncovering </a:t>
            </a:r>
            <a:r>
              <a:rPr lang="en-IN" dirty="0"/>
              <a:t>the </a:t>
            </a:r>
            <a:r>
              <a:rPr lang="en-IN" dirty="0" smtClean="0"/>
              <a:t>frequent </a:t>
            </a:r>
            <a:r>
              <a:rPr lang="en-IN" dirty="0" err="1" smtClean="0"/>
              <a:t>itemsets</a:t>
            </a:r>
            <a:r>
              <a:rPr lang="en-IN" dirty="0" smtClean="0"/>
              <a:t> </a:t>
            </a:r>
            <a:r>
              <a:rPr lang="en-IN" dirty="0"/>
              <a:t>by first determining all the possible items (or 1-itemsets, for example {bread</a:t>
            </a:r>
            <a:r>
              <a:rPr lang="en-IN" dirty="0" smtClean="0"/>
              <a:t>}, {</a:t>
            </a:r>
            <a:r>
              <a:rPr lang="en-IN" dirty="0"/>
              <a:t>eggs}, {milk}, …) and then identifying which among them are frequent.</a:t>
            </a:r>
          </a:p>
          <a:p>
            <a:pPr algn="just">
              <a:lnSpc>
                <a:spcPct val="170000"/>
              </a:lnSpc>
              <a:spcBef>
                <a:spcPts val="0"/>
              </a:spcBef>
            </a:pPr>
            <a:r>
              <a:rPr lang="en-IN" dirty="0"/>
              <a:t>Assuming the minimum support threshold (or the minimum support criterion) is set at 0.5</a:t>
            </a:r>
            <a:r>
              <a:rPr lang="en-IN" dirty="0" smtClean="0"/>
              <a:t>, the </a:t>
            </a:r>
            <a:r>
              <a:rPr lang="en-IN" dirty="0"/>
              <a:t>algorithm identifies and retains those </a:t>
            </a:r>
            <a:r>
              <a:rPr lang="en-IN" dirty="0" err="1"/>
              <a:t>itemsets</a:t>
            </a:r>
            <a:r>
              <a:rPr lang="en-IN" dirty="0"/>
              <a:t> that appear in at least 50% of </a:t>
            </a:r>
            <a:r>
              <a:rPr lang="en-IN" dirty="0" smtClean="0"/>
              <a:t>all transactions </a:t>
            </a:r>
            <a:r>
              <a:rPr lang="en-IN" dirty="0"/>
              <a:t>and discards (or “prunes away”) the </a:t>
            </a:r>
            <a:r>
              <a:rPr lang="en-IN" dirty="0" err="1"/>
              <a:t>itemsets</a:t>
            </a:r>
            <a:r>
              <a:rPr lang="en-IN" dirty="0"/>
              <a:t> that have a support less than </a:t>
            </a:r>
            <a:r>
              <a:rPr lang="en-IN" dirty="0" smtClean="0"/>
              <a:t>0.5 or </a:t>
            </a:r>
            <a:r>
              <a:rPr lang="en-IN" dirty="0"/>
              <a:t>appear in fewer than 50% of the transactions. </a:t>
            </a:r>
            <a:endParaRPr lang="en-IN" dirty="0" smtClean="0"/>
          </a:p>
          <a:p>
            <a:pPr algn="just">
              <a:lnSpc>
                <a:spcPct val="170000"/>
              </a:lnSpc>
              <a:spcBef>
                <a:spcPts val="0"/>
              </a:spcBef>
            </a:pPr>
            <a:r>
              <a:rPr lang="en-IN" dirty="0" smtClean="0"/>
              <a:t>In </a:t>
            </a:r>
            <a:r>
              <a:rPr lang="en-IN" dirty="0"/>
              <a:t>the next iteration of the </a:t>
            </a:r>
            <a:r>
              <a:rPr lang="en-IN" dirty="0" err="1"/>
              <a:t>Apriori</a:t>
            </a:r>
            <a:r>
              <a:rPr lang="en-IN" dirty="0"/>
              <a:t> algorithm, the identified frequent 1-itemsets are </a:t>
            </a:r>
            <a:r>
              <a:rPr lang="en-IN" dirty="0" smtClean="0"/>
              <a:t>paired into </a:t>
            </a:r>
            <a:r>
              <a:rPr lang="en-IN" dirty="0"/>
              <a:t>2-itemsets (for example, {</a:t>
            </a:r>
            <a:r>
              <a:rPr lang="en-IN" dirty="0" err="1"/>
              <a:t>bread,eggs</a:t>
            </a:r>
            <a:r>
              <a:rPr lang="en-IN" dirty="0"/>
              <a:t>}, {</a:t>
            </a:r>
            <a:r>
              <a:rPr lang="en-IN" dirty="0" err="1"/>
              <a:t>bread,milk</a:t>
            </a:r>
            <a:r>
              <a:rPr lang="en-IN" dirty="0"/>
              <a:t>}, {</a:t>
            </a:r>
            <a:r>
              <a:rPr lang="en-IN" dirty="0" err="1"/>
              <a:t>eggs,milk</a:t>
            </a:r>
            <a:r>
              <a:rPr lang="en-IN" dirty="0"/>
              <a:t>}, …) and </a:t>
            </a:r>
            <a:r>
              <a:rPr lang="en-IN" dirty="0" smtClean="0"/>
              <a:t>again evaluated </a:t>
            </a:r>
            <a:r>
              <a:rPr lang="en-IN" dirty="0"/>
              <a:t>to identify the frequent 2-itemsets among them.</a:t>
            </a:r>
          </a:p>
          <a:p>
            <a:pPr algn="just">
              <a:lnSpc>
                <a:spcPct val="170000"/>
              </a:lnSpc>
              <a:spcBef>
                <a:spcPts val="0"/>
              </a:spcBef>
            </a:pPr>
            <a:r>
              <a:rPr lang="en-IN" dirty="0"/>
              <a:t>At each iteration, the algorithm checks whether the support criterion can be met; if it can</a:t>
            </a:r>
            <a:r>
              <a:rPr lang="en-IN" dirty="0" smtClean="0"/>
              <a:t>, the </a:t>
            </a:r>
            <a:r>
              <a:rPr lang="en-IN" dirty="0"/>
              <a:t>algorithm grows the </a:t>
            </a:r>
            <a:r>
              <a:rPr lang="en-IN" dirty="0" err="1"/>
              <a:t>itemset</a:t>
            </a:r>
            <a:r>
              <a:rPr lang="en-IN" dirty="0"/>
              <a:t>, repeating the process until it runs out of support or </a:t>
            </a:r>
            <a:r>
              <a:rPr lang="en-IN" dirty="0" smtClean="0"/>
              <a:t>until the </a:t>
            </a:r>
            <a:r>
              <a:rPr lang="en-IN" dirty="0" err="1"/>
              <a:t>itemsets</a:t>
            </a:r>
            <a:r>
              <a:rPr lang="en-IN" dirty="0"/>
              <a:t> reach a predefined length.</a:t>
            </a:r>
          </a:p>
        </p:txBody>
      </p:sp>
    </p:spTree>
    <p:extLst>
      <p:ext uri="{BB962C8B-B14F-4D97-AF65-F5344CB8AC3E}">
        <p14:creationId xmlns:p14="http://schemas.microsoft.com/office/powerpoint/2010/main" val="25636482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IN" dirty="0" smtClean="0"/>
              <a:t>Apply </a:t>
            </a:r>
            <a:r>
              <a:rPr lang="en-IN" dirty="0" err="1" smtClean="0"/>
              <a:t>apriori</a:t>
            </a:r>
            <a:r>
              <a:rPr lang="en-IN" dirty="0" smtClean="0"/>
              <a:t> algorithm. Min support=50%,</a:t>
            </a:r>
          </a:p>
          <a:p>
            <a:r>
              <a:rPr lang="en-IN" dirty="0" smtClean="0"/>
              <a:t>Min confidence=75%</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91990000"/>
              </p:ext>
            </p:extLst>
          </p:nvPr>
        </p:nvGraphicFramePr>
        <p:xfrm>
          <a:off x="1259632" y="3212976"/>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err="1" smtClean="0"/>
                        <a:t>Trnsaction</a:t>
                      </a:r>
                      <a:r>
                        <a:rPr lang="en-IN" dirty="0" smtClean="0"/>
                        <a:t> ID</a:t>
                      </a:r>
                      <a:endParaRPr lang="en-IN" dirty="0"/>
                    </a:p>
                  </a:txBody>
                  <a:tcPr/>
                </a:tc>
                <a:tc>
                  <a:txBody>
                    <a:bodyPr/>
                    <a:lstStyle/>
                    <a:p>
                      <a:r>
                        <a:rPr lang="en-IN" dirty="0" smtClean="0"/>
                        <a:t>Items</a:t>
                      </a:r>
                      <a:endParaRPr lang="en-IN" dirty="0"/>
                    </a:p>
                  </a:txBody>
                  <a:tcPr/>
                </a:tc>
              </a:tr>
              <a:tr h="370840">
                <a:tc>
                  <a:txBody>
                    <a:bodyPr/>
                    <a:lstStyle/>
                    <a:p>
                      <a:r>
                        <a:rPr lang="en-IN" dirty="0" smtClean="0"/>
                        <a:t>100</a:t>
                      </a:r>
                      <a:endParaRPr lang="en-IN" dirty="0"/>
                    </a:p>
                  </a:txBody>
                  <a:tcPr/>
                </a:tc>
                <a:tc>
                  <a:txBody>
                    <a:bodyPr/>
                    <a:lstStyle/>
                    <a:p>
                      <a:r>
                        <a:rPr lang="en-IN" dirty="0" smtClean="0"/>
                        <a:t>1,3,4</a:t>
                      </a:r>
                      <a:endParaRPr lang="en-IN" dirty="0"/>
                    </a:p>
                  </a:txBody>
                  <a:tcPr/>
                </a:tc>
              </a:tr>
              <a:tr h="370840">
                <a:tc>
                  <a:txBody>
                    <a:bodyPr/>
                    <a:lstStyle/>
                    <a:p>
                      <a:r>
                        <a:rPr lang="en-IN" dirty="0" smtClean="0"/>
                        <a:t>200</a:t>
                      </a:r>
                      <a:endParaRPr lang="en-IN" dirty="0"/>
                    </a:p>
                  </a:txBody>
                  <a:tcPr/>
                </a:tc>
                <a:tc>
                  <a:txBody>
                    <a:bodyPr/>
                    <a:lstStyle/>
                    <a:p>
                      <a:r>
                        <a:rPr lang="en-IN" dirty="0" smtClean="0"/>
                        <a:t>2,3,5</a:t>
                      </a:r>
                      <a:endParaRPr lang="en-IN" dirty="0"/>
                    </a:p>
                  </a:txBody>
                  <a:tcPr/>
                </a:tc>
              </a:tr>
              <a:tr h="370840">
                <a:tc>
                  <a:txBody>
                    <a:bodyPr/>
                    <a:lstStyle/>
                    <a:p>
                      <a:r>
                        <a:rPr lang="en-IN" dirty="0" smtClean="0"/>
                        <a:t>300</a:t>
                      </a:r>
                      <a:endParaRPr lang="en-IN" dirty="0"/>
                    </a:p>
                  </a:txBody>
                  <a:tcPr/>
                </a:tc>
                <a:tc>
                  <a:txBody>
                    <a:bodyPr/>
                    <a:lstStyle/>
                    <a:p>
                      <a:r>
                        <a:rPr lang="en-IN" dirty="0" smtClean="0"/>
                        <a:t>1,2,3,5</a:t>
                      </a:r>
                      <a:endParaRPr lang="en-IN" dirty="0"/>
                    </a:p>
                  </a:txBody>
                  <a:tcPr/>
                </a:tc>
              </a:tr>
              <a:tr h="370840">
                <a:tc>
                  <a:txBody>
                    <a:bodyPr/>
                    <a:lstStyle/>
                    <a:p>
                      <a:r>
                        <a:rPr lang="en-IN" dirty="0" smtClean="0"/>
                        <a:t>400</a:t>
                      </a:r>
                      <a:endParaRPr lang="en-IN" dirty="0"/>
                    </a:p>
                  </a:txBody>
                  <a:tcPr/>
                </a:tc>
                <a:tc>
                  <a:txBody>
                    <a:bodyPr/>
                    <a:lstStyle/>
                    <a:p>
                      <a:r>
                        <a:rPr lang="en-IN" dirty="0" smtClean="0"/>
                        <a:t>2,5</a:t>
                      </a:r>
                      <a:endParaRPr lang="en-IN" dirty="0"/>
                    </a:p>
                  </a:txBody>
                  <a:tcPr/>
                </a:tc>
              </a:tr>
            </a:tbl>
          </a:graphicData>
        </a:graphic>
      </p:graphicFrame>
    </p:spTree>
    <p:extLst>
      <p:ext uri="{BB962C8B-B14F-4D97-AF65-F5344CB8AC3E}">
        <p14:creationId xmlns:p14="http://schemas.microsoft.com/office/powerpoint/2010/main" val="3720690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D=4 </a:t>
            </a:r>
          </a:p>
          <a:p>
            <a:r>
              <a:rPr lang="en-IN" dirty="0" smtClean="0"/>
              <a:t>Candidate Item set =K1={1,2,3,4,5}</a:t>
            </a:r>
            <a:endParaRPr lang="en-IN" dirty="0"/>
          </a:p>
        </p:txBody>
      </p:sp>
    </p:spTree>
    <p:extLst>
      <p:ext uri="{BB962C8B-B14F-4D97-AF65-F5344CB8AC3E}">
        <p14:creationId xmlns:p14="http://schemas.microsoft.com/office/powerpoint/2010/main" val="19762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 K-means </a:t>
            </a:r>
          </a:p>
        </p:txBody>
      </p:sp>
      <p:sp>
        <p:nvSpPr>
          <p:cNvPr id="3" name="Content Placeholder 2"/>
          <p:cNvSpPr>
            <a:spLocks noGrp="1"/>
          </p:cNvSpPr>
          <p:nvPr>
            <p:ph sz="quarter" idx="1"/>
          </p:nvPr>
        </p:nvSpPr>
        <p:spPr/>
        <p:txBody>
          <a:bodyPr/>
          <a:lstStyle/>
          <a:p>
            <a:r>
              <a:rPr lang="en-IN" dirty="0" smtClean="0"/>
              <a:t> </a:t>
            </a:r>
            <a:r>
              <a:rPr lang="en-IN" i="1" dirty="0"/>
              <a:t>k-means </a:t>
            </a:r>
            <a:r>
              <a:rPr lang="en-IN" dirty="0"/>
              <a:t>is an analytical technique that, for a chosen value of k, identifies k clusters of objects based on the objects' proximity to the </a:t>
            </a:r>
            <a:r>
              <a:rPr lang="en-IN" dirty="0" err="1"/>
              <a:t>center</a:t>
            </a:r>
            <a:r>
              <a:rPr lang="en-IN" dirty="0"/>
              <a:t> of the k groups.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924944"/>
            <a:ext cx="4608512" cy="374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030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72" y="620688"/>
            <a:ext cx="787511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01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Let</a:t>
            </a:r>
          </a:p>
          <a:p>
            <a:r>
              <a:rPr lang="en-IN" dirty="0"/>
              <a:t>variable be the set of candidate </a:t>
            </a:r>
            <a:r>
              <a:rPr lang="en-IN" i="1" dirty="0"/>
              <a:t>k</a:t>
            </a:r>
            <a:r>
              <a:rPr lang="en-IN" dirty="0"/>
              <a:t>-</a:t>
            </a:r>
            <a:r>
              <a:rPr lang="en-IN" dirty="0" err="1"/>
              <a:t>itemsets</a:t>
            </a:r>
            <a:r>
              <a:rPr lang="en-IN" dirty="0"/>
              <a:t> and variable be the set of </a:t>
            </a:r>
            <a:r>
              <a:rPr lang="en-IN" i="1" dirty="0"/>
              <a:t>k</a:t>
            </a:r>
            <a:r>
              <a:rPr lang="en-IN" dirty="0"/>
              <a:t>-</a:t>
            </a:r>
            <a:r>
              <a:rPr lang="en-IN" dirty="0" err="1"/>
              <a:t>itemsets</a:t>
            </a:r>
            <a:r>
              <a:rPr lang="en-IN" dirty="0"/>
              <a:t> that</a:t>
            </a:r>
          </a:p>
          <a:p>
            <a:r>
              <a:rPr lang="en-IN" dirty="0"/>
              <a:t>satisfy the minimum support. Given a transaction database , a minimum support</a:t>
            </a:r>
          </a:p>
          <a:p>
            <a:r>
              <a:rPr lang="en-IN" dirty="0"/>
              <a:t>threshold , and an optional parameter indicating the maximum length an </a:t>
            </a:r>
            <a:r>
              <a:rPr lang="en-IN" dirty="0" err="1"/>
              <a:t>itemset</a:t>
            </a:r>
            <a:r>
              <a:rPr lang="en-IN" dirty="0"/>
              <a:t> could</a:t>
            </a:r>
          </a:p>
          <a:p>
            <a:r>
              <a:rPr lang="en-IN" dirty="0"/>
              <a:t>reach, </a:t>
            </a:r>
            <a:r>
              <a:rPr lang="en-IN" dirty="0" err="1"/>
              <a:t>Apriori</a:t>
            </a:r>
            <a:r>
              <a:rPr lang="en-IN" dirty="0"/>
              <a:t> iteratively computes frequent </a:t>
            </a:r>
            <a:r>
              <a:rPr lang="en-IN" dirty="0" err="1"/>
              <a:t>itemsets</a:t>
            </a:r>
            <a:r>
              <a:rPr lang="en-IN" dirty="0"/>
              <a:t> based on .</a:t>
            </a:r>
          </a:p>
        </p:txBody>
      </p:sp>
    </p:spTree>
    <p:extLst>
      <p:ext uri="{BB962C8B-B14F-4D97-AF65-F5344CB8AC3E}">
        <p14:creationId xmlns:p14="http://schemas.microsoft.com/office/powerpoint/2010/main" val="69918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Evaluation of Candidate Rules</a:t>
            </a:r>
            <a:endParaRPr lang="en-IN" dirty="0"/>
          </a:p>
        </p:txBody>
      </p:sp>
      <p:sp>
        <p:nvSpPr>
          <p:cNvPr id="3" name="Content Placeholder 2"/>
          <p:cNvSpPr>
            <a:spLocks noGrp="1"/>
          </p:cNvSpPr>
          <p:nvPr>
            <p:ph sz="quarter" idx="1"/>
          </p:nvPr>
        </p:nvSpPr>
        <p:spPr/>
        <p:txBody>
          <a:bodyPr/>
          <a:lstStyle/>
          <a:p>
            <a:r>
              <a:rPr lang="en-IN" b="1" i="1" dirty="0" smtClean="0"/>
              <a:t>Confidence</a:t>
            </a:r>
          </a:p>
          <a:p>
            <a:r>
              <a:rPr lang="en-IN" dirty="0"/>
              <a:t>measure of certainty or trustworthiness associated </a:t>
            </a:r>
            <a:r>
              <a:rPr lang="en-IN" dirty="0" smtClean="0"/>
              <a:t>with each </a:t>
            </a:r>
            <a:r>
              <a:rPr lang="en-IN" dirty="0"/>
              <a:t>discovered rule</a:t>
            </a:r>
            <a:r>
              <a:rPr lang="en-IN" dirty="0" smtClean="0"/>
              <a:t>.</a:t>
            </a:r>
          </a:p>
          <a:p>
            <a:r>
              <a:rPr lang="en-IN" dirty="0"/>
              <a:t>confidence is the </a:t>
            </a:r>
            <a:r>
              <a:rPr lang="en-IN" dirty="0" err="1"/>
              <a:t>percent</a:t>
            </a:r>
            <a:r>
              <a:rPr lang="en-IN" dirty="0"/>
              <a:t> of transactions </a:t>
            </a:r>
            <a:r>
              <a:rPr lang="en-IN" dirty="0" smtClean="0"/>
              <a:t>that contain </a:t>
            </a:r>
            <a:r>
              <a:rPr lang="en-IN" dirty="0"/>
              <a:t>both X and Y out of all the transactions that contain 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748" y="4365104"/>
            <a:ext cx="3744416"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011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A relationship may be thought of as interesting when the algorithm identifies </a:t>
            </a:r>
            <a:r>
              <a:rPr lang="en-IN" dirty="0" smtClean="0"/>
              <a:t>the relationship </a:t>
            </a:r>
            <a:r>
              <a:rPr lang="en-IN" dirty="0"/>
              <a:t>with a measure of confidence greater than or equal to a predefined threshold.</a:t>
            </a:r>
          </a:p>
          <a:p>
            <a:r>
              <a:rPr lang="en-IN" dirty="0"/>
              <a:t>This predefined threshold is called the </a:t>
            </a:r>
            <a:r>
              <a:rPr lang="en-IN" b="1" i="1" dirty="0"/>
              <a:t>minimum confidence</a:t>
            </a:r>
            <a:r>
              <a:rPr lang="en-IN" dirty="0"/>
              <a:t>. </a:t>
            </a:r>
            <a:endParaRPr lang="en-IN" dirty="0" smtClean="0"/>
          </a:p>
          <a:p>
            <a:r>
              <a:rPr lang="en-IN" dirty="0" smtClean="0"/>
              <a:t>A </a:t>
            </a:r>
            <a:r>
              <a:rPr lang="en-IN" dirty="0"/>
              <a:t>higher </a:t>
            </a:r>
            <a:r>
              <a:rPr lang="en-IN" dirty="0" smtClean="0"/>
              <a:t>confidence indicates </a:t>
            </a:r>
            <a:r>
              <a:rPr lang="en-IN" dirty="0"/>
              <a:t>that the rule (X → Y) is more interesting or more trustworthy, based on </a:t>
            </a:r>
            <a:r>
              <a:rPr lang="en-IN" dirty="0" smtClean="0"/>
              <a:t>the sample </a:t>
            </a:r>
            <a:r>
              <a:rPr lang="en-IN" dirty="0"/>
              <a:t>dataset.</a:t>
            </a:r>
          </a:p>
        </p:txBody>
      </p:sp>
    </p:spTree>
    <p:extLst>
      <p:ext uri="{BB962C8B-B14F-4D97-AF65-F5344CB8AC3E}">
        <p14:creationId xmlns:p14="http://schemas.microsoft.com/office/powerpoint/2010/main" val="2992056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0297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5064"/>
            <a:ext cx="91249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80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b="1" dirty="0"/>
              <a:t>Measure 3: Lift</a:t>
            </a:r>
            <a:r>
              <a:rPr lang="en-IN" dirty="0"/>
              <a:t>. This says how likely item Y is purchased when item X is purchased, while controlling for how popular item Y is. In Table 1, the lift of {apple -&gt; beer} is 1,which implies no association between items. A lift value greater than 1 means that item Y is </a:t>
            </a:r>
            <a:r>
              <a:rPr lang="en-IN" i="1" dirty="0"/>
              <a:t>likely</a:t>
            </a:r>
            <a:r>
              <a:rPr lang="en-IN" dirty="0"/>
              <a:t> to be bought if item X is bought, while a value less than 1 means that item Y is </a:t>
            </a:r>
            <a:r>
              <a:rPr lang="en-IN" i="1" dirty="0"/>
              <a:t>unlikely</a:t>
            </a:r>
            <a:r>
              <a:rPr lang="en-IN" dirty="0"/>
              <a:t> to be bought if item X is bought.</a:t>
            </a:r>
          </a:p>
        </p:txBody>
      </p:sp>
    </p:spTree>
    <p:extLst>
      <p:ext uri="{BB962C8B-B14F-4D97-AF65-F5344CB8AC3E}">
        <p14:creationId xmlns:p14="http://schemas.microsoft.com/office/powerpoint/2010/main" val="392340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b="1" i="1" dirty="0"/>
              <a:t>Lift </a:t>
            </a:r>
            <a:r>
              <a:rPr lang="en-IN" dirty="0"/>
              <a:t>measures how many times more often X and Y occur together than expected if </a:t>
            </a:r>
            <a:r>
              <a:rPr lang="en-IN" dirty="0" smtClean="0"/>
              <a:t>they are </a:t>
            </a:r>
            <a:r>
              <a:rPr lang="en-IN" dirty="0"/>
              <a:t>statistically independent of each other</a:t>
            </a:r>
            <a:r>
              <a:rPr lang="en-IN" dirty="0" smtClean="0"/>
              <a:t>.</a:t>
            </a:r>
          </a:p>
          <a:p>
            <a:endParaRPr lang="en-IN" dirty="0"/>
          </a:p>
          <a:p>
            <a:endParaRPr lang="en-IN" dirty="0" smtClean="0"/>
          </a:p>
          <a:p>
            <a:endParaRPr lang="en-IN" dirty="0"/>
          </a:p>
          <a:p>
            <a:r>
              <a:rPr lang="en-IN" dirty="0"/>
              <a:t>Lift is 1 if X and Y are statistically independent of each other. </a:t>
            </a:r>
            <a:endParaRPr lang="en-IN" dirty="0" smtClean="0"/>
          </a:p>
          <a:p>
            <a:r>
              <a:rPr lang="en-IN" dirty="0" smtClean="0"/>
              <a:t>In </a:t>
            </a:r>
            <a:r>
              <a:rPr lang="en-IN" dirty="0"/>
              <a:t>contrast, a lift of X → </a:t>
            </a:r>
            <a:r>
              <a:rPr lang="en-IN" dirty="0" smtClean="0"/>
              <a:t>Y greater </a:t>
            </a:r>
            <a:r>
              <a:rPr lang="en-IN" dirty="0"/>
              <a:t>than 1 indicates that there is some usefulness to the rule. </a:t>
            </a:r>
            <a:endParaRPr lang="en-IN" dirty="0" smtClean="0"/>
          </a:p>
          <a:p>
            <a:r>
              <a:rPr lang="en-IN" dirty="0" smtClean="0"/>
              <a:t>A </a:t>
            </a:r>
            <a:r>
              <a:rPr lang="en-IN" dirty="0"/>
              <a:t>larger value of </a:t>
            </a:r>
            <a:r>
              <a:rPr lang="en-IN" dirty="0" smtClean="0"/>
              <a:t>lift suggests </a:t>
            </a:r>
            <a:r>
              <a:rPr lang="en-IN" dirty="0"/>
              <a:t>a greater strength of the association between X and Y.</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780928"/>
            <a:ext cx="42386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525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Assuming 1,000 transactions, with (milk, eggs} appearing in 300 of them, {milk} appearing in 500, and {eggs} appearing in 400, then </a:t>
            </a:r>
            <a:r>
              <a:rPr lang="en-IN" i="1" dirty="0"/>
              <a:t>Lift(milk—&gt;eggs) = </a:t>
            </a:r>
            <a:r>
              <a:rPr lang="en-IN" dirty="0"/>
              <a:t>0.3/(0.5*0.4) = 1.5</a:t>
            </a:r>
            <a:r>
              <a:rPr lang="en-IN" i="1" dirty="0"/>
              <a:t>. </a:t>
            </a:r>
            <a:endParaRPr lang="en-IN" i="1" dirty="0" smtClean="0"/>
          </a:p>
          <a:p>
            <a:r>
              <a:rPr lang="en-IN" dirty="0" smtClean="0"/>
              <a:t>If </a:t>
            </a:r>
            <a:r>
              <a:rPr lang="en-IN" dirty="0"/>
              <a:t>{bread} appears in 400 transactions and {milk, bread} appears in 400, then </a:t>
            </a:r>
            <a:r>
              <a:rPr lang="en-IN" i="1" dirty="0"/>
              <a:t>Lift(milk </a:t>
            </a:r>
            <a:r>
              <a:rPr lang="en-IN" dirty="0"/>
              <a:t>—&gt;</a:t>
            </a:r>
            <a:r>
              <a:rPr lang="en-IN" i="1" dirty="0"/>
              <a:t>bread) </a:t>
            </a:r>
            <a:r>
              <a:rPr lang="en-IN" dirty="0"/>
              <a:t>= 0.4/(0.5*0.4) = 2. </a:t>
            </a:r>
            <a:endParaRPr lang="en-IN" dirty="0" smtClean="0"/>
          </a:p>
          <a:p>
            <a:r>
              <a:rPr lang="en-IN" dirty="0" smtClean="0"/>
              <a:t>Therefore </a:t>
            </a:r>
            <a:r>
              <a:rPr lang="en-IN" dirty="0"/>
              <a:t>it can be concluded that milk and bread have a stronger association than milk and eggs. </a:t>
            </a:r>
          </a:p>
        </p:txBody>
      </p:sp>
    </p:spTree>
    <p:extLst>
      <p:ext uri="{BB962C8B-B14F-4D97-AF65-F5344CB8AC3E}">
        <p14:creationId xmlns:p14="http://schemas.microsoft.com/office/powerpoint/2010/main" val="2810219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600200"/>
            <a:ext cx="8075240" cy="4873752"/>
          </a:xfrm>
        </p:spPr>
        <p:txBody>
          <a:bodyPr/>
          <a:lstStyle/>
          <a:p>
            <a:r>
              <a:rPr lang="en-IN" b="1" dirty="0"/>
              <a:t>Leverage</a:t>
            </a:r>
            <a:r>
              <a:rPr lang="en-IN" dirty="0"/>
              <a:t> </a:t>
            </a:r>
            <a:endParaRPr lang="en-IN" dirty="0" smtClean="0"/>
          </a:p>
          <a:p>
            <a:r>
              <a:rPr lang="en-IN" dirty="0" smtClean="0"/>
              <a:t>Leverage measures </a:t>
            </a:r>
            <a:r>
              <a:rPr lang="en-IN" dirty="0"/>
              <a:t>the difference in the probability of X and Y appearing together in the dataset compared to what would be expected if X and Y were statistically independent of each other. </a:t>
            </a:r>
            <a:endParaRPr lang="en-IN" dirty="0" smtClean="0"/>
          </a:p>
          <a:p>
            <a:endParaRPr lang="fr-FR" dirty="0" smtClean="0"/>
          </a:p>
          <a:p>
            <a:r>
              <a:rPr lang="fr-FR" dirty="0" err="1" smtClean="0"/>
              <a:t>Leverage</a:t>
            </a:r>
            <a:r>
              <a:rPr lang="fr-FR" dirty="0" smtClean="0"/>
              <a:t>(X </a:t>
            </a:r>
            <a:r>
              <a:rPr lang="fr-FR" dirty="0"/>
              <a:t>—&gt; Y) = Support(X ˄Y ) - Support(X)* Support(Y) </a:t>
            </a:r>
            <a:endParaRPr lang="en-IN" dirty="0"/>
          </a:p>
        </p:txBody>
      </p:sp>
    </p:spTree>
    <p:extLst>
      <p:ext uri="{BB962C8B-B14F-4D97-AF65-F5344CB8AC3E}">
        <p14:creationId xmlns:p14="http://schemas.microsoft.com/office/powerpoint/2010/main" val="2082941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In theory, leverage is 0 when X and Y are statistically independent of each other. </a:t>
            </a:r>
            <a:endParaRPr lang="en-IN" dirty="0" smtClean="0"/>
          </a:p>
          <a:p>
            <a:r>
              <a:rPr lang="en-IN" dirty="0" smtClean="0"/>
              <a:t>If </a:t>
            </a:r>
            <a:r>
              <a:rPr lang="en-IN" dirty="0"/>
              <a:t>X and Y have some kind of relationship, the leverage would be greater than zero. </a:t>
            </a:r>
            <a:endParaRPr lang="en-IN" dirty="0" smtClean="0"/>
          </a:p>
          <a:p>
            <a:r>
              <a:rPr lang="en-IN" dirty="0" smtClean="0"/>
              <a:t>A </a:t>
            </a:r>
            <a:r>
              <a:rPr lang="en-IN" dirty="0"/>
              <a:t>larger leverage value indicates a stronger relationship between X and Y. </a:t>
            </a:r>
            <a:endParaRPr lang="en-IN" dirty="0" smtClean="0"/>
          </a:p>
          <a:p>
            <a:r>
              <a:rPr lang="en-IN" dirty="0" smtClean="0"/>
              <a:t>For </a:t>
            </a:r>
            <a:r>
              <a:rPr lang="en-IN" dirty="0"/>
              <a:t>the previous example, </a:t>
            </a:r>
            <a:r>
              <a:rPr lang="en-IN" i="1" dirty="0"/>
              <a:t>Leverage{milk </a:t>
            </a:r>
            <a:r>
              <a:rPr lang="en-IN" dirty="0"/>
              <a:t>—&gt; </a:t>
            </a:r>
            <a:r>
              <a:rPr lang="en-IN" i="1" dirty="0"/>
              <a:t>eggs) </a:t>
            </a:r>
            <a:r>
              <a:rPr lang="en-IN" dirty="0"/>
              <a:t>= 0.3-(0.5*0.4) = 0.1 and </a:t>
            </a:r>
            <a:r>
              <a:rPr lang="en-IN" i="1" dirty="0"/>
              <a:t>Leverage(milk </a:t>
            </a:r>
            <a:r>
              <a:rPr lang="en-IN" dirty="0"/>
              <a:t>-&gt; </a:t>
            </a:r>
            <a:r>
              <a:rPr lang="en-IN" i="1" dirty="0"/>
              <a:t>bread</a:t>
            </a:r>
            <a:r>
              <a:rPr lang="en-IN" dirty="0"/>
              <a:t>)=0.4 - (0.5 * 0.4) = 0.2. </a:t>
            </a:r>
            <a:endParaRPr lang="en-IN" dirty="0" smtClean="0"/>
          </a:p>
          <a:p>
            <a:r>
              <a:rPr lang="en-IN" dirty="0" smtClean="0"/>
              <a:t>It </a:t>
            </a:r>
            <a:r>
              <a:rPr lang="en-IN" dirty="0"/>
              <a:t>again confirms that milk and bread have a stronger association than milk and eggs. </a:t>
            </a:r>
          </a:p>
        </p:txBody>
      </p:sp>
    </p:spTree>
    <p:extLst>
      <p:ext uri="{BB962C8B-B14F-4D97-AF65-F5344CB8AC3E}">
        <p14:creationId xmlns:p14="http://schemas.microsoft.com/office/powerpoint/2010/main" val="84743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cases</a:t>
            </a:r>
            <a:endParaRPr lang="en-IN" dirty="0"/>
          </a:p>
        </p:txBody>
      </p:sp>
      <p:sp>
        <p:nvSpPr>
          <p:cNvPr id="3" name="Content Placeholder 2"/>
          <p:cNvSpPr>
            <a:spLocks noGrp="1"/>
          </p:cNvSpPr>
          <p:nvPr>
            <p:ph sz="quarter" idx="1"/>
          </p:nvPr>
        </p:nvSpPr>
        <p:spPr/>
        <p:txBody>
          <a:bodyPr/>
          <a:lstStyle/>
          <a:p>
            <a:r>
              <a:rPr lang="en-IN" b="1" i="1" dirty="0"/>
              <a:t>Image Processing </a:t>
            </a:r>
            <a:endParaRPr lang="en-IN" b="1" i="1" dirty="0" smtClean="0"/>
          </a:p>
          <a:p>
            <a:r>
              <a:rPr lang="en-IN" b="1" i="1" dirty="0"/>
              <a:t>Medical </a:t>
            </a:r>
            <a:endParaRPr lang="en-IN" b="1" i="1" dirty="0" smtClean="0"/>
          </a:p>
          <a:p>
            <a:r>
              <a:rPr lang="en-IN" b="1" i="1" dirty="0"/>
              <a:t>Customer Segmentation </a:t>
            </a:r>
            <a:endParaRPr lang="en-IN" dirty="0"/>
          </a:p>
        </p:txBody>
      </p:sp>
    </p:spTree>
    <p:extLst>
      <p:ext uri="{BB962C8B-B14F-4D97-AF65-F5344CB8AC3E}">
        <p14:creationId xmlns:p14="http://schemas.microsoft.com/office/powerpoint/2010/main" val="1890274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Diagnostics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Lifecycle (Chapter 2), the team must specify the minimum support prior to the </a:t>
            </a:r>
            <a:r>
              <a:rPr lang="en-IN" dirty="0" smtClean="0"/>
              <a:t>model execution</a:t>
            </a:r>
            <a:r>
              <a:rPr lang="en-IN" dirty="0"/>
              <a:t>, which may lead to too many or too few rules. In related research, a variant </a:t>
            </a:r>
            <a:r>
              <a:rPr lang="en-IN" dirty="0" smtClean="0"/>
              <a:t>of the </a:t>
            </a:r>
            <a:r>
              <a:rPr lang="en-IN" dirty="0"/>
              <a:t>algorithm [13] can use a predefined target range for the number of rules so that </a:t>
            </a:r>
            <a:r>
              <a:rPr lang="en-IN" dirty="0" smtClean="0"/>
              <a:t>the algorithm </a:t>
            </a:r>
            <a:r>
              <a:rPr lang="en-IN" dirty="0"/>
              <a:t>can adjust the minimum support accordingly</a:t>
            </a:r>
            <a:r>
              <a:rPr lang="en-IN" dirty="0" smtClean="0"/>
              <a:t>.</a:t>
            </a:r>
          </a:p>
          <a:p>
            <a:r>
              <a:rPr lang="en-IN" dirty="0"/>
              <a:t>The </a:t>
            </a:r>
            <a:r>
              <a:rPr lang="en-IN" dirty="0" err="1"/>
              <a:t>Apriori</a:t>
            </a:r>
            <a:r>
              <a:rPr lang="en-IN" dirty="0"/>
              <a:t> algorithm </a:t>
            </a:r>
            <a:r>
              <a:rPr lang="en-IN" dirty="0" smtClean="0"/>
              <a:t>reduces the </a:t>
            </a:r>
            <a:r>
              <a:rPr lang="en-IN" dirty="0"/>
              <a:t>computational workload by only examining </a:t>
            </a:r>
            <a:r>
              <a:rPr lang="en-IN" dirty="0" err="1"/>
              <a:t>itemsets</a:t>
            </a:r>
            <a:r>
              <a:rPr lang="en-IN" dirty="0"/>
              <a:t> that meet the specified </a:t>
            </a:r>
            <a:r>
              <a:rPr lang="en-IN" dirty="0" smtClean="0"/>
              <a:t>minimum threshold</a:t>
            </a:r>
            <a:r>
              <a:rPr lang="en-IN" dirty="0"/>
              <a:t>. However, depending on the size of the dataset, the </a:t>
            </a:r>
            <a:r>
              <a:rPr lang="en-IN" dirty="0" err="1"/>
              <a:t>Apriori</a:t>
            </a:r>
            <a:r>
              <a:rPr lang="en-IN" dirty="0"/>
              <a:t> algorithm can be</a:t>
            </a:r>
          </a:p>
          <a:p>
            <a:r>
              <a:rPr lang="en-IN" dirty="0"/>
              <a:t>computationally expensive. For each level of support, the algorithm requires a scan of </a:t>
            </a:r>
            <a:r>
              <a:rPr lang="en-IN" dirty="0" smtClean="0"/>
              <a:t>the entire </a:t>
            </a:r>
            <a:r>
              <a:rPr lang="en-IN" dirty="0"/>
              <a:t>database to obtain the result. Accordingly, as the database grows, it takes more </a:t>
            </a:r>
            <a:r>
              <a:rPr lang="en-IN" dirty="0" smtClean="0"/>
              <a:t>time to </a:t>
            </a:r>
            <a:r>
              <a:rPr lang="en-IN" dirty="0"/>
              <a:t>compute in each run.</a:t>
            </a:r>
          </a:p>
        </p:txBody>
      </p:sp>
    </p:spTree>
    <p:extLst>
      <p:ext uri="{BB962C8B-B14F-4D97-AF65-F5344CB8AC3E}">
        <p14:creationId xmlns:p14="http://schemas.microsoft.com/office/powerpoint/2010/main" val="375581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Diagnostics</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a:t>some approaches to improve </a:t>
            </a:r>
            <a:r>
              <a:rPr lang="en-IN" dirty="0" err="1"/>
              <a:t>Apriori’s</a:t>
            </a:r>
            <a:r>
              <a:rPr lang="en-IN" dirty="0"/>
              <a:t> efficiency:</a:t>
            </a:r>
          </a:p>
          <a:p>
            <a:r>
              <a:rPr lang="en-IN" b="1" dirty="0"/>
              <a:t>Partitioning: </a:t>
            </a:r>
            <a:r>
              <a:rPr lang="en-IN" dirty="0"/>
              <a:t>Any </a:t>
            </a:r>
            <a:r>
              <a:rPr lang="en-IN" dirty="0" err="1"/>
              <a:t>itemset</a:t>
            </a:r>
            <a:r>
              <a:rPr lang="en-IN" dirty="0"/>
              <a:t> that is potentially frequent in a transaction database must</a:t>
            </a:r>
          </a:p>
          <a:p>
            <a:r>
              <a:rPr lang="en-IN" dirty="0"/>
              <a:t>be frequent in at least one of the partitions of the transaction database.</a:t>
            </a:r>
          </a:p>
          <a:p>
            <a:r>
              <a:rPr lang="en-IN" b="1" dirty="0"/>
              <a:t>Sampling: </a:t>
            </a:r>
            <a:r>
              <a:rPr lang="en-IN" dirty="0"/>
              <a:t>This extracts a subset of the data with a lower support threshold and uses</a:t>
            </a:r>
          </a:p>
          <a:p>
            <a:r>
              <a:rPr lang="en-IN" dirty="0"/>
              <a:t>the subset to perform association rule mining.</a:t>
            </a:r>
          </a:p>
          <a:p>
            <a:r>
              <a:rPr lang="en-IN" b="1" dirty="0"/>
              <a:t>Transaction reduction: </a:t>
            </a:r>
            <a:r>
              <a:rPr lang="en-IN" dirty="0"/>
              <a:t>A transaction that does not contain frequent </a:t>
            </a:r>
            <a:r>
              <a:rPr lang="en-IN" b="1" i="1" dirty="0"/>
              <a:t>k</a:t>
            </a:r>
            <a:r>
              <a:rPr lang="en-IN" dirty="0"/>
              <a:t>-</a:t>
            </a:r>
            <a:r>
              <a:rPr lang="en-IN" dirty="0" err="1"/>
              <a:t>itemsets</a:t>
            </a:r>
            <a:r>
              <a:rPr lang="en-IN" dirty="0"/>
              <a:t> is</a:t>
            </a:r>
          </a:p>
          <a:p>
            <a:r>
              <a:rPr lang="en-IN" dirty="0"/>
              <a:t>useless in subsequent scans and therefore can be ignored.</a:t>
            </a:r>
          </a:p>
          <a:p>
            <a:r>
              <a:rPr lang="en-IN" b="1" dirty="0"/>
              <a:t>Hash-based </a:t>
            </a:r>
            <a:r>
              <a:rPr lang="en-IN" b="1" dirty="0" err="1"/>
              <a:t>itemset</a:t>
            </a:r>
            <a:r>
              <a:rPr lang="en-IN" b="1" dirty="0"/>
              <a:t> counting: </a:t>
            </a:r>
            <a:r>
              <a:rPr lang="en-IN" dirty="0"/>
              <a:t>If the corresponding hashing bucket count of a </a:t>
            </a:r>
            <a:r>
              <a:rPr lang="en-IN" b="1" i="1" dirty="0" err="1"/>
              <a:t>k</a:t>
            </a:r>
            <a:r>
              <a:rPr lang="en-IN" dirty="0" err="1"/>
              <a:t>itemset</a:t>
            </a:r>
            <a:endParaRPr lang="en-IN" dirty="0"/>
          </a:p>
          <a:p>
            <a:r>
              <a:rPr lang="en-IN" dirty="0"/>
              <a:t>is below a certain threshold, the </a:t>
            </a:r>
            <a:r>
              <a:rPr lang="en-IN" b="1" i="1" dirty="0"/>
              <a:t>k</a:t>
            </a:r>
            <a:r>
              <a:rPr lang="en-IN" dirty="0"/>
              <a:t>-</a:t>
            </a:r>
            <a:r>
              <a:rPr lang="en-IN" dirty="0" err="1"/>
              <a:t>itemset</a:t>
            </a:r>
            <a:r>
              <a:rPr lang="en-IN" dirty="0"/>
              <a:t> cannot be frequent.</a:t>
            </a:r>
          </a:p>
          <a:p>
            <a:r>
              <a:rPr lang="en-IN" b="1" dirty="0"/>
              <a:t>Dynamic </a:t>
            </a:r>
            <a:r>
              <a:rPr lang="en-IN" b="1" dirty="0" err="1"/>
              <a:t>itemset</a:t>
            </a:r>
            <a:r>
              <a:rPr lang="en-IN" b="1" dirty="0"/>
              <a:t> counting: </a:t>
            </a:r>
            <a:r>
              <a:rPr lang="en-IN" dirty="0"/>
              <a:t>Only add new candidate </a:t>
            </a:r>
            <a:r>
              <a:rPr lang="en-IN" dirty="0" err="1"/>
              <a:t>itemsets</a:t>
            </a:r>
            <a:r>
              <a:rPr lang="en-IN" dirty="0"/>
              <a:t> when all of their</a:t>
            </a:r>
          </a:p>
          <a:p>
            <a:r>
              <a:rPr lang="en-IN" dirty="0"/>
              <a:t>subsets are estimated to be frequent.</a:t>
            </a:r>
          </a:p>
        </p:txBody>
      </p:sp>
    </p:spTree>
    <p:extLst>
      <p:ext uri="{BB962C8B-B14F-4D97-AF65-F5344CB8AC3E}">
        <p14:creationId xmlns:p14="http://schemas.microsoft.com/office/powerpoint/2010/main" val="1509195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Regression</a:t>
            </a: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8754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regression analysis attempts to explain the influence that a set of variables </a:t>
            </a:r>
            <a:r>
              <a:rPr lang="en-IN" dirty="0" smtClean="0"/>
              <a:t>has on </a:t>
            </a:r>
            <a:r>
              <a:rPr lang="en-IN" dirty="0"/>
              <a:t>the outcome of another variable of interest</a:t>
            </a:r>
            <a:r>
              <a:rPr lang="en-IN" dirty="0" smtClean="0"/>
              <a:t>.</a:t>
            </a:r>
          </a:p>
          <a:p>
            <a:r>
              <a:rPr lang="en-IN" dirty="0"/>
              <a:t>the outcome variable is called </a:t>
            </a:r>
            <a:r>
              <a:rPr lang="en-IN" dirty="0" smtClean="0"/>
              <a:t>a </a:t>
            </a:r>
            <a:r>
              <a:rPr lang="en-IN" b="1" i="1" dirty="0" smtClean="0"/>
              <a:t>dependent </a:t>
            </a:r>
            <a:r>
              <a:rPr lang="en-IN" b="1" i="1" dirty="0"/>
              <a:t>variable </a:t>
            </a:r>
            <a:r>
              <a:rPr lang="en-IN" dirty="0"/>
              <a:t>because the outcome depends on the other variables. </a:t>
            </a:r>
            <a:endParaRPr lang="en-IN" dirty="0" smtClean="0"/>
          </a:p>
          <a:p>
            <a:r>
              <a:rPr lang="en-IN" dirty="0" smtClean="0"/>
              <a:t>Additional variables </a:t>
            </a:r>
            <a:r>
              <a:rPr lang="en-IN" dirty="0"/>
              <a:t>are sometimes called the </a:t>
            </a:r>
            <a:r>
              <a:rPr lang="en-IN" b="1" i="1" dirty="0"/>
              <a:t>input variables </a:t>
            </a:r>
            <a:r>
              <a:rPr lang="en-IN" dirty="0"/>
              <a:t>or the </a:t>
            </a:r>
            <a:r>
              <a:rPr lang="en-IN" b="1" i="1" dirty="0"/>
              <a:t>independent variables.</a:t>
            </a:r>
            <a:endParaRPr lang="en-IN" dirty="0"/>
          </a:p>
        </p:txBody>
      </p:sp>
    </p:spTree>
    <p:extLst>
      <p:ext uri="{BB962C8B-B14F-4D97-AF65-F5344CB8AC3E}">
        <p14:creationId xmlns:p14="http://schemas.microsoft.com/office/powerpoint/2010/main" val="3134804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Regression analysis is useful for answering the following kinds of questions:</a:t>
            </a:r>
          </a:p>
          <a:p>
            <a:pPr lvl="1"/>
            <a:r>
              <a:rPr lang="en-IN" dirty="0"/>
              <a:t>What is a person’s expected income?</a:t>
            </a:r>
          </a:p>
          <a:p>
            <a:pPr lvl="1"/>
            <a:r>
              <a:rPr lang="en-IN" dirty="0"/>
              <a:t>What is the probability that an applicant will default on a loan?</a:t>
            </a:r>
          </a:p>
        </p:txBody>
      </p:sp>
    </p:spTree>
    <p:extLst>
      <p:ext uri="{BB962C8B-B14F-4D97-AF65-F5344CB8AC3E}">
        <p14:creationId xmlns:p14="http://schemas.microsoft.com/office/powerpoint/2010/main" val="916662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Linear Regression</a:t>
            </a:r>
            <a:endParaRPr lang="en-IN" dirty="0"/>
          </a:p>
        </p:txBody>
      </p:sp>
      <p:sp>
        <p:nvSpPr>
          <p:cNvPr id="3" name="Content Placeholder 2"/>
          <p:cNvSpPr>
            <a:spLocks noGrp="1"/>
          </p:cNvSpPr>
          <p:nvPr>
            <p:ph sz="quarter" idx="1"/>
          </p:nvPr>
        </p:nvSpPr>
        <p:spPr/>
        <p:txBody>
          <a:bodyPr>
            <a:noAutofit/>
          </a:bodyPr>
          <a:lstStyle/>
          <a:p>
            <a:pPr algn="just">
              <a:lnSpc>
                <a:spcPct val="160000"/>
              </a:lnSpc>
              <a:spcBef>
                <a:spcPts val="0"/>
              </a:spcBef>
            </a:pPr>
            <a:r>
              <a:rPr lang="en-IN" sz="1800" dirty="0"/>
              <a:t>It is used for predicting the continuous dependent variable with the help of independent variables</a:t>
            </a:r>
            <a:r>
              <a:rPr lang="en-IN" sz="1800" dirty="0" smtClean="0"/>
              <a:t>.</a:t>
            </a:r>
          </a:p>
          <a:p>
            <a:pPr algn="just">
              <a:lnSpc>
                <a:spcPct val="160000"/>
              </a:lnSpc>
              <a:spcBef>
                <a:spcPts val="0"/>
              </a:spcBef>
            </a:pPr>
            <a:r>
              <a:rPr lang="en-IN" sz="1800" dirty="0"/>
              <a:t>The goal of the Linear regression is to find the best fit line that can accurately predict the output for the continuous dependent variable.</a:t>
            </a:r>
          </a:p>
          <a:p>
            <a:pPr algn="just">
              <a:lnSpc>
                <a:spcPct val="160000"/>
              </a:lnSpc>
              <a:spcBef>
                <a:spcPts val="0"/>
              </a:spcBef>
            </a:pPr>
            <a:r>
              <a:rPr lang="en-IN" sz="1800" dirty="0"/>
              <a:t>If single independent variable is used for </a:t>
            </a:r>
            <a:r>
              <a:rPr lang="en-IN" sz="1800" dirty="0" smtClean="0"/>
              <a:t> prediction </a:t>
            </a:r>
            <a:r>
              <a:rPr lang="en-IN" sz="1800" dirty="0"/>
              <a:t>then it is called Simple Linear Regression and if there are more than two independent variables then such regression is called as Multiple Linear Regression.</a:t>
            </a:r>
          </a:p>
          <a:p>
            <a:pPr algn="just">
              <a:lnSpc>
                <a:spcPct val="160000"/>
              </a:lnSpc>
              <a:spcBef>
                <a:spcPts val="0"/>
              </a:spcBef>
            </a:pPr>
            <a:r>
              <a:rPr lang="en-IN" sz="1800" dirty="0"/>
              <a:t>By finding the best fit line, algorithm establish the relationship between dependent variable and independent variable. </a:t>
            </a:r>
          </a:p>
          <a:p>
            <a:pPr algn="just">
              <a:lnSpc>
                <a:spcPct val="160000"/>
              </a:lnSpc>
              <a:spcBef>
                <a:spcPts val="0"/>
              </a:spcBef>
            </a:pPr>
            <a:endParaRPr lang="en-IN" sz="1800" dirty="0"/>
          </a:p>
        </p:txBody>
      </p:sp>
    </p:spTree>
    <p:extLst>
      <p:ext uri="{BB962C8B-B14F-4D97-AF65-F5344CB8AC3E}">
        <p14:creationId xmlns:p14="http://schemas.microsoft.com/office/powerpoint/2010/main" val="1402314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719138"/>
            <a:ext cx="910590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512" y="1719263"/>
            <a:ext cx="5814263" cy="415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445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a:t>
            </a:r>
            <a:endParaRPr lang="en-IN" dirty="0"/>
          </a:p>
        </p:txBody>
      </p:sp>
      <p:sp>
        <p:nvSpPr>
          <p:cNvPr id="3" name="Content Placeholder 2"/>
          <p:cNvSpPr>
            <a:spLocks noGrp="1"/>
          </p:cNvSpPr>
          <p:nvPr>
            <p:ph sz="quarter" idx="1"/>
          </p:nvPr>
        </p:nvSpPr>
        <p:spPr/>
        <p:txBody>
          <a:bodyPr>
            <a:normAutofit lnSpcReduction="10000"/>
          </a:bodyPr>
          <a:lstStyle/>
          <a:p>
            <a:pPr algn="just">
              <a:lnSpc>
                <a:spcPct val="150000"/>
              </a:lnSpc>
              <a:spcBef>
                <a:spcPts val="0"/>
              </a:spcBef>
            </a:pPr>
            <a:r>
              <a:rPr lang="en-IN" b="1" dirty="0"/>
              <a:t>Real estate: </a:t>
            </a:r>
            <a:r>
              <a:rPr lang="en-IN" dirty="0"/>
              <a:t>A simple linear regression analysis can be used to model </a:t>
            </a:r>
            <a:r>
              <a:rPr lang="en-IN" dirty="0" smtClean="0"/>
              <a:t>residential home </a:t>
            </a:r>
            <a:r>
              <a:rPr lang="en-IN" dirty="0"/>
              <a:t>prices as a function of the home’s living area</a:t>
            </a:r>
            <a:r>
              <a:rPr lang="en-IN" dirty="0" smtClean="0"/>
              <a:t>.</a:t>
            </a:r>
          </a:p>
          <a:p>
            <a:pPr algn="just">
              <a:lnSpc>
                <a:spcPct val="150000"/>
              </a:lnSpc>
              <a:spcBef>
                <a:spcPts val="0"/>
              </a:spcBef>
            </a:pPr>
            <a:r>
              <a:rPr lang="en-IN" b="1" dirty="0"/>
              <a:t>Demand forecasting: </a:t>
            </a:r>
            <a:r>
              <a:rPr lang="en-IN" dirty="0"/>
              <a:t>Businesses and governments can use linear regression </a:t>
            </a:r>
            <a:r>
              <a:rPr lang="en-IN" dirty="0" smtClean="0"/>
              <a:t>models to </a:t>
            </a:r>
            <a:r>
              <a:rPr lang="en-IN" dirty="0"/>
              <a:t>predict demand for goods and services</a:t>
            </a:r>
            <a:r>
              <a:rPr lang="en-IN" dirty="0" smtClean="0"/>
              <a:t>.</a:t>
            </a:r>
            <a:endParaRPr lang="en-IN" dirty="0"/>
          </a:p>
          <a:p>
            <a:pPr algn="just">
              <a:lnSpc>
                <a:spcPct val="150000"/>
              </a:lnSpc>
              <a:spcBef>
                <a:spcPts val="0"/>
              </a:spcBef>
            </a:pPr>
            <a:r>
              <a:rPr lang="en-IN" b="1" dirty="0"/>
              <a:t>Medical: </a:t>
            </a:r>
            <a:r>
              <a:rPr lang="en-IN" dirty="0"/>
              <a:t>A linear regression model can be used to </a:t>
            </a:r>
            <a:r>
              <a:rPr lang="en-IN" dirty="0" err="1"/>
              <a:t>analyze</a:t>
            </a:r>
            <a:r>
              <a:rPr lang="en-IN" dirty="0"/>
              <a:t> the effect of a </a:t>
            </a:r>
            <a:r>
              <a:rPr lang="en-IN" dirty="0" smtClean="0"/>
              <a:t>proposed radiation </a:t>
            </a:r>
            <a:r>
              <a:rPr lang="en-IN" dirty="0"/>
              <a:t>treatment on reducing </a:t>
            </a:r>
            <a:r>
              <a:rPr lang="en-IN" dirty="0" err="1"/>
              <a:t>tumor</a:t>
            </a:r>
            <a:r>
              <a:rPr lang="en-IN" dirty="0"/>
              <a:t> sizes.</a:t>
            </a:r>
          </a:p>
        </p:txBody>
      </p:sp>
    </p:spTree>
    <p:extLst>
      <p:ext uri="{BB962C8B-B14F-4D97-AF65-F5344CB8AC3E}">
        <p14:creationId xmlns:p14="http://schemas.microsoft.com/office/powerpoint/2010/main" val="1350717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085850"/>
            <a:ext cx="90487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00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976313"/>
            <a:ext cx="790575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4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linear relationship between the input variables and the outcome variable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272" y="2592709"/>
            <a:ext cx="4091449" cy="59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429000"/>
            <a:ext cx="86487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027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048313" cy="96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940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6988"/>
            <a:ext cx="92583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417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Linear Regression Model (Ordinary Least Squares) </a:t>
            </a:r>
            <a:endParaRPr lang="en-IN" dirty="0"/>
          </a:p>
        </p:txBody>
      </p:sp>
      <p:sp>
        <p:nvSpPr>
          <p:cNvPr id="3" name="Content Placeholder 2"/>
          <p:cNvSpPr>
            <a:spLocks noGrp="1"/>
          </p:cNvSpPr>
          <p:nvPr>
            <p:ph sz="quarter" idx="1"/>
          </p:nvPr>
        </p:nvSpPr>
        <p:spPr/>
        <p:txBody>
          <a:bodyPr/>
          <a:lstStyle/>
          <a:p>
            <a:pPr algn="just"/>
            <a:r>
              <a:rPr lang="en-IN" dirty="0"/>
              <a:t>the fitted model should minimize the overall error between the linear model and the actual observations. </a:t>
            </a:r>
            <a:endParaRPr lang="en-IN" dirty="0" smtClean="0"/>
          </a:p>
          <a:p>
            <a:pPr algn="just"/>
            <a:r>
              <a:rPr lang="en-IN" dirty="0" smtClean="0"/>
              <a:t>Ordinary </a:t>
            </a:r>
            <a:r>
              <a:rPr lang="en-IN" dirty="0"/>
              <a:t>Least Squares (OLS) is a common technique to estimate the parameters. </a:t>
            </a:r>
          </a:p>
        </p:txBody>
      </p:sp>
    </p:spTree>
    <p:extLst>
      <p:ext uri="{BB962C8B-B14F-4D97-AF65-F5344CB8AC3E}">
        <p14:creationId xmlns:p14="http://schemas.microsoft.com/office/powerpoint/2010/main" val="32570031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OLS works?</a:t>
            </a:r>
            <a:endParaRPr lang="en-IN" dirty="0"/>
          </a:p>
        </p:txBody>
      </p:sp>
      <p:sp>
        <p:nvSpPr>
          <p:cNvPr id="3" name="Content Placeholder 2"/>
          <p:cNvSpPr>
            <a:spLocks noGrp="1"/>
          </p:cNvSpPr>
          <p:nvPr>
            <p:ph sz="quarter"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71247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916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457200" y="1600200"/>
            <a:ext cx="7715200" cy="4873752"/>
          </a:xfrm>
        </p:spPr>
        <p:txBody>
          <a:bodyPr/>
          <a:lstStyle/>
          <a:p>
            <a:r>
              <a:rPr lang="en-IN" dirty="0"/>
              <a:t>The goal is to find the line that best approximates the relationship between the </a:t>
            </a:r>
            <a:r>
              <a:rPr lang="en-IN" dirty="0" smtClean="0"/>
              <a:t>outcome variable </a:t>
            </a:r>
            <a:r>
              <a:rPr lang="en-IN" dirty="0"/>
              <a:t>and the input variables</a:t>
            </a:r>
            <a:r>
              <a:rPr lang="en-IN" dirty="0" smtClean="0"/>
              <a:t>.</a:t>
            </a:r>
          </a:p>
          <a:p>
            <a:r>
              <a:rPr lang="en-IN" dirty="0"/>
              <a:t>With OLS, the objective is to find the line through </a:t>
            </a:r>
            <a:r>
              <a:rPr lang="en-IN" dirty="0" smtClean="0"/>
              <a:t>these points </a:t>
            </a:r>
            <a:r>
              <a:rPr lang="en-IN" dirty="0"/>
              <a:t>that minimizes the sum of the squares of the difference between each point and </a:t>
            </a:r>
            <a:r>
              <a:rPr lang="en-IN" dirty="0" smtClean="0"/>
              <a:t>the line </a:t>
            </a:r>
            <a:r>
              <a:rPr lang="en-IN" dirty="0"/>
              <a:t>in the vertical direction</a:t>
            </a:r>
            <a:r>
              <a:rPr lang="en-IN" dirty="0" smtClean="0"/>
              <a:t>.</a:t>
            </a:r>
          </a:p>
          <a:p>
            <a:r>
              <a:rPr lang="en-IN" dirty="0" err="1" smtClean="0"/>
              <a:t>i.e</a:t>
            </a:r>
            <a:r>
              <a:rPr lang="en-IN" dirty="0" smtClean="0"/>
              <a:t> to </a:t>
            </a:r>
            <a:r>
              <a:rPr lang="en-IN" dirty="0"/>
              <a:t>find the values of β0 and β1, such that the summation shown in Equation is minimized.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642" y="5445224"/>
            <a:ext cx="394745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00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The n individual distances to be squared and then summed are illustrated in below figure. The vertical lines represent the distance between each observed y value and the line y = β</a:t>
            </a:r>
            <a:r>
              <a:rPr lang="en-IN" b="1" dirty="0"/>
              <a:t>0 + </a:t>
            </a:r>
            <a:r>
              <a:rPr lang="en-IN" dirty="0"/>
              <a:t>β</a:t>
            </a:r>
            <a:r>
              <a:rPr lang="en-IN" b="1" dirty="0"/>
              <a:t>1x1 </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180872"/>
            <a:ext cx="5688632" cy="336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397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Linear Regression Model (with Normally Distributed Errors)</a:t>
            </a:r>
            <a:endParaRPr lang="en-IN" dirty="0"/>
          </a:p>
        </p:txBody>
      </p:sp>
      <p:sp>
        <p:nvSpPr>
          <p:cNvPr id="3" name="Content Placeholder 2"/>
          <p:cNvSpPr>
            <a:spLocks noGrp="1"/>
          </p:cNvSpPr>
          <p:nvPr>
            <p:ph sz="quarter" idx="1"/>
          </p:nvPr>
        </p:nvSpPr>
        <p:spPr/>
        <p:txBody>
          <a:bodyPr/>
          <a:lstStyle/>
          <a:p>
            <a:r>
              <a:rPr lang="en-IN" dirty="0"/>
              <a:t>in most linear regression </a:t>
            </a:r>
            <a:r>
              <a:rPr lang="en-IN" dirty="0" smtClean="0"/>
              <a:t>analyses it </a:t>
            </a:r>
            <a:r>
              <a:rPr lang="en-IN" dirty="0"/>
              <a:t>is </a:t>
            </a:r>
            <a:r>
              <a:rPr lang="en-IN" dirty="0" smtClean="0"/>
              <a:t>assume </a:t>
            </a:r>
            <a:r>
              <a:rPr lang="en-IN" dirty="0"/>
              <a:t>that </a:t>
            </a:r>
            <a:r>
              <a:rPr lang="en-IN" dirty="0" smtClean="0"/>
              <a:t>the error </a:t>
            </a:r>
            <a:r>
              <a:rPr lang="en-IN" dirty="0"/>
              <a:t>term is a normally distributed random variable with mean equal to zero and </a:t>
            </a:r>
            <a:r>
              <a:rPr lang="en-IN" dirty="0" smtClean="0"/>
              <a:t>constant variance.</a:t>
            </a:r>
          </a:p>
          <a:p>
            <a:r>
              <a:rPr lang="en-IN" dirty="0"/>
              <a:t>Thus, the linear regression model is expressed as shown</a:t>
            </a:r>
          </a:p>
        </p:txBody>
      </p:sp>
    </p:spTree>
    <p:extLst>
      <p:ext uri="{BB962C8B-B14F-4D97-AF65-F5344CB8AC3E}">
        <p14:creationId xmlns:p14="http://schemas.microsoft.com/office/powerpoint/2010/main" val="2349763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919" y="2348880"/>
            <a:ext cx="470593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60" y="4149080"/>
            <a:ext cx="7276854" cy="189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157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548680"/>
            <a:ext cx="9115425" cy="54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12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the Method </a:t>
            </a:r>
          </a:p>
        </p:txBody>
      </p:sp>
      <p:sp>
        <p:nvSpPr>
          <p:cNvPr id="3" name="Content Placeholder 2"/>
          <p:cNvSpPr>
            <a:spLocks noGrp="1"/>
          </p:cNvSpPr>
          <p:nvPr>
            <p:ph sz="quarter" idx="1"/>
          </p:nvPr>
        </p:nvSpPr>
        <p:spPr/>
        <p:txBody>
          <a:bodyPr/>
          <a:lstStyle/>
          <a:p>
            <a:r>
              <a:rPr lang="en-IN" dirty="0"/>
              <a:t>To illustrate the method to find k clusters from a collection of M objects with n attributes, the two-dimensional case (n = 2) is examined. </a:t>
            </a:r>
            <a:endParaRPr lang="en-IN" dirty="0" smtClean="0"/>
          </a:p>
          <a:p>
            <a:r>
              <a:rPr lang="en-IN" dirty="0"/>
              <a:t>Because each object in this example has two attributes, it is useful to consider each object corresponding to the point (xi, </a:t>
            </a:r>
            <a:r>
              <a:rPr lang="en-IN" dirty="0" err="1"/>
              <a:t>yi</a:t>
            </a:r>
            <a:r>
              <a:rPr lang="en-IN" dirty="0"/>
              <a:t>), where x and y denote the two attributes and i = 1, 2 ... M. </a:t>
            </a:r>
            <a:endParaRPr lang="en-IN" dirty="0" smtClean="0"/>
          </a:p>
          <a:p>
            <a:r>
              <a:rPr lang="en-IN" dirty="0"/>
              <a:t>For a given cluster of m points (m ≤ M), the point that corresponds to the cluster's mean is called a </a:t>
            </a:r>
            <a:r>
              <a:rPr lang="en-IN" i="1" dirty="0">
                <a:solidFill>
                  <a:srgbClr val="FF0000"/>
                </a:solidFill>
              </a:rPr>
              <a:t>centroid</a:t>
            </a:r>
            <a:r>
              <a:rPr lang="en-IN" i="1" dirty="0"/>
              <a:t>. </a:t>
            </a:r>
            <a:endParaRPr lang="en-IN" dirty="0"/>
          </a:p>
        </p:txBody>
      </p:sp>
    </p:spTree>
    <p:extLst>
      <p:ext uri="{BB962C8B-B14F-4D97-AF65-F5344CB8AC3E}">
        <p14:creationId xmlns:p14="http://schemas.microsoft.com/office/powerpoint/2010/main" val="3222047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For a regression model with just one input </a:t>
            </a:r>
            <a:r>
              <a:rPr lang="en-IN" dirty="0" smtClean="0"/>
              <a:t>variable </a:t>
            </a:r>
            <a:r>
              <a:rPr lang="en-IN" dirty="0"/>
              <a:t>the normality assumption on the error terms and the effect on the outcome </a:t>
            </a:r>
            <a:r>
              <a:rPr lang="en-IN" dirty="0" err="1" smtClean="0"/>
              <a:t>variable,for</a:t>
            </a:r>
            <a:r>
              <a:rPr lang="en-IN" dirty="0" smtClean="0"/>
              <a:t> a </a:t>
            </a:r>
            <a:r>
              <a:rPr lang="en-IN" dirty="0"/>
              <a:t>given value of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5976664" cy="36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74200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2028825"/>
            <a:ext cx="89725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76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Diagnostics</a:t>
            </a:r>
            <a:endParaRPr lang="en-IN" dirty="0"/>
          </a:p>
        </p:txBody>
      </p:sp>
      <p:sp>
        <p:nvSpPr>
          <p:cNvPr id="3" name="Content Placeholder 2"/>
          <p:cNvSpPr>
            <a:spLocks noGrp="1"/>
          </p:cNvSpPr>
          <p:nvPr>
            <p:ph sz="quarter" idx="1"/>
          </p:nvPr>
        </p:nvSpPr>
        <p:spPr/>
        <p:txBody>
          <a:bodyPr/>
          <a:lstStyle/>
          <a:p>
            <a:r>
              <a:rPr lang="en-IN" b="1" dirty="0" smtClean="0"/>
              <a:t>Evaluating </a:t>
            </a:r>
            <a:r>
              <a:rPr lang="en-IN" b="1" dirty="0"/>
              <a:t>the Linearity Assumption </a:t>
            </a:r>
            <a:endParaRPr lang="en-IN" b="1" dirty="0" smtClean="0"/>
          </a:p>
          <a:p>
            <a:r>
              <a:rPr lang="en-IN" dirty="0"/>
              <a:t>plot the outcome variable against each input variable.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80928"/>
            <a:ext cx="6724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238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In such a case, it is often useful to do any of the following: </a:t>
            </a:r>
          </a:p>
          <a:p>
            <a:pPr lvl="1"/>
            <a:r>
              <a:rPr lang="en-IN" dirty="0" smtClean="0"/>
              <a:t>Transform </a:t>
            </a:r>
            <a:r>
              <a:rPr lang="en-IN" dirty="0"/>
              <a:t>the outcome variable. </a:t>
            </a:r>
          </a:p>
          <a:p>
            <a:pPr lvl="1"/>
            <a:r>
              <a:rPr lang="en-IN" dirty="0" smtClean="0"/>
              <a:t>Transform </a:t>
            </a:r>
            <a:r>
              <a:rPr lang="en-IN" dirty="0"/>
              <a:t>the input variables. </a:t>
            </a:r>
          </a:p>
          <a:p>
            <a:pPr lvl="1"/>
            <a:r>
              <a:rPr lang="en-IN" dirty="0" smtClean="0"/>
              <a:t>Add </a:t>
            </a:r>
            <a:r>
              <a:rPr lang="en-IN" dirty="0"/>
              <a:t>extra input variables or terms to the regression model. </a:t>
            </a:r>
          </a:p>
          <a:p>
            <a:r>
              <a:rPr lang="en-IN" dirty="0"/>
              <a:t>Common transformations include taking square roots or the logarithm of the variables. </a:t>
            </a:r>
          </a:p>
        </p:txBody>
      </p:sp>
    </p:spTree>
    <p:extLst>
      <p:ext uri="{BB962C8B-B14F-4D97-AF65-F5344CB8AC3E}">
        <p14:creationId xmlns:p14="http://schemas.microsoft.com/office/powerpoint/2010/main" val="2753944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2552700"/>
            <a:ext cx="9067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011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7467600" cy="6285312"/>
          </a:xfrm>
        </p:spPr>
        <p:txBody>
          <a:bodyPr/>
          <a:lstStyle/>
          <a:p>
            <a:r>
              <a:rPr lang="en-IN" b="1" dirty="0"/>
              <a:t>N-Fold </a:t>
            </a:r>
            <a:r>
              <a:rPr lang="en-IN" b="1" dirty="0" smtClean="0"/>
              <a:t>Cross-Validation</a:t>
            </a:r>
          </a:p>
          <a:p>
            <a:r>
              <a:rPr lang="en-IN" dirty="0"/>
              <a:t>In N-fold cross-validation, the following occurs:</a:t>
            </a:r>
          </a:p>
          <a:p>
            <a:pPr lvl="1"/>
            <a:r>
              <a:rPr lang="en-IN" dirty="0"/>
              <a:t>The entire dataset is randomly split into N datasets of approximately equal size.</a:t>
            </a:r>
          </a:p>
          <a:p>
            <a:pPr lvl="1"/>
            <a:r>
              <a:rPr lang="en-IN" dirty="0"/>
              <a:t>A model is trained against N – 1 of these datasets and tested against the </a:t>
            </a:r>
            <a:r>
              <a:rPr lang="en-IN" dirty="0" smtClean="0"/>
              <a:t>remaining dataset</a:t>
            </a:r>
            <a:r>
              <a:rPr lang="en-IN" dirty="0"/>
              <a:t>. </a:t>
            </a:r>
            <a:r>
              <a:rPr lang="en-IN" dirty="0" smtClean="0"/>
              <a:t> A </a:t>
            </a:r>
            <a:r>
              <a:rPr lang="en-IN" dirty="0"/>
              <a:t>measure of the model error is obtained.</a:t>
            </a:r>
          </a:p>
          <a:p>
            <a:pPr lvl="1"/>
            <a:r>
              <a:rPr lang="en-IN" dirty="0"/>
              <a:t>This process is repeated a total of N times across the various combinations of </a:t>
            </a:r>
            <a:r>
              <a:rPr lang="en-IN" dirty="0" smtClean="0"/>
              <a:t>N datasets </a:t>
            </a:r>
            <a:r>
              <a:rPr lang="en-IN" dirty="0"/>
              <a:t>taken N – 1 at a time</a:t>
            </a:r>
            <a:r>
              <a:rPr lang="en-IN" dirty="0" smtClean="0"/>
              <a:t>.</a:t>
            </a:r>
          </a:p>
          <a:p>
            <a:pPr lvl="1"/>
            <a:r>
              <a:rPr lang="en-IN" dirty="0"/>
              <a:t>The observed N model errors are averaged over the N folds</a:t>
            </a:r>
            <a:r>
              <a:rPr lang="en-IN" dirty="0" smtClean="0"/>
              <a:t>.</a:t>
            </a:r>
          </a:p>
          <a:p>
            <a:r>
              <a:rPr lang="en-IN" dirty="0"/>
              <a:t>The averaged error from one model is compared against the averaged error from </a:t>
            </a:r>
            <a:r>
              <a:rPr lang="en-IN" dirty="0" smtClean="0"/>
              <a:t>another model</a:t>
            </a:r>
            <a:r>
              <a:rPr lang="en-IN" dirty="0"/>
              <a:t>.</a:t>
            </a:r>
          </a:p>
        </p:txBody>
      </p:sp>
    </p:spTree>
    <p:extLst>
      <p:ext uri="{BB962C8B-B14F-4D97-AF65-F5344CB8AC3E}">
        <p14:creationId xmlns:p14="http://schemas.microsoft.com/office/powerpoint/2010/main" val="1879141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sz="quarter" idx="1"/>
          </p:nvPr>
        </p:nvSpPr>
        <p:spPr/>
        <p:txBody>
          <a:bodyPr/>
          <a:lstStyle/>
          <a:p>
            <a:r>
              <a:rPr lang="en-IN" dirty="0"/>
              <a:t>In linear regression </a:t>
            </a:r>
            <a:r>
              <a:rPr lang="en-IN" dirty="0" err="1"/>
              <a:t>modeling</a:t>
            </a:r>
            <a:r>
              <a:rPr lang="en-IN" dirty="0"/>
              <a:t>, the outcome variable is a continuous variable</a:t>
            </a:r>
            <a:r>
              <a:rPr lang="en-IN" dirty="0" smtClean="0"/>
              <a:t>.</a:t>
            </a:r>
          </a:p>
          <a:p>
            <a:r>
              <a:rPr lang="en-IN" dirty="0"/>
              <a:t>when </a:t>
            </a:r>
            <a:r>
              <a:rPr lang="en-IN" dirty="0" smtClean="0"/>
              <a:t>the outcome </a:t>
            </a:r>
            <a:r>
              <a:rPr lang="en-IN" dirty="0"/>
              <a:t>variable is categorical in nature, logistic regression can be used to predict </a:t>
            </a:r>
            <a:r>
              <a:rPr lang="en-IN" dirty="0" smtClean="0"/>
              <a:t>the likelihood </a:t>
            </a:r>
            <a:r>
              <a:rPr lang="en-IN" dirty="0"/>
              <a:t>of an outcome based on the input variables.</a:t>
            </a:r>
          </a:p>
        </p:txBody>
      </p:sp>
    </p:spTree>
    <p:extLst>
      <p:ext uri="{BB962C8B-B14F-4D97-AF65-F5344CB8AC3E}">
        <p14:creationId xmlns:p14="http://schemas.microsoft.com/office/powerpoint/2010/main" val="32535590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7738"/>
            <a:ext cx="92583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771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Cases</a:t>
            </a:r>
            <a:endParaRPr lang="en-IN" dirty="0"/>
          </a:p>
        </p:txBody>
      </p:sp>
      <p:sp>
        <p:nvSpPr>
          <p:cNvPr id="3" name="Content Placeholder 2"/>
          <p:cNvSpPr>
            <a:spLocks noGrp="1"/>
          </p:cNvSpPr>
          <p:nvPr>
            <p:ph sz="quarter" idx="1"/>
          </p:nvPr>
        </p:nvSpPr>
        <p:spPr/>
        <p:txBody>
          <a:bodyPr>
            <a:normAutofit fontScale="92500" lnSpcReduction="20000"/>
          </a:bodyPr>
          <a:lstStyle/>
          <a:p>
            <a:pPr algn="just">
              <a:lnSpc>
                <a:spcPct val="170000"/>
              </a:lnSpc>
              <a:spcBef>
                <a:spcPts val="0"/>
              </a:spcBef>
            </a:pPr>
            <a:r>
              <a:rPr lang="en-IN" b="1" dirty="0" smtClean="0"/>
              <a:t>Medical</a:t>
            </a:r>
            <a:r>
              <a:rPr lang="en-IN" b="1" dirty="0"/>
              <a:t>: </a:t>
            </a:r>
            <a:r>
              <a:rPr lang="en-IN" dirty="0"/>
              <a:t>Develop a model to determine the likelihood of a patient's successful response to a specific medical treatment or procedure. Input variables could include age, weight, blood pressure, and cholesterol levels. </a:t>
            </a:r>
          </a:p>
          <a:p>
            <a:pPr algn="just">
              <a:lnSpc>
                <a:spcPct val="170000"/>
              </a:lnSpc>
              <a:spcBef>
                <a:spcPts val="0"/>
              </a:spcBef>
            </a:pPr>
            <a:r>
              <a:rPr lang="en-IN" b="1" i="1" dirty="0" smtClean="0"/>
              <a:t>Finance</a:t>
            </a:r>
            <a:r>
              <a:rPr lang="en-IN" b="1" i="1" dirty="0"/>
              <a:t>: </a:t>
            </a:r>
            <a:r>
              <a:rPr lang="en-IN" dirty="0"/>
              <a:t>Using a loan applicant's credit history and the details on the loan, determine the probability that an applicant will default on the loan. Based on the prediction, the loan can be approved or denied, or the terms can be modified. </a:t>
            </a:r>
          </a:p>
        </p:txBody>
      </p:sp>
    </p:spTree>
    <p:extLst>
      <p:ext uri="{BB962C8B-B14F-4D97-AF65-F5344CB8AC3E}">
        <p14:creationId xmlns:p14="http://schemas.microsoft.com/office/powerpoint/2010/main" val="16706077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algn="just">
              <a:lnSpc>
                <a:spcPct val="170000"/>
              </a:lnSpc>
              <a:spcBef>
                <a:spcPts val="0"/>
              </a:spcBef>
            </a:pPr>
            <a:r>
              <a:rPr lang="en-IN" b="1" i="1" dirty="0"/>
              <a:t>Marketing: </a:t>
            </a:r>
            <a:r>
              <a:rPr lang="en-IN" dirty="0"/>
              <a:t>Determine a wireless customer's probability of switching carriers (known as churning) based on age, number of family members on the plan, months remaining on the existing contract, and social network contacts. With such insight, target the high-probability customers with appropriate offers to prevent churn. </a:t>
            </a:r>
          </a:p>
          <a:p>
            <a:pPr algn="just">
              <a:lnSpc>
                <a:spcPct val="170000"/>
              </a:lnSpc>
              <a:spcBef>
                <a:spcPts val="0"/>
              </a:spcBef>
            </a:pPr>
            <a:r>
              <a:rPr lang="en-IN" b="1" i="1" dirty="0"/>
              <a:t>Engineering: </a:t>
            </a:r>
            <a:r>
              <a:rPr lang="en-IN" dirty="0"/>
              <a:t>Based on operating conditions and various diagnostic measurements, determine the probability of a mechanical part experiencing a malfunction or failure. With this, probability estimate, schedule the appropriate preventive maintenance activity. </a:t>
            </a:r>
          </a:p>
          <a:p>
            <a:pPr algn="just">
              <a:lnSpc>
                <a:spcPct val="170000"/>
              </a:lnSpc>
              <a:spcBef>
                <a:spcPts val="0"/>
              </a:spcBef>
            </a:pPr>
            <a:endParaRPr lang="en-IN" dirty="0"/>
          </a:p>
          <a:p>
            <a:pPr algn="just"/>
            <a:endParaRPr lang="en-IN" dirty="0"/>
          </a:p>
        </p:txBody>
      </p:sp>
    </p:spTree>
    <p:extLst>
      <p:ext uri="{BB962C8B-B14F-4D97-AF65-F5344CB8AC3E}">
        <p14:creationId xmlns:p14="http://schemas.microsoft.com/office/powerpoint/2010/main" val="48901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213304"/>
          </a:xfrm>
        </p:spPr>
        <p:txBody>
          <a:bodyPr/>
          <a:lstStyle/>
          <a:p>
            <a:r>
              <a:rPr lang="en-IN" dirty="0"/>
              <a:t>The k-means algorithm to find k dusters can be described in the following four steps. </a:t>
            </a:r>
            <a:endParaRPr lang="en-IN" dirty="0" smtClean="0"/>
          </a:p>
          <a:p>
            <a:r>
              <a:rPr lang="en-IN" dirty="0" smtClean="0"/>
              <a:t>1</a:t>
            </a:r>
            <a:r>
              <a:rPr lang="en-IN" dirty="0"/>
              <a:t>. Choose the value of k and the k initial guesses for the centroids. </a:t>
            </a:r>
            <a:endParaRPr lang="en-IN" dirty="0" smtClean="0"/>
          </a:p>
          <a:p>
            <a:r>
              <a:rPr lang="en-IN" dirty="0" smtClean="0"/>
              <a:t>2. Compute </a:t>
            </a:r>
            <a:r>
              <a:rPr lang="en-IN" dirty="0"/>
              <a:t>the distance from each data point (xi </a:t>
            </a:r>
            <a:r>
              <a:rPr lang="en-IN" i="1" dirty="0"/>
              <a:t>,</a:t>
            </a:r>
            <a:r>
              <a:rPr lang="en-IN" i="1" dirty="0" err="1"/>
              <a:t>yi</a:t>
            </a:r>
            <a:r>
              <a:rPr lang="en-IN" i="1" dirty="0"/>
              <a:t> </a:t>
            </a:r>
            <a:r>
              <a:rPr lang="en-IN" dirty="0"/>
              <a:t>) to each centroid. Assign each point to the closest centroid. This association defines the first k dusters. </a:t>
            </a:r>
            <a:endParaRPr lang="en-IN" dirty="0" smtClean="0"/>
          </a:p>
          <a:p>
            <a:pPr lvl="1"/>
            <a:r>
              <a:rPr lang="en-IN" dirty="0"/>
              <a:t>the distance, </a:t>
            </a:r>
            <a:r>
              <a:rPr lang="en-IN" i="1" dirty="0"/>
              <a:t>d, </a:t>
            </a:r>
            <a:r>
              <a:rPr lang="en-IN" dirty="0"/>
              <a:t>between any two points, (x1,y1) and (x2,y2) </a:t>
            </a:r>
          </a:p>
          <a:p>
            <a:endParaRPr lang="en-IN"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400425"/>
            <a:ext cx="19050" cy="5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149080"/>
            <a:ext cx="323096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2786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Description</a:t>
            </a:r>
            <a:endParaRPr lang="en-IN" dirty="0"/>
          </a:p>
        </p:txBody>
      </p:sp>
      <p:sp>
        <p:nvSpPr>
          <p:cNvPr id="3" name="Content Placeholder 2"/>
          <p:cNvSpPr>
            <a:spLocks noGrp="1"/>
          </p:cNvSpPr>
          <p:nvPr>
            <p:ph sz="quarter" idx="1"/>
          </p:nvPr>
        </p:nvSpPr>
        <p:spPr/>
        <p:txBody>
          <a:bodyPr/>
          <a:lstStyle/>
          <a:p>
            <a:r>
              <a:rPr lang="en-IN" dirty="0"/>
              <a:t>Logistic regression is based on the logistic </a:t>
            </a:r>
            <a:r>
              <a:rPr lang="en-IN" dirty="0" smtClean="0"/>
              <a:t>function f(y)</a:t>
            </a:r>
          </a:p>
          <a:p>
            <a:endParaRPr lang="en-IN" dirty="0"/>
          </a:p>
          <a:p>
            <a:endParaRPr lang="en-IN" dirty="0" smtClean="0"/>
          </a:p>
          <a:p>
            <a:endParaRPr lang="en-IN" dirty="0"/>
          </a:p>
          <a:p>
            <a:endParaRPr lang="en-IN" dirty="0" smtClean="0"/>
          </a:p>
          <a:p>
            <a:endParaRPr lang="en-IN" dirty="0"/>
          </a:p>
          <a:p>
            <a:r>
              <a:rPr lang="en-IN" dirty="0"/>
              <a:t>the value of </a:t>
            </a:r>
            <a:r>
              <a:rPr lang="en-IN" dirty="0" smtClean="0"/>
              <a:t>the logistic </a:t>
            </a:r>
            <a:r>
              <a:rPr lang="en-IN" dirty="0"/>
              <a:t>function </a:t>
            </a:r>
            <a:r>
              <a:rPr lang="en-IN" dirty="0" smtClean="0"/>
              <a:t>f(y) varies </a:t>
            </a:r>
            <a:r>
              <a:rPr lang="en-IN" dirty="0"/>
              <a:t>from 0 to 1 as y </a:t>
            </a:r>
            <a:r>
              <a:rPr lang="en-IN"/>
              <a:t>increases</a:t>
            </a:r>
            <a:r>
              <a:rPr lang="en-IN" smtClean="0"/>
              <a:t>.</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577260"/>
            <a:ext cx="3964776" cy="77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3590924"/>
            <a:ext cx="5616625" cy="59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3867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Linear regression is suitable when the input variables are continuous or discrete, including categorical data types, but the outcome variable is continuous</a:t>
            </a:r>
            <a:r>
              <a:rPr lang="en-IN"/>
              <a:t>. </a:t>
            </a:r>
            <a:endParaRPr lang="en-IN" smtClean="0"/>
          </a:p>
          <a:p>
            <a:r>
              <a:rPr lang="en-IN" smtClean="0"/>
              <a:t>If </a:t>
            </a:r>
            <a:r>
              <a:rPr lang="en-IN"/>
              <a:t>the outcome variable is categorical, logistic regression is a better choice. </a:t>
            </a:r>
            <a:endParaRPr lang="en-IN"/>
          </a:p>
        </p:txBody>
      </p:sp>
    </p:spTree>
    <p:extLst>
      <p:ext uri="{BB962C8B-B14F-4D97-AF65-F5344CB8AC3E}">
        <p14:creationId xmlns:p14="http://schemas.microsoft.com/office/powerpoint/2010/main" val="287814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931224" cy="6213304"/>
          </a:xfrm>
        </p:spPr>
        <p:txBody>
          <a:bodyPr>
            <a:normAutofit/>
          </a:bodyPr>
          <a:lstStyle/>
          <a:p>
            <a:endParaRPr lang="en-IN" dirty="0"/>
          </a:p>
          <a:p>
            <a:r>
              <a:rPr lang="en-IN" dirty="0"/>
              <a:t>3. Compute the centroid, the </a:t>
            </a:r>
            <a:r>
              <a:rPr lang="en-IN" dirty="0" err="1"/>
              <a:t>center</a:t>
            </a:r>
            <a:r>
              <a:rPr lang="en-IN" dirty="0"/>
              <a:t> of mass, of each newly defined cluster from Step 2. </a:t>
            </a:r>
          </a:p>
          <a:p>
            <a:pPr lvl="1"/>
            <a:r>
              <a:rPr lang="en-IN" dirty="0"/>
              <a:t>In two dimensions, the centroid (</a:t>
            </a:r>
            <a:r>
              <a:rPr lang="en-IN" dirty="0" err="1"/>
              <a:t>xc,yc</a:t>
            </a:r>
            <a:r>
              <a:rPr lang="en-IN" dirty="0"/>
              <a:t>) of the m points in a k-means duster is calculated as follows in Equation. </a:t>
            </a:r>
            <a:endParaRPr lang="en-IN" dirty="0" smtClean="0"/>
          </a:p>
          <a:p>
            <a:endParaRPr lang="en-IN" dirty="0"/>
          </a:p>
          <a:p>
            <a:endParaRPr lang="en-IN" dirty="0" smtClean="0"/>
          </a:p>
          <a:p>
            <a:endParaRPr lang="en-IN" dirty="0"/>
          </a:p>
          <a:p>
            <a:r>
              <a:rPr lang="en-IN" dirty="0"/>
              <a:t>4. Repeat Steps 2 and 3 until the algorithm converges to an answer </a:t>
            </a:r>
          </a:p>
          <a:p>
            <a:pPr lvl="1"/>
            <a:r>
              <a:rPr lang="en-IN" dirty="0"/>
              <a:t>a. Assign each point to the closest centroid computed in Step 3. </a:t>
            </a:r>
          </a:p>
          <a:p>
            <a:pPr lvl="1"/>
            <a:r>
              <a:rPr lang="en-IN" dirty="0"/>
              <a:t>b. Compute the centroid of newly defined clusters. </a:t>
            </a:r>
          </a:p>
          <a:p>
            <a:pPr lvl="1"/>
            <a:r>
              <a:rPr lang="en-IN" dirty="0"/>
              <a:t>c. Repeat until the algorithm reaches the final answer. </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49" y="2636912"/>
            <a:ext cx="30575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0280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B7BBB9C6703D47BDC557A79E31B8CA" ma:contentTypeVersion="13" ma:contentTypeDescription="Create a new document." ma:contentTypeScope="" ma:versionID="05a092672600eb1ef06bfbc536806c59">
  <xsd:schema xmlns:xsd="http://www.w3.org/2001/XMLSchema" xmlns:xs="http://www.w3.org/2001/XMLSchema" xmlns:p="http://schemas.microsoft.com/office/2006/metadata/properties" xmlns:ns2="594baa37-cbd5-4192-ba81-4a2ba92784e0" xmlns:ns3="941af50a-ae42-4c0f-86cf-00908f071e47" targetNamespace="http://schemas.microsoft.com/office/2006/metadata/properties" ma:root="true" ma:fieldsID="6dd934e43550728ecde8fc1d28585698" ns2:_="" ns3:_="">
    <xsd:import namespace="594baa37-cbd5-4192-ba81-4a2ba92784e0"/>
    <xsd:import namespace="941af50a-ae42-4c0f-86cf-00908f071e4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4baa37-cbd5-4192-ba81-4a2ba92784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af50a-ae42-4c0f-86cf-00908f071e4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0812AF-87FC-4D90-89B5-BE10BF6131C5}"/>
</file>

<file path=customXml/itemProps2.xml><?xml version="1.0" encoding="utf-8"?>
<ds:datastoreItem xmlns:ds="http://schemas.openxmlformats.org/officeDocument/2006/customXml" ds:itemID="{EB754763-4DF1-48AE-BD9E-102E45789343}"/>
</file>

<file path=customXml/itemProps3.xml><?xml version="1.0" encoding="utf-8"?>
<ds:datastoreItem xmlns:ds="http://schemas.openxmlformats.org/officeDocument/2006/customXml" ds:itemID="{990BC5FB-C6B6-4B2B-89BD-0667EC0079F1}"/>
</file>

<file path=docProps/app.xml><?xml version="1.0" encoding="utf-8"?>
<Properties xmlns="http://schemas.openxmlformats.org/officeDocument/2006/extended-properties" xmlns:vt="http://schemas.openxmlformats.org/officeDocument/2006/docPropsVTypes">
  <Template>Oriel</Template>
  <TotalTime>984</TotalTime>
  <Words>3224</Words>
  <Application>Microsoft Office PowerPoint</Application>
  <PresentationFormat>On-screen Show (4:3)</PresentationFormat>
  <Paragraphs>237</Paragraphs>
  <Slides>81</Slides>
  <Notes>0</Notes>
  <HiddenSlides>18</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Oriel</vt:lpstr>
      <vt:lpstr>clustering</vt:lpstr>
      <vt:lpstr>Introduction</vt:lpstr>
      <vt:lpstr>PowerPoint Presentation</vt:lpstr>
      <vt:lpstr>  K-means </vt:lpstr>
      <vt:lpstr>Use cases</vt:lpstr>
      <vt:lpstr>PowerPoint Presentation</vt:lpstr>
      <vt:lpstr>Overview of the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Determining the Number of Clusters</vt:lpstr>
      <vt:lpstr>PowerPoint Presentation</vt:lpstr>
      <vt:lpstr>Diagnostics</vt:lpstr>
      <vt:lpstr>PowerPoint Presentation</vt:lpstr>
      <vt:lpstr>PowerPoint Presentation</vt:lpstr>
      <vt:lpstr>PowerPoint Presentation</vt:lpstr>
      <vt:lpstr>Reasons to Choose and Cautions </vt:lpstr>
      <vt:lpstr>PowerPoint Presentation</vt:lpstr>
      <vt:lpstr>PowerPoint Presentation</vt:lpstr>
      <vt:lpstr>PowerPoint Presentation</vt:lpstr>
      <vt:lpstr>Association Rules </vt:lpstr>
      <vt:lpstr>introduction</vt:lpstr>
      <vt:lpstr>PowerPoint Presentation</vt:lpstr>
      <vt:lpstr>itemset</vt:lpstr>
      <vt:lpstr>PowerPoint Presentation</vt:lpstr>
      <vt:lpstr>Applications of Association Rules</vt:lpstr>
      <vt:lpstr>PowerPoint Presentation</vt:lpstr>
      <vt:lpstr>Apriori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Candidate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Diagnostics</vt:lpstr>
      <vt:lpstr>Diagnostics</vt:lpstr>
      <vt:lpstr>Regression</vt:lpstr>
      <vt:lpstr>PowerPoint Presentation</vt:lpstr>
      <vt:lpstr>PowerPoint Presentation</vt:lpstr>
      <vt:lpstr>Linear Regression</vt:lpstr>
      <vt:lpstr>PowerPoint Presentation</vt:lpstr>
      <vt:lpstr>PowerPoint Presentation</vt:lpstr>
      <vt:lpstr>Use Cases</vt:lpstr>
      <vt:lpstr>PowerPoint Presentation</vt:lpstr>
      <vt:lpstr>PowerPoint Presentation</vt:lpstr>
      <vt:lpstr>PowerPoint Presentation</vt:lpstr>
      <vt:lpstr>PowerPoint Presentation</vt:lpstr>
      <vt:lpstr>Linear Regression Model (Ordinary Least Squares) </vt:lpstr>
      <vt:lpstr>How OLS works?</vt:lpstr>
      <vt:lpstr>PowerPoint Presentation</vt:lpstr>
      <vt:lpstr>PowerPoint Presentation</vt:lpstr>
      <vt:lpstr>Linear Regression Model (with Normally Distributed Errors)</vt:lpstr>
      <vt:lpstr>PowerPoint Presentation</vt:lpstr>
      <vt:lpstr>PowerPoint Presentation</vt:lpstr>
      <vt:lpstr>PowerPoint Presentation</vt:lpstr>
      <vt:lpstr>PowerPoint Presentation</vt:lpstr>
      <vt:lpstr>Diagnostics</vt:lpstr>
      <vt:lpstr>PowerPoint Presentation</vt:lpstr>
      <vt:lpstr>PowerPoint Presentation</vt:lpstr>
      <vt:lpstr>PowerPoint Presentation</vt:lpstr>
      <vt:lpstr>Logistic regression</vt:lpstr>
      <vt:lpstr>PowerPoint Presentation</vt:lpstr>
      <vt:lpstr>Use Cases</vt:lpstr>
      <vt:lpstr>PowerPoint Presentation</vt:lpstr>
      <vt:lpstr>Model Description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Umesh</dc:creator>
  <cp:lastModifiedBy>Umesh</cp:lastModifiedBy>
  <cp:revision>48</cp:revision>
  <dcterms:created xsi:type="dcterms:W3CDTF">2022-02-10T09:39:43Z</dcterms:created>
  <dcterms:modified xsi:type="dcterms:W3CDTF">2022-02-25T14:30:47Z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0x01010033B7BBB9C6703D47BDC557A79E31B8CA</vt:lpwstr>
  </property>
</Properties>
</file>