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9"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13824" userDrawn="1">
          <p15:clr>
            <a:srgbClr val="A4A3A4"/>
          </p15:clr>
        </p15:guide>
        <p15:guide id="3" orient="horz" pos="12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5" clrIdx="0">
    <p:extLst>
      <p:ext uri="{19B8F6BF-5375-455C-9EA6-DF929625EA0E}">
        <p15:presenceInfo xmlns:p15="http://schemas.microsoft.com/office/powerpoint/2012/main" userId="S::urn:spo:anon#7c02041edcc507f0cb0d17eba3d79e874666bfa658096cd536f7b2867c2eb0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00CCFF"/>
    <a:srgbClr val="FF6699"/>
    <a:srgbClr val="FF99CC"/>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5B1C4-50CF-4683-87A1-B5F90242D0FF}" v="33" dt="2020-02-17T00:08:31.366"/>
    <p1510:client id="{364A8A97-3526-4B09-84D8-4C29442E68EB}" v="27" dt="2020-02-17T13:00:12.855"/>
    <p1510:client id="{584EB9E6-352C-4DC9-9F76-33B42C4543DE}" v="3" dt="2020-02-16T18:52:23.993"/>
    <p1510:client id="{FED065AA-0258-47B3-B726-1F89606DCE9D}" v="9" dt="2020-02-17T05:00:40.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6"/>
    <p:restoredTop sz="93790"/>
  </p:normalViewPr>
  <p:slideViewPr>
    <p:cSldViewPr snapToObjects="1" showGuides="1">
      <p:cViewPr>
        <p:scale>
          <a:sx n="20" d="100"/>
          <a:sy n="20" d="100"/>
        </p:scale>
        <p:origin x="478" y="-1276"/>
      </p:cViewPr>
      <p:guideLst>
        <p:guide orient="horz" pos="3168"/>
        <p:guide pos="13824"/>
        <p:guide orient="horz" pos="1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8CA95-763A-F941-AD90-E4F3CE420301}" type="datetimeFigureOut">
              <a:rPr lang="en-US" smtClean="0"/>
              <a:t>1/24/2021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A25B-DBB4-9B44-83A8-A5A8309934C7}" type="slidenum">
              <a:rPr lang="en-US" smtClean="0"/>
              <a:t>‹#›</a:t>
            </a:fld>
            <a:endParaRPr lang="en-US"/>
          </a:p>
        </p:txBody>
      </p:sp>
    </p:spTree>
    <p:extLst>
      <p:ext uri="{BB962C8B-B14F-4D97-AF65-F5344CB8AC3E}">
        <p14:creationId xmlns:p14="http://schemas.microsoft.com/office/powerpoint/2010/main" val="157102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67A25B-DBB4-9B44-83A8-A5A8309934C7}" type="slidenum">
              <a:rPr lang="en-US" smtClean="0"/>
              <a:t>1</a:t>
            </a:fld>
            <a:endParaRPr lang="en-US"/>
          </a:p>
        </p:txBody>
      </p:sp>
    </p:spTree>
    <p:extLst>
      <p:ext uri="{BB962C8B-B14F-4D97-AF65-F5344CB8AC3E}">
        <p14:creationId xmlns:p14="http://schemas.microsoft.com/office/powerpoint/2010/main" val="115075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8854DB-CBC7-0642-9B13-3D054C975652}"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104848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54DB-CBC7-0642-9B13-3D054C975652}"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189251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54DB-CBC7-0642-9B13-3D054C975652}"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105055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54DB-CBC7-0642-9B13-3D054C975652}"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17332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54DB-CBC7-0642-9B13-3D054C975652}"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6660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8854DB-CBC7-0642-9B13-3D054C975652}"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62527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854DB-CBC7-0642-9B13-3D054C975652}"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131374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8854DB-CBC7-0642-9B13-3D054C975652}"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178235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854DB-CBC7-0642-9B13-3D054C975652}"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74008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B8854DB-CBC7-0642-9B13-3D054C975652}"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36233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B8854DB-CBC7-0642-9B13-3D054C975652}"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EFD99-2212-BC44-902F-9C832BF7C360}" type="slidenum">
              <a:rPr lang="en-US" smtClean="0"/>
              <a:t>‹#›</a:t>
            </a:fld>
            <a:endParaRPr lang="en-US"/>
          </a:p>
        </p:txBody>
      </p:sp>
    </p:spTree>
    <p:extLst>
      <p:ext uri="{BB962C8B-B14F-4D97-AF65-F5344CB8AC3E}">
        <p14:creationId xmlns:p14="http://schemas.microsoft.com/office/powerpoint/2010/main" val="167240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B8854DB-CBC7-0642-9B13-3D054C975652}" type="datetimeFigureOut">
              <a:rPr lang="en-US" smtClean="0"/>
              <a:t>1/24/2021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B6EFD99-2212-BC44-902F-9C832BF7C360}" type="slidenum">
              <a:rPr lang="en-US" smtClean="0"/>
              <a:t>‹#›</a:t>
            </a:fld>
            <a:endParaRPr lang="en-US"/>
          </a:p>
        </p:txBody>
      </p:sp>
    </p:spTree>
    <p:extLst>
      <p:ext uri="{BB962C8B-B14F-4D97-AF65-F5344CB8AC3E}">
        <p14:creationId xmlns:p14="http://schemas.microsoft.com/office/powerpoint/2010/main" val="14602541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48EE2C-8DF9-4CBD-B792-5B09BFB3E8AE}"/>
              </a:ext>
            </a:extLst>
          </p:cNvPr>
          <p:cNvPicPr>
            <a:picLocks noChangeAspect="1"/>
          </p:cNvPicPr>
          <p:nvPr/>
        </p:nvPicPr>
        <p:blipFill rotWithShape="1">
          <a:blip r:embed="rId4"/>
          <a:srcRect t="6029" b="6808"/>
          <a:stretch/>
        </p:blipFill>
        <p:spPr>
          <a:xfrm>
            <a:off x="14935341" y="10633775"/>
            <a:ext cx="19373887" cy="6358298"/>
          </a:xfrm>
          <a:prstGeom prst="rect">
            <a:avLst/>
          </a:prstGeom>
        </p:spPr>
      </p:pic>
      <p:pic>
        <p:nvPicPr>
          <p:cNvPr id="10" name="Picture 9">
            <a:extLst>
              <a:ext uri="{FF2B5EF4-FFF2-40B4-BE49-F238E27FC236}">
                <a16:creationId xmlns:a16="http://schemas.microsoft.com/office/drawing/2014/main" id="{7D13EBF0-BDC7-4027-9D75-DCF18D3326D9}"/>
              </a:ext>
            </a:extLst>
          </p:cNvPr>
          <p:cNvPicPr>
            <a:picLocks noChangeAspect="1"/>
          </p:cNvPicPr>
          <p:nvPr/>
        </p:nvPicPr>
        <p:blipFill>
          <a:blip r:embed="rId5"/>
          <a:stretch>
            <a:fillRect/>
          </a:stretch>
        </p:blipFill>
        <p:spPr>
          <a:xfrm>
            <a:off x="34309228" y="8915400"/>
            <a:ext cx="9131437" cy="8097466"/>
          </a:xfrm>
          <a:prstGeom prst="rect">
            <a:avLst/>
          </a:prstGeom>
        </p:spPr>
      </p:pic>
      <p:sp>
        <p:nvSpPr>
          <p:cNvPr id="53" name="TextBox 52">
            <a:extLst>
              <a:ext uri="{FF2B5EF4-FFF2-40B4-BE49-F238E27FC236}">
                <a16:creationId xmlns:a16="http://schemas.microsoft.com/office/drawing/2014/main" id="{FFB14526-1ABD-467D-921B-A55435163E0B}"/>
              </a:ext>
            </a:extLst>
          </p:cNvPr>
          <p:cNvSpPr txBox="1"/>
          <p:nvPr/>
        </p:nvSpPr>
        <p:spPr>
          <a:xfrm>
            <a:off x="10946130" y="15854579"/>
            <a:ext cx="22593300" cy="1209242"/>
          </a:xfrm>
          <a:prstGeom prst="rect">
            <a:avLst/>
          </a:prstGeom>
          <a:noFill/>
        </p:spPr>
        <p:txBody>
          <a:bodyPr wrap="square">
            <a:spAutoFit/>
          </a:bodyPr>
          <a:lstStyle/>
          <a:p>
            <a:r>
              <a:rPr lang="en-US" b="0" dirty="0">
                <a:effectLst/>
              </a:rPr>
              <a:t> </a:t>
            </a:r>
            <a:endParaRPr lang="en-US" dirty="0"/>
          </a:p>
        </p:txBody>
      </p:sp>
      <p:sp>
        <p:nvSpPr>
          <p:cNvPr id="56" name="TextBox 55"/>
          <p:cNvSpPr txBox="1"/>
          <p:nvPr/>
        </p:nvSpPr>
        <p:spPr>
          <a:xfrm>
            <a:off x="374917" y="7058989"/>
            <a:ext cx="13711391" cy="10618291"/>
          </a:xfrm>
          <a:prstGeom prst="rect">
            <a:avLst/>
          </a:prstGeom>
          <a:noFill/>
        </p:spPr>
        <p:txBody>
          <a:bodyPr wrap="square" rtlCol="0" anchor="t">
            <a:spAutoFit/>
          </a:bodyPr>
          <a:lstStyle/>
          <a:p>
            <a:pPr algn="just"/>
            <a:r>
              <a:rPr lang="en-US" sz="3600" dirty="0">
                <a:solidFill>
                  <a:srgbClr val="000000"/>
                </a:solidFill>
                <a:effectLst/>
                <a:ea typeface="Calibri" panose="020F0502020204030204" pitchFamily="34" charset="0"/>
              </a:rPr>
              <a:t>The field of Health Information Technology has tremendously developed to increase efficiency, reduce medical errors, reduce cost, increase patient satisfaction and improvise on the care provided. While systems like Electronic Health Records exist for clinicians and medical practitioners to help them improve their efficiency, very few systems out there focus on making life easier for patients. There still exists a need for the development of efficient information extraction and retrieval systems to identify key concepts related to the patient’s medical condition.</a:t>
            </a:r>
            <a:endParaRPr lang="en-US" sz="3600" dirty="0"/>
          </a:p>
          <a:p>
            <a:pPr algn="just"/>
            <a:r>
              <a:rPr lang="en-US" sz="3600" dirty="0"/>
              <a:t>This medical information retrieval system based on question answering interprets the question posed in natural language and can retrieve succinct and precise answers from a knowledge base for the patient to identify their illness. By using methods from NLP (Natural Language Processing), this system accepts questions in free-text and precisely serves the patients’ information need. The expected result is an improvement in retrieval performance with a lot less effort required by the patient. </a:t>
            </a:r>
          </a:p>
          <a:p>
            <a:pPr algn="just"/>
            <a:endParaRPr lang="en-US" sz="3600" dirty="0"/>
          </a:p>
          <a:p>
            <a:pPr algn="just"/>
            <a:endParaRPr lang="en-US" sz="3600" dirty="0"/>
          </a:p>
        </p:txBody>
      </p:sp>
      <p:sp>
        <p:nvSpPr>
          <p:cNvPr id="39" name="TextBox 38"/>
          <p:cNvSpPr txBox="1"/>
          <p:nvPr/>
        </p:nvSpPr>
        <p:spPr>
          <a:xfrm>
            <a:off x="8686800" y="1371601"/>
            <a:ext cx="29260800" cy="3169970"/>
          </a:xfrm>
          <a:prstGeom prst="rect">
            <a:avLst/>
          </a:prstGeom>
          <a:noFill/>
        </p:spPr>
        <p:txBody>
          <a:bodyPr wrap="square" rtlCol="0" anchor="t">
            <a:spAutoFit/>
          </a:bodyPr>
          <a:lstStyle/>
          <a:p>
            <a:r>
              <a:rPr lang="en-US" sz="7999" b="1" dirty="0"/>
              <a:t>Consumer Health Question Answering System</a:t>
            </a:r>
          </a:p>
          <a:p>
            <a:r>
              <a:rPr lang="en-US" sz="6000" dirty="0"/>
              <a:t>Ritika Raju, Sam Henry, </a:t>
            </a:r>
            <a:r>
              <a:rPr lang="en-US" sz="6000" dirty="0" err="1">
                <a:ea typeface="+mn-lt"/>
                <a:cs typeface="+mn-lt"/>
              </a:rPr>
              <a:t>Ö</a:t>
            </a:r>
            <a:r>
              <a:rPr lang="en-US" sz="6000" dirty="0" err="1"/>
              <a:t>zlem</a:t>
            </a:r>
            <a:r>
              <a:rPr lang="en-US" sz="6000" dirty="0"/>
              <a:t> </a:t>
            </a:r>
            <a:r>
              <a:rPr lang="en-US" sz="6000" dirty="0" err="1"/>
              <a:t>Uzuner</a:t>
            </a:r>
            <a:r>
              <a:rPr lang="en-US" sz="6000" dirty="0"/>
              <a:t>| rraju@gmu.edu</a:t>
            </a:r>
          </a:p>
          <a:p>
            <a:r>
              <a:rPr lang="en-US" sz="6000" dirty="0">
                <a:ea typeface="+mn-lt"/>
                <a:cs typeface="+mn-lt"/>
              </a:rPr>
              <a:t>Department of Information Science and Technology</a:t>
            </a:r>
            <a:r>
              <a:rPr lang="en-US" sz="6000" dirty="0"/>
              <a:t>| George Mason University</a:t>
            </a:r>
            <a:endParaRPr lang="en-US" dirty="0"/>
          </a:p>
        </p:txBody>
      </p:sp>
      <p:sp>
        <p:nvSpPr>
          <p:cNvPr id="118" name="Rectangle 117"/>
          <p:cNvSpPr/>
          <p:nvPr/>
        </p:nvSpPr>
        <p:spPr>
          <a:xfrm>
            <a:off x="374916" y="5424137"/>
            <a:ext cx="13711391" cy="1353220"/>
          </a:xfrm>
          <a:prstGeom prst="rect">
            <a:avLst/>
          </a:prstGeom>
          <a:solidFill>
            <a:schemeClr val="accent4">
              <a:lumMod val="60000"/>
              <a:lumOff val="40000"/>
            </a:scheme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Background</a:t>
            </a:r>
          </a:p>
        </p:txBody>
      </p:sp>
      <p:sp>
        <p:nvSpPr>
          <p:cNvPr id="153" name="Rectangle 152"/>
          <p:cNvSpPr/>
          <p:nvPr/>
        </p:nvSpPr>
        <p:spPr>
          <a:xfrm>
            <a:off x="374917" y="18704189"/>
            <a:ext cx="13852653" cy="7848302"/>
          </a:xfrm>
          <a:prstGeom prst="rect">
            <a:avLst/>
          </a:prstGeom>
        </p:spPr>
        <p:txBody>
          <a:bodyPr wrap="square" anchor="t">
            <a:spAutoFit/>
          </a:bodyPr>
          <a:lstStyle/>
          <a:p>
            <a:pPr algn="just"/>
            <a:r>
              <a:rPr lang="en-US" sz="3600" dirty="0"/>
              <a:t>BERT, developed recently by Google, is built upon multi-layer bidirectional Transformers, uses contextualized word embeddings and has attained state-of-the-art results on various NLP tasks including question answering. </a:t>
            </a:r>
            <a:r>
              <a:rPr lang="en-US" sz="3600" dirty="0" err="1"/>
              <a:t>BioBERT</a:t>
            </a:r>
            <a:r>
              <a:rPr lang="en-US" sz="3600" dirty="0"/>
              <a:t>, a domain-specific BERT based model further pre-trained on PubMed abstracts and full texts, performs better than BERT and other state-of-the-art models in </a:t>
            </a:r>
            <a:r>
              <a:rPr lang="en-US" sz="3600" dirty="0" err="1"/>
              <a:t>bioNLP</a:t>
            </a:r>
            <a:r>
              <a:rPr lang="en-US" sz="3600" dirty="0"/>
              <a:t> tasks such as biomedical NER, RE and QA. It takes in the question and the snippet as an input sequence. Then, it learns positional embeddings during training and uses segment embeddings to mark question and passage locations in the input sequence. </a:t>
            </a:r>
            <a:r>
              <a:rPr lang="en-US" sz="3600" dirty="0" err="1"/>
              <a:t>BioBERT</a:t>
            </a:r>
            <a:r>
              <a:rPr lang="en-US" sz="3600" dirty="0"/>
              <a:t> uses </a:t>
            </a:r>
            <a:r>
              <a:rPr lang="en-US" sz="3600" dirty="0" err="1"/>
              <a:t>WordPiece</a:t>
            </a:r>
            <a:r>
              <a:rPr lang="en-US" sz="3600" dirty="0"/>
              <a:t> embeddings (sub word units) to address out-of-vocabulary problems and broken sub-words are marked by ##. To the beginning of every sequence, to process yes/no type questions, [CLS] tokens are added.</a:t>
            </a:r>
          </a:p>
          <a:p>
            <a:pPr algn="just"/>
            <a:endParaRPr lang="en-US" sz="3600" dirty="0"/>
          </a:p>
        </p:txBody>
      </p:sp>
      <p:sp>
        <p:nvSpPr>
          <p:cNvPr id="157" name="Rectangle 156"/>
          <p:cNvSpPr/>
          <p:nvPr/>
        </p:nvSpPr>
        <p:spPr>
          <a:xfrm>
            <a:off x="14992468" y="5421507"/>
            <a:ext cx="28523816" cy="1353220"/>
          </a:xfrm>
          <a:prstGeom prst="rect">
            <a:avLst/>
          </a:prstGeom>
          <a:solidFill>
            <a:schemeClr val="accent4">
              <a:lumMod val="60000"/>
              <a:lumOff val="40000"/>
            </a:scheme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Question Answering</a:t>
            </a:r>
          </a:p>
        </p:txBody>
      </p:sp>
      <p:sp>
        <p:nvSpPr>
          <p:cNvPr id="160" name="Rectangle 159"/>
          <p:cNvSpPr/>
          <p:nvPr/>
        </p:nvSpPr>
        <p:spPr>
          <a:xfrm>
            <a:off x="14935342" y="17063821"/>
            <a:ext cx="13852654" cy="1353220"/>
          </a:xfrm>
          <a:prstGeom prst="rect">
            <a:avLst/>
          </a:prstGeom>
          <a:solidFill>
            <a:schemeClr val="accent4">
              <a:lumMod val="60000"/>
              <a:lumOff val="40000"/>
            </a:scheme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Method</a:t>
            </a:r>
          </a:p>
        </p:txBody>
      </p:sp>
      <p:sp>
        <p:nvSpPr>
          <p:cNvPr id="162" name="Rectangle 161"/>
          <p:cNvSpPr/>
          <p:nvPr/>
        </p:nvSpPr>
        <p:spPr>
          <a:xfrm>
            <a:off x="14935330" y="18639226"/>
            <a:ext cx="13852659" cy="6186309"/>
          </a:xfrm>
          <a:prstGeom prst="rect">
            <a:avLst/>
          </a:prstGeom>
        </p:spPr>
        <p:txBody>
          <a:bodyPr wrap="square" anchor="t">
            <a:spAutoFit/>
          </a:bodyPr>
          <a:lstStyle/>
          <a:p>
            <a:pPr algn="just"/>
            <a:r>
              <a:rPr lang="en-US" sz="3600" dirty="0"/>
              <a:t>For factoid and list type questions, exact answers are included in the given snippets, while only binary answers are provided for yes/no questions.</a:t>
            </a:r>
            <a:r>
              <a:rPr lang="en-US" sz="3600" b="1" dirty="0"/>
              <a:t> </a:t>
            </a:r>
            <a:r>
              <a:rPr lang="en-US" sz="3600" dirty="0"/>
              <a:t>The data set contains multiple snippers or documents for each question and question type.</a:t>
            </a:r>
            <a:r>
              <a:rPr lang="en-US" sz="3600" b="1" dirty="0"/>
              <a:t> </a:t>
            </a:r>
            <a:r>
              <a:rPr lang="en-US" sz="3600" dirty="0"/>
              <a:t>To gain the best performance, the </a:t>
            </a:r>
            <a:r>
              <a:rPr lang="en-US" sz="3600" dirty="0" err="1"/>
              <a:t>BioBERT</a:t>
            </a:r>
            <a:r>
              <a:rPr lang="en-US" sz="3600" dirty="0"/>
              <a:t> model was further pretrained on </a:t>
            </a:r>
            <a:r>
              <a:rPr lang="en-US" sz="3600" dirty="0" err="1"/>
              <a:t>SQuAD</a:t>
            </a:r>
            <a:r>
              <a:rPr lang="en-US" sz="3600" dirty="0"/>
              <a:t> dataset. The trainable parameters for factoid and list type questions were pre-trained on the </a:t>
            </a:r>
            <a:r>
              <a:rPr lang="en-US" sz="3600" dirty="0" err="1"/>
              <a:t>SQuAD</a:t>
            </a:r>
            <a:r>
              <a:rPr lang="en-US" sz="3600" dirty="0"/>
              <a:t> 1.1 dataset, and the parameters for yes/no type questions were pretrained on the </a:t>
            </a:r>
            <a:r>
              <a:rPr lang="en-US" sz="3600" dirty="0" err="1"/>
              <a:t>SQuAD</a:t>
            </a:r>
            <a:r>
              <a:rPr lang="en-US" sz="3600" dirty="0"/>
              <a:t> 2.0 dataset.</a:t>
            </a:r>
            <a:r>
              <a:rPr lang="en-US" sz="3600" b="1" dirty="0"/>
              <a:t> </a:t>
            </a:r>
            <a:r>
              <a:rPr lang="en-US" sz="3600" dirty="0"/>
              <a:t>The pre-trained system is then fine-tuned on BIOASQ Task 7B for each task. The XML document retrieved from the IR module is first converted to </a:t>
            </a:r>
            <a:r>
              <a:rPr lang="en-US" sz="3600" dirty="0" err="1"/>
              <a:t>JSoN</a:t>
            </a:r>
            <a:r>
              <a:rPr lang="en-US" sz="3600" dirty="0"/>
              <a:t> to get results with </a:t>
            </a:r>
            <a:r>
              <a:rPr lang="en-US" sz="3600" dirty="0" err="1"/>
              <a:t>BioBERT</a:t>
            </a:r>
            <a:r>
              <a:rPr lang="en-US" sz="3600" dirty="0"/>
              <a:t> and post-processed back to XML.</a:t>
            </a:r>
          </a:p>
        </p:txBody>
      </p:sp>
      <p:sp>
        <p:nvSpPr>
          <p:cNvPr id="183" name="Rectangle 182"/>
          <p:cNvSpPr/>
          <p:nvPr/>
        </p:nvSpPr>
        <p:spPr>
          <a:xfrm>
            <a:off x="29679676" y="18782912"/>
            <a:ext cx="13836607" cy="1390688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R="0" algn="just">
              <a:lnSpc>
                <a:spcPct val="107000"/>
              </a:lnSpc>
              <a:spcBef>
                <a:spcPts val="0"/>
              </a:spcBef>
              <a:spcAft>
                <a:spcPts val="8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1. Problem</a:t>
            </a:r>
            <a:r>
              <a:rPr lang="en-US" sz="3600" dirty="0">
                <a:effectLst/>
                <a:latin typeface="Calibri" panose="020F0502020204030204" pitchFamily="34" charset="0"/>
                <a:ea typeface="Calibri" panose="020F0502020204030204" pitchFamily="34" charset="0"/>
                <a:cs typeface="Times New Roman" panose="02020603050405020304" pitchFamily="18" charset="0"/>
              </a:rPr>
              <a:t>: At times, </a:t>
            </a:r>
            <a:r>
              <a:rPr lang="en-US" sz="3600" dirty="0" err="1">
                <a:latin typeface="Calibri" panose="020F0502020204030204" pitchFamily="34" charset="0"/>
                <a:ea typeface="Calibri" panose="020F0502020204030204" pitchFamily="34" charset="0"/>
                <a:cs typeface="Times New Roman" panose="02020603050405020304" pitchFamily="18" charset="0"/>
              </a:rPr>
              <a:t>BioBERT</a:t>
            </a:r>
            <a:r>
              <a:rPr lang="en-US" sz="3600" dirty="0">
                <a:latin typeface="Calibri" panose="020F0502020204030204" pitchFamily="34" charset="0"/>
                <a:ea typeface="Calibri" panose="020F0502020204030204" pitchFamily="34" charset="0"/>
                <a:cs typeface="Times New Roman" panose="02020603050405020304" pitchFamily="18" charset="0"/>
              </a:rPr>
              <a:t> m</a:t>
            </a:r>
            <a:r>
              <a:rPr lang="en-US" sz="3600" dirty="0">
                <a:effectLst/>
                <a:latin typeface="Calibri" panose="020F0502020204030204" pitchFamily="34" charset="0"/>
                <a:ea typeface="Calibri" panose="020F0502020204030204" pitchFamily="34" charset="0"/>
                <a:cs typeface="Times New Roman" panose="02020603050405020304" pitchFamily="18" charset="0"/>
              </a:rPr>
              <a:t>isses out on identifying the exact correct start and end positions of the answer text span, thus ending up missing out on a few (1-3) words in the answer. </a:t>
            </a:r>
            <a:r>
              <a:rPr lang="en-US" sz="3600" b="1" dirty="0">
                <a:effectLst/>
                <a:latin typeface="Calibri" panose="020F0502020204030204" pitchFamily="34" charset="0"/>
                <a:ea typeface="Calibri" panose="020F0502020204030204" pitchFamily="34" charset="0"/>
                <a:cs typeface="Times New Roman" panose="02020603050405020304" pitchFamily="18" charset="0"/>
              </a:rPr>
              <a:t>Possible reason </a:t>
            </a:r>
            <a:r>
              <a:rPr lang="en-US" sz="3600" dirty="0">
                <a:effectLst/>
                <a:latin typeface="Calibri" panose="020F0502020204030204" pitchFamily="34" charset="0"/>
                <a:ea typeface="Calibri" panose="020F0502020204030204" pitchFamily="34" charset="0"/>
                <a:cs typeface="Times New Roman" panose="02020603050405020304" pitchFamily="18" charset="0"/>
              </a:rPr>
              <a:t>: Not enough fine-tuning data and possible errors in finetuning dataset</a:t>
            </a:r>
            <a:r>
              <a:rPr lang="en-US" sz="3600" dirty="0">
                <a:latin typeface="Calibri" panose="020F0502020204030204" pitchFamily="34" charset="0"/>
                <a:ea typeface="Calibri" panose="020F0502020204030204" pitchFamily="34" charset="0"/>
                <a:cs typeface="Times New Roman" panose="02020603050405020304" pitchFamily="18" charset="0"/>
              </a:rPr>
              <a:t>. A</a:t>
            </a:r>
            <a:r>
              <a:rPr lang="en-US" sz="3600" dirty="0">
                <a:effectLst/>
                <a:latin typeface="Calibri" panose="020F0502020204030204" pitchFamily="34" charset="0"/>
                <a:ea typeface="Calibri" panose="020F0502020204030204" pitchFamily="34" charset="0"/>
                <a:cs typeface="Times New Roman" panose="02020603050405020304" pitchFamily="18" charset="0"/>
              </a:rPr>
              <a:t>dditional datasets could be added to pretrain the model. </a:t>
            </a:r>
          </a:p>
          <a:p>
            <a:pPr marR="0" algn="just">
              <a:lnSpc>
                <a:spcPct val="107000"/>
              </a:lnSpc>
              <a:spcBef>
                <a:spcPts val="0"/>
              </a:spcBef>
              <a:spcAft>
                <a:spcPts val="8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Example</a:t>
            </a:r>
            <a:r>
              <a:rPr lang="en-US" sz="3600" dirty="0">
                <a:effectLst/>
                <a:latin typeface="Calibri" panose="020F0502020204030204" pitchFamily="34" charset="0"/>
                <a:ea typeface="Calibri" panose="020F0502020204030204" pitchFamily="34" charset="0"/>
                <a:cs typeface="Times New Roman" panose="02020603050405020304" pitchFamily="18" charset="0"/>
              </a:rPr>
              <a:t>: Which proteins in the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cerebro</a:t>
            </a:r>
            <a:r>
              <a:rPr lang="en-US" sz="3600" dirty="0">
                <a:effectLst/>
                <a:latin typeface="Calibri" panose="020F0502020204030204" pitchFamily="34" charset="0"/>
                <a:ea typeface="Calibri" panose="020F0502020204030204" pitchFamily="34" charset="0"/>
                <a:cs typeface="Times New Roman" panose="02020603050405020304" pitchFamily="18" charset="0"/>
              </a:rPr>
              <a:t>-spinal fluid can be used for early diagnosis of Alzheimer’s disease?		          Expected answer: phosphorylated tau (p-tau 181p) , BERT’s answer: tau </a:t>
            </a:r>
          </a:p>
          <a:p>
            <a:pPr algn="just">
              <a:lnSpc>
                <a:spcPct val="107000"/>
              </a:lnSpc>
              <a:spcAft>
                <a:spcPts val="800"/>
              </a:spcAft>
            </a:pPr>
            <a:r>
              <a:rPr lang="en-US" sz="3600" b="1" dirty="0">
                <a:latin typeface="Calibri" panose="020F0502020204030204" pitchFamily="34" charset="0"/>
                <a:cs typeface="Times New Roman" panose="02020603050405020304" pitchFamily="18" charset="0"/>
              </a:rPr>
              <a:t>2. Problem: </a:t>
            </a:r>
            <a:r>
              <a:rPr lang="en-US" sz="3600" dirty="0">
                <a:latin typeface="Calibri" panose="020F0502020204030204" pitchFamily="34" charset="0"/>
                <a:cs typeface="Times New Roman" panose="02020603050405020304" pitchFamily="18" charset="0"/>
              </a:rPr>
              <a:t>When the correct text span is clearly present, BERT identifies             the wrong text span altogether. </a:t>
            </a:r>
            <a:r>
              <a:rPr lang="en-US" sz="3600" b="1" dirty="0">
                <a:latin typeface="Calibri" panose="020F0502020204030204" pitchFamily="34" charset="0"/>
                <a:cs typeface="Times New Roman" panose="02020603050405020304" pitchFamily="18" charset="0"/>
              </a:rPr>
              <a:t>Possible reason </a:t>
            </a:r>
            <a:r>
              <a:rPr lang="en-US" sz="3600" dirty="0">
                <a:latin typeface="Calibri" panose="020F0502020204030204" pitchFamily="34" charset="0"/>
                <a:cs typeface="Times New Roman" panose="02020603050405020304" pitchFamily="18" charset="0"/>
              </a:rPr>
              <a:t>: Not enough pretraining. To identify if an answer is relevant for a question, it needs to leverage its prior knowledge developed during the pretraining phase. Maybe not enough knowledge gathered.	                                              </a:t>
            </a:r>
            <a:r>
              <a:rPr lang="en-US" sz="3600" b="1" dirty="0">
                <a:latin typeface="Calibri" panose="020F0502020204030204" pitchFamily="34" charset="0"/>
                <a:cs typeface="Times New Roman" panose="02020603050405020304" pitchFamily="18" charset="0"/>
              </a:rPr>
              <a:t>Example: </a:t>
            </a:r>
            <a:r>
              <a:rPr lang="en-US" sz="3600" dirty="0">
                <a:latin typeface="Calibri" panose="020F0502020204030204" pitchFamily="34" charset="0"/>
                <a:cs typeface="Times New Roman" panose="02020603050405020304" pitchFamily="18" charset="0"/>
              </a:rPr>
              <a:t>List autoimmune disorders associated with GAD65        autoantibodies. BERT’s answer: Grave's disease, Hashimoto's thyroiditis ,      Expected answer: cerebellar ataxia  </a:t>
            </a:r>
          </a:p>
          <a:p>
            <a:pPr marL="0" marR="0" algn="just">
              <a:lnSpc>
                <a:spcPct val="107000"/>
              </a:lnSpc>
              <a:spcBef>
                <a:spcPts val="0"/>
              </a:spcBef>
              <a:spcAft>
                <a:spcPts val="800"/>
              </a:spcAft>
            </a:pPr>
            <a:r>
              <a:rPr lang="en-US" sz="3600" b="1" dirty="0">
                <a:latin typeface="Calibri" panose="020F0502020204030204" pitchFamily="34" charset="0"/>
                <a:ea typeface="Calibri" panose="020F0502020204030204" pitchFamily="34" charset="0"/>
                <a:cs typeface="Times New Roman" panose="02020603050405020304" pitchFamily="18" charset="0"/>
              </a:rPr>
              <a:t>3</a:t>
            </a:r>
            <a:r>
              <a:rPr lang="en-US" sz="3600" dirty="0">
                <a:latin typeface="Calibri" panose="020F0502020204030204" pitchFamily="34" charset="0"/>
                <a:ea typeface="Calibri" panose="020F0502020204030204" pitchFamily="34" charset="0"/>
                <a:cs typeface="Times New Roman" panose="02020603050405020304" pitchFamily="18" charset="0"/>
              </a:rPr>
              <a:t>. </a:t>
            </a:r>
            <a:r>
              <a:rPr lang="en-US" sz="3600" b="1" dirty="0">
                <a:latin typeface="Calibri" panose="020F0502020204030204" pitchFamily="34" charset="0"/>
                <a:cs typeface="Times New Roman" panose="02020603050405020304" pitchFamily="18" charset="0"/>
              </a:rPr>
              <a:t>Problem: </a:t>
            </a:r>
            <a:r>
              <a:rPr lang="en-US" sz="3600" dirty="0">
                <a:latin typeface="Calibri" panose="020F0502020204030204" pitchFamily="34" charset="0"/>
                <a:cs typeface="Times New Roman" panose="02020603050405020304" pitchFamily="18" charset="0"/>
              </a:rPr>
              <a:t>Ambiguous context paragraph provided in the data set,                                making it hard to find an answer. </a:t>
            </a:r>
            <a:r>
              <a:rPr lang="en-US" sz="3600" b="1" dirty="0">
                <a:latin typeface="Calibri" panose="020F0502020204030204" pitchFamily="34" charset="0"/>
                <a:cs typeface="Times New Roman" panose="02020603050405020304" pitchFamily="18" charset="0"/>
              </a:rPr>
              <a:t>Possible fix: </a:t>
            </a:r>
            <a:r>
              <a:rPr lang="en-US" sz="3600" dirty="0">
                <a:latin typeface="Calibri" panose="020F0502020204030204" pitchFamily="34" charset="0"/>
                <a:cs typeface="Times New Roman" panose="02020603050405020304" pitchFamily="18" charset="0"/>
              </a:rPr>
              <a:t>IR system can try to fetch a clearer context paragraph. If a close enough paragraph doesn’t exist, BERT’s attention and text span identification has to improved by further pretraining. </a:t>
            </a:r>
          </a:p>
          <a:p>
            <a:pPr algn="just"/>
            <a:r>
              <a:rPr lang="en-US" sz="3600" b="1" dirty="0">
                <a:effectLst/>
                <a:latin typeface="Calibri" panose="020F0502020204030204" pitchFamily="34" charset="0"/>
                <a:ea typeface="Calibri" panose="020F0502020204030204" pitchFamily="34" charset="0"/>
                <a:cs typeface="Times New Roman" panose="02020603050405020304" pitchFamily="18" charset="0"/>
              </a:rPr>
              <a:t>Example</a:t>
            </a:r>
            <a:r>
              <a:rPr lang="en-US" sz="3600" dirty="0">
                <a:effectLst/>
                <a:latin typeface="Calibri" panose="020F0502020204030204" pitchFamily="34" charset="0"/>
                <a:ea typeface="Calibri" panose="020F0502020204030204" pitchFamily="34" charset="0"/>
                <a:cs typeface="Times New Roman" panose="02020603050405020304" pitchFamily="18" charset="0"/>
              </a:rPr>
              <a:t>: What is the target of the drug Olaparib? </a:t>
            </a:r>
          </a:p>
          <a:p>
            <a:pPr marL="0" marR="0" algn="just">
              <a:lnSpc>
                <a:spcPct val="107000"/>
              </a:lnSpc>
              <a:spcBef>
                <a:spcPts val="0"/>
              </a:spcBef>
              <a:spcAft>
                <a:spcPts val="800"/>
              </a:spcAft>
            </a:pPr>
            <a:r>
              <a:rPr lang="en-US" sz="3600" dirty="0">
                <a:effectLst/>
                <a:latin typeface="Calibri" panose="020F0502020204030204" pitchFamily="34" charset="0"/>
                <a:ea typeface="Calibri" panose="020F0502020204030204" pitchFamily="34" charset="0"/>
                <a:cs typeface="Times New Roman" panose="02020603050405020304" pitchFamily="18" charset="0"/>
              </a:rPr>
              <a:t>Expected answer: PARP, Bert’s answer: RAD51</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3600" dirty="0"/>
              <a:t> </a:t>
            </a:r>
          </a:p>
        </p:txBody>
      </p:sp>
      <p:sp>
        <p:nvSpPr>
          <p:cNvPr id="184" name="Rectangle 183"/>
          <p:cNvSpPr/>
          <p:nvPr/>
        </p:nvSpPr>
        <p:spPr>
          <a:xfrm>
            <a:off x="14935342" y="6212813"/>
            <a:ext cx="28505323" cy="969272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algn="ctr"/>
            <a:endParaRPr lang="en-US" sz="6600" dirty="0"/>
          </a:p>
          <a:p>
            <a:pPr algn="just"/>
            <a:r>
              <a:rPr lang="en-US" sz="3600" dirty="0"/>
              <a:t>After the IR module retrieves and ranks the relevant documents and passages, the answering module focusses on extracting and ranking the answers from the passages. This process is different for various question types. For list and factoid questions, one or more terms are typically selected by identifying text spans within snippets. For Yes/No type questions, sentence classification is used. </a:t>
            </a:r>
            <a:r>
              <a:rPr lang="en-US" sz="3600" dirty="0" err="1"/>
              <a:t>BioBert</a:t>
            </a:r>
            <a:r>
              <a:rPr lang="en-US" sz="3600" dirty="0"/>
              <a:t> is used for answer generation. </a:t>
            </a:r>
            <a:r>
              <a:rPr lang="en-US" sz="3600" dirty="0" err="1"/>
              <a:t>BioBERT</a:t>
            </a:r>
            <a:r>
              <a:rPr lang="en-US" sz="3600" dirty="0"/>
              <a:t> is trained on Squad and </a:t>
            </a:r>
            <a:r>
              <a:rPr lang="en-US" sz="3600" dirty="0" err="1"/>
              <a:t>SQuAD</a:t>
            </a:r>
            <a:r>
              <a:rPr lang="en-US" sz="3600" dirty="0"/>
              <a:t> 2.0 for transfer learning and is finetuned on </a:t>
            </a:r>
            <a:r>
              <a:rPr lang="en-US" sz="3600" dirty="0" err="1"/>
              <a:t>BioASQ</a:t>
            </a:r>
            <a:r>
              <a:rPr lang="en-US" sz="3600" dirty="0"/>
              <a:t> datasets to improve its performance.  Also, the last layer of </a:t>
            </a:r>
            <a:r>
              <a:rPr lang="en-US" sz="3600" dirty="0" err="1"/>
              <a:t>BioBERT</a:t>
            </a:r>
            <a:r>
              <a:rPr lang="en-US" sz="3600" dirty="0"/>
              <a:t> is modified to be trained/tested on three different types of </a:t>
            </a:r>
            <a:r>
              <a:rPr lang="en-US" sz="3600" dirty="0" err="1"/>
              <a:t>BioASQ</a:t>
            </a:r>
            <a:r>
              <a:rPr lang="en-US" sz="3600" dirty="0"/>
              <a:t> questions, i.e., factoid, list and yes/no. This facilitates in reduction of cost of using biomedical question answering systems as the structure of </a:t>
            </a:r>
            <a:r>
              <a:rPr lang="en-US" sz="3600" dirty="0" err="1"/>
              <a:t>BioBERT</a:t>
            </a:r>
            <a:r>
              <a:rPr lang="en-US" sz="3600" dirty="0"/>
              <a:t> works well for all the three types of questions.</a:t>
            </a:r>
          </a:p>
          <a:p>
            <a:pPr algn="ctr"/>
            <a:endParaRPr lang="en-US" sz="3200" dirty="0"/>
          </a:p>
          <a:p>
            <a:pPr algn="just"/>
            <a:endParaRPr lang="en-US" sz="3600" dirty="0"/>
          </a:p>
        </p:txBody>
      </p:sp>
      <p:sp>
        <p:nvSpPr>
          <p:cNvPr id="52" name="TextBox 51">
            <a:extLst>
              <a:ext uri="{FF2B5EF4-FFF2-40B4-BE49-F238E27FC236}">
                <a16:creationId xmlns:a16="http://schemas.microsoft.com/office/drawing/2014/main" id="{B90B7378-4186-49F8-88A7-49AA052E83D8}"/>
              </a:ext>
            </a:extLst>
          </p:cNvPr>
          <p:cNvSpPr txBox="1"/>
          <p:nvPr/>
        </p:nvSpPr>
        <p:spPr>
          <a:xfrm>
            <a:off x="10946130" y="15854579"/>
            <a:ext cx="22593300" cy="1209242"/>
          </a:xfrm>
          <a:prstGeom prst="rect">
            <a:avLst/>
          </a:prstGeom>
          <a:noFill/>
        </p:spPr>
        <p:txBody>
          <a:bodyPr wrap="square">
            <a:spAutoFit/>
          </a:bodyPr>
          <a:lstStyle/>
          <a:p>
            <a:r>
              <a:rPr lang="en-US" b="0" dirty="0">
                <a:effectLst/>
              </a:rPr>
              <a:t> </a:t>
            </a:r>
            <a:endParaRPr lang="en-US" dirty="0"/>
          </a:p>
        </p:txBody>
      </p:sp>
      <p:graphicFrame>
        <p:nvGraphicFramePr>
          <p:cNvPr id="4" name="Table 4">
            <a:extLst>
              <a:ext uri="{FF2B5EF4-FFF2-40B4-BE49-F238E27FC236}">
                <a16:creationId xmlns:a16="http://schemas.microsoft.com/office/drawing/2014/main" id="{F2706293-8FBA-485A-A90C-DEC6B0A6D67E}"/>
              </a:ext>
            </a:extLst>
          </p:cNvPr>
          <p:cNvGraphicFramePr>
            <a:graphicFrameLocks noGrp="1"/>
          </p:cNvGraphicFramePr>
          <p:nvPr>
            <p:extLst>
              <p:ext uri="{D42A27DB-BD31-4B8C-83A1-F6EECF244321}">
                <p14:modId xmlns:p14="http://schemas.microsoft.com/office/powerpoint/2010/main" val="3918224957"/>
              </p:ext>
            </p:extLst>
          </p:nvPr>
        </p:nvGraphicFramePr>
        <p:xfrm>
          <a:off x="14935338" y="28274271"/>
          <a:ext cx="13852659" cy="3724020"/>
        </p:xfrm>
        <a:graphic>
          <a:graphicData uri="http://schemas.openxmlformats.org/drawingml/2006/table">
            <a:tbl>
              <a:tblPr firstRow="1" bandRow="1">
                <a:tableStyleId>{00A15C55-8517-42AA-B614-E9B94910E393}</a:tableStyleId>
              </a:tblPr>
              <a:tblGrid>
                <a:gridCol w="4617553">
                  <a:extLst>
                    <a:ext uri="{9D8B030D-6E8A-4147-A177-3AD203B41FA5}">
                      <a16:colId xmlns:a16="http://schemas.microsoft.com/office/drawing/2014/main" val="3657928946"/>
                    </a:ext>
                  </a:extLst>
                </a:gridCol>
                <a:gridCol w="4617553">
                  <a:extLst>
                    <a:ext uri="{9D8B030D-6E8A-4147-A177-3AD203B41FA5}">
                      <a16:colId xmlns:a16="http://schemas.microsoft.com/office/drawing/2014/main" val="3444502076"/>
                    </a:ext>
                  </a:extLst>
                </a:gridCol>
                <a:gridCol w="4617553">
                  <a:extLst>
                    <a:ext uri="{9D8B030D-6E8A-4147-A177-3AD203B41FA5}">
                      <a16:colId xmlns:a16="http://schemas.microsoft.com/office/drawing/2014/main" val="3293749392"/>
                    </a:ext>
                  </a:extLst>
                </a:gridCol>
              </a:tblGrid>
              <a:tr h="1413240">
                <a:tc>
                  <a:txBody>
                    <a:bodyPr/>
                    <a:lstStyle/>
                    <a:p>
                      <a:r>
                        <a:rPr lang="en-US" sz="3600" dirty="0">
                          <a:solidFill>
                            <a:schemeClr val="tx1"/>
                          </a:solidFill>
                        </a:rPr>
                        <a:t>Question Type</a:t>
                      </a:r>
                    </a:p>
                  </a:txBody>
                  <a:tcPr/>
                </a:tc>
                <a:tc>
                  <a:txBody>
                    <a:bodyPr/>
                    <a:lstStyle/>
                    <a:p>
                      <a:r>
                        <a:rPr lang="en-US" sz="3600" dirty="0">
                          <a:solidFill>
                            <a:schemeClr val="tx1"/>
                          </a:solidFill>
                        </a:rPr>
                        <a:t>No. of training data</a:t>
                      </a:r>
                    </a:p>
                  </a:txBody>
                  <a:tcPr/>
                </a:tc>
                <a:tc>
                  <a:txBody>
                    <a:bodyPr/>
                    <a:lstStyle/>
                    <a:p>
                      <a:r>
                        <a:rPr lang="en-US" sz="3600" dirty="0">
                          <a:solidFill>
                            <a:schemeClr val="tx1"/>
                          </a:solidFill>
                        </a:rPr>
                        <a:t>Questions/ Answers           after finetuning</a:t>
                      </a:r>
                    </a:p>
                  </a:txBody>
                  <a:tcPr/>
                </a:tc>
                <a:extLst>
                  <a:ext uri="{0D108BD9-81ED-4DB2-BD59-A6C34878D82A}">
                    <a16:rowId xmlns:a16="http://schemas.microsoft.com/office/drawing/2014/main" val="239163305"/>
                  </a:ext>
                </a:extLst>
              </a:tr>
              <a:tr h="770260">
                <a:tc>
                  <a:txBody>
                    <a:bodyPr/>
                    <a:lstStyle/>
                    <a:p>
                      <a:r>
                        <a:rPr lang="en-US" sz="3600" dirty="0"/>
                        <a:t>Factoid</a:t>
                      </a:r>
                    </a:p>
                  </a:txBody>
                  <a:tcPr/>
                </a:tc>
                <a:tc>
                  <a:txBody>
                    <a:bodyPr/>
                    <a:lstStyle/>
                    <a:p>
                      <a:r>
                        <a:rPr lang="en-US" sz="3600" dirty="0"/>
                        <a:t>4598</a:t>
                      </a:r>
                    </a:p>
                  </a:txBody>
                  <a:tcPr/>
                </a:tc>
                <a:tc>
                  <a:txBody>
                    <a:bodyPr/>
                    <a:lstStyle/>
                    <a:p>
                      <a:r>
                        <a:rPr lang="en-US" sz="3600" dirty="0"/>
                        <a:t>1063/1291 = 0.823</a:t>
                      </a:r>
                    </a:p>
                  </a:txBody>
                  <a:tcPr/>
                </a:tc>
                <a:extLst>
                  <a:ext uri="{0D108BD9-81ED-4DB2-BD59-A6C34878D82A}">
                    <a16:rowId xmlns:a16="http://schemas.microsoft.com/office/drawing/2014/main" val="131221789"/>
                  </a:ext>
                </a:extLst>
              </a:tr>
              <a:tr h="770260">
                <a:tc>
                  <a:txBody>
                    <a:bodyPr/>
                    <a:lstStyle/>
                    <a:p>
                      <a:r>
                        <a:rPr lang="en-US" sz="3600" dirty="0"/>
                        <a:t>List</a:t>
                      </a:r>
                    </a:p>
                  </a:txBody>
                  <a:tcPr/>
                </a:tc>
                <a:tc>
                  <a:txBody>
                    <a:bodyPr/>
                    <a:lstStyle/>
                    <a:p>
                      <a:r>
                        <a:rPr lang="en-US" sz="3600" dirty="0"/>
                        <a:t>7027</a:t>
                      </a:r>
                    </a:p>
                  </a:txBody>
                  <a:tcPr/>
                </a:tc>
                <a:tc>
                  <a:txBody>
                    <a:bodyPr/>
                    <a:lstStyle/>
                    <a:p>
                      <a:r>
                        <a:rPr lang="en-US" sz="3600" dirty="0"/>
                        <a:t>1555/1748 = 88.95</a:t>
                      </a:r>
                    </a:p>
                  </a:txBody>
                  <a:tcPr/>
                </a:tc>
                <a:extLst>
                  <a:ext uri="{0D108BD9-81ED-4DB2-BD59-A6C34878D82A}">
                    <a16:rowId xmlns:a16="http://schemas.microsoft.com/office/drawing/2014/main" val="1611316593"/>
                  </a:ext>
                </a:extLst>
              </a:tr>
              <a:tr h="770260">
                <a:tc>
                  <a:txBody>
                    <a:bodyPr/>
                    <a:lstStyle/>
                    <a:p>
                      <a:r>
                        <a:rPr lang="en-US" sz="3600" dirty="0"/>
                        <a:t>Yes/No</a:t>
                      </a:r>
                    </a:p>
                  </a:txBody>
                  <a:tcPr/>
                </a:tc>
                <a:tc>
                  <a:txBody>
                    <a:bodyPr/>
                    <a:lstStyle/>
                    <a:p>
                      <a:r>
                        <a:rPr lang="en-US" sz="3600" dirty="0"/>
                        <a:t>5374</a:t>
                      </a:r>
                    </a:p>
                  </a:txBody>
                  <a:tcPr/>
                </a:tc>
                <a:tc>
                  <a:txBody>
                    <a:bodyPr/>
                    <a:lstStyle/>
                    <a:p>
                      <a:r>
                        <a:rPr lang="en-US" sz="3600" dirty="0"/>
                        <a:t>1029/1384 = 74.35</a:t>
                      </a:r>
                    </a:p>
                  </a:txBody>
                  <a:tcPr/>
                </a:tc>
                <a:extLst>
                  <a:ext uri="{0D108BD9-81ED-4DB2-BD59-A6C34878D82A}">
                    <a16:rowId xmlns:a16="http://schemas.microsoft.com/office/drawing/2014/main" val="2353940191"/>
                  </a:ext>
                </a:extLst>
              </a:tr>
            </a:tbl>
          </a:graphicData>
        </a:graphic>
      </p:graphicFrame>
      <p:sp>
        <p:nvSpPr>
          <p:cNvPr id="19" name="Rectangle 18">
            <a:extLst>
              <a:ext uri="{FF2B5EF4-FFF2-40B4-BE49-F238E27FC236}">
                <a16:creationId xmlns:a16="http://schemas.microsoft.com/office/drawing/2014/main" id="{29941A0D-33B3-4317-A321-BDE4E68FCAE1}"/>
              </a:ext>
            </a:extLst>
          </p:cNvPr>
          <p:cNvSpPr/>
          <p:nvPr/>
        </p:nvSpPr>
        <p:spPr>
          <a:xfrm>
            <a:off x="14935342" y="24787823"/>
            <a:ext cx="13852654" cy="1353220"/>
          </a:xfrm>
          <a:prstGeom prst="rect">
            <a:avLst/>
          </a:prstGeom>
          <a:solidFill>
            <a:schemeClr val="accent4">
              <a:lumMod val="60000"/>
              <a:lumOff val="40000"/>
            </a:scheme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Results</a:t>
            </a:r>
          </a:p>
        </p:txBody>
      </p:sp>
      <p:sp>
        <p:nvSpPr>
          <p:cNvPr id="21" name="Rectangle 20">
            <a:extLst>
              <a:ext uri="{FF2B5EF4-FFF2-40B4-BE49-F238E27FC236}">
                <a16:creationId xmlns:a16="http://schemas.microsoft.com/office/drawing/2014/main" id="{2A55EB83-4673-43A4-9C94-1DCE7F5B1D69}"/>
              </a:ext>
            </a:extLst>
          </p:cNvPr>
          <p:cNvSpPr/>
          <p:nvPr/>
        </p:nvSpPr>
        <p:spPr>
          <a:xfrm>
            <a:off x="14935342" y="26206062"/>
            <a:ext cx="13852652" cy="2024961"/>
          </a:xfrm>
          <a:prstGeom prst="rect">
            <a:avLst/>
          </a:prstGeom>
          <a:solidFill>
            <a:srgbClr val="F9F9F9"/>
          </a:solidFill>
        </p:spPr>
        <p:style>
          <a:lnRef idx="2">
            <a:schemeClr val="accent3"/>
          </a:lnRef>
          <a:fillRef idx="1">
            <a:schemeClr val="lt1"/>
          </a:fillRef>
          <a:effectRef idx="0">
            <a:schemeClr val="accent3"/>
          </a:effectRef>
          <a:fontRef idx="minor">
            <a:schemeClr val="dk1"/>
          </a:fontRef>
        </p:style>
        <p:txBody>
          <a:bodyPr rtlCol="0" anchor="t"/>
          <a:lstStyle/>
          <a:p>
            <a:pPr algn="just"/>
            <a:r>
              <a:rPr lang="en-US" sz="3600" dirty="0"/>
              <a:t>An 80-20 split was made on the preprocessed dataset of BIOASQ Task 7b in </a:t>
            </a:r>
            <a:r>
              <a:rPr lang="en-US" sz="3600" dirty="0" err="1"/>
              <a:t>SQuAD</a:t>
            </a:r>
            <a:r>
              <a:rPr lang="en-US" sz="3600" dirty="0"/>
              <a:t> format for finetuning and evaluation. The following results were obtained on comparison with the gold standard BioASQ-7B dataset:</a:t>
            </a:r>
          </a:p>
        </p:txBody>
      </p:sp>
      <p:sp>
        <p:nvSpPr>
          <p:cNvPr id="22" name="Rectangle 21">
            <a:extLst>
              <a:ext uri="{FF2B5EF4-FFF2-40B4-BE49-F238E27FC236}">
                <a16:creationId xmlns:a16="http://schemas.microsoft.com/office/drawing/2014/main" id="{530FB5D0-20B0-4BD9-B6EA-7430BDCC04B4}"/>
              </a:ext>
            </a:extLst>
          </p:cNvPr>
          <p:cNvSpPr/>
          <p:nvPr/>
        </p:nvSpPr>
        <p:spPr>
          <a:xfrm>
            <a:off x="29679676" y="17063821"/>
            <a:ext cx="13836607" cy="1353220"/>
          </a:xfrm>
          <a:prstGeom prst="rect">
            <a:avLst/>
          </a:prstGeom>
          <a:solidFill>
            <a:schemeClr val="accent4">
              <a:lumMod val="60000"/>
              <a:lumOff val="40000"/>
            </a:scheme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Future Directions</a:t>
            </a:r>
          </a:p>
        </p:txBody>
      </p:sp>
      <p:sp>
        <p:nvSpPr>
          <p:cNvPr id="23" name="Rectangle 22">
            <a:extLst>
              <a:ext uri="{FF2B5EF4-FFF2-40B4-BE49-F238E27FC236}">
                <a16:creationId xmlns:a16="http://schemas.microsoft.com/office/drawing/2014/main" id="{A3ADAFA5-F76A-4D39-A98D-C8E67E185745}"/>
              </a:ext>
            </a:extLst>
          </p:cNvPr>
          <p:cNvSpPr/>
          <p:nvPr/>
        </p:nvSpPr>
        <p:spPr>
          <a:xfrm>
            <a:off x="374916" y="17000670"/>
            <a:ext cx="13852655" cy="1353220"/>
          </a:xfrm>
          <a:prstGeom prst="rect">
            <a:avLst/>
          </a:prstGeom>
          <a:solidFill>
            <a:schemeClr val="accent4">
              <a:lumMod val="60000"/>
              <a:lumOff val="40000"/>
            </a:scheme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BioBERT</a:t>
            </a:r>
            <a:endParaRPr lang="en-US" dirty="0"/>
          </a:p>
        </p:txBody>
      </p:sp>
      <p:pic>
        <p:nvPicPr>
          <p:cNvPr id="7" name="Picture 6">
            <a:extLst>
              <a:ext uri="{FF2B5EF4-FFF2-40B4-BE49-F238E27FC236}">
                <a16:creationId xmlns:a16="http://schemas.microsoft.com/office/drawing/2014/main" id="{4BEE0B4D-286B-4E33-AAA0-AA6EE755ED57}"/>
              </a:ext>
            </a:extLst>
          </p:cNvPr>
          <p:cNvPicPr>
            <a:picLocks noChangeAspect="1"/>
          </p:cNvPicPr>
          <p:nvPr/>
        </p:nvPicPr>
        <p:blipFill>
          <a:blip r:embed="rId6"/>
          <a:stretch>
            <a:fillRect/>
          </a:stretch>
        </p:blipFill>
        <p:spPr>
          <a:xfrm>
            <a:off x="374916" y="26673503"/>
            <a:ext cx="13574425" cy="4504029"/>
          </a:xfrm>
          <a:prstGeom prst="rect">
            <a:avLst/>
          </a:prstGeom>
        </p:spPr>
      </p:pic>
    </p:spTree>
    <p:extLst>
      <p:ext uri="{BB962C8B-B14F-4D97-AF65-F5344CB8AC3E}">
        <p14:creationId xmlns:p14="http://schemas.microsoft.com/office/powerpoint/2010/main" val="17090574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5455</TotalTime>
  <Words>966</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rraju</cp:lastModifiedBy>
  <cp:revision>146</cp:revision>
  <dcterms:created xsi:type="dcterms:W3CDTF">2016-03-15T19:39:15Z</dcterms:created>
  <dcterms:modified xsi:type="dcterms:W3CDTF">2021-01-24T13:49:50Z</dcterms:modified>
</cp:coreProperties>
</file>