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8/22/2019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8/22/2019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8/22/2019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8/22/2019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8/22/2019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8/22/2019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8/22/2019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AC15-21C8-4DB9-B793-8CA403B11FA9}"/>
              </a:ext>
            </a:extLst>
          </p:cNvPr>
          <p:cNvSpPr>
            <a:spLocks noGrp="1"/>
          </p:cNvSpPr>
          <p:nvPr>
            <p:ph type="ctrTitle"/>
          </p:nvPr>
        </p:nvSpPr>
        <p:spPr/>
        <p:txBody>
          <a:bodyPr/>
          <a:lstStyle/>
          <a:p>
            <a:r>
              <a:rPr lang="en-US" dirty="0"/>
              <a:t>Final Project</a:t>
            </a:r>
          </a:p>
        </p:txBody>
      </p:sp>
      <p:sp>
        <p:nvSpPr>
          <p:cNvPr id="3" name="Subtitle 2">
            <a:extLst>
              <a:ext uri="{FF2B5EF4-FFF2-40B4-BE49-F238E27FC236}">
                <a16:creationId xmlns:a16="http://schemas.microsoft.com/office/drawing/2014/main" id="{CBA1D377-F399-4003-9E90-F6740C9FA71E}"/>
              </a:ext>
            </a:extLst>
          </p:cNvPr>
          <p:cNvSpPr>
            <a:spLocks noGrp="1"/>
          </p:cNvSpPr>
          <p:nvPr>
            <p:ph type="subTitle" idx="1"/>
          </p:nvPr>
        </p:nvSpPr>
        <p:spPr/>
        <p:txBody>
          <a:bodyPr/>
          <a:lstStyle/>
          <a:p>
            <a:r>
              <a:rPr lang="en-US" dirty="0"/>
              <a:t>Battle of the Neighborhoods – Honeymoon Itinerary </a:t>
            </a:r>
          </a:p>
        </p:txBody>
      </p:sp>
    </p:spTree>
    <p:extLst>
      <p:ext uri="{BB962C8B-B14F-4D97-AF65-F5344CB8AC3E}">
        <p14:creationId xmlns:p14="http://schemas.microsoft.com/office/powerpoint/2010/main" val="1389430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9482A-6C6F-4932-8576-1AAB89AB993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0968D8B-82C3-446C-B3D2-ABD42ADED519}"/>
              </a:ext>
            </a:extLst>
          </p:cNvPr>
          <p:cNvSpPr>
            <a:spLocks noGrp="1"/>
          </p:cNvSpPr>
          <p:nvPr>
            <p:ph idx="1"/>
          </p:nvPr>
        </p:nvSpPr>
        <p:spPr/>
        <p:txBody>
          <a:bodyPr/>
          <a:lstStyle/>
          <a:p>
            <a:r>
              <a:rPr lang="en-US" dirty="0"/>
              <a:t>In planning for our wedding, I wanted to attack this project from a different view.  The goal of this project was to take locals, use geocoding, and different types of maps to track down some of the more popular spots to visit in Paris, France.  The conclusion will be a finalized itinerary for our Honeymoon and all finalizations will be established by using geocoding and local position through </a:t>
            </a:r>
            <a:r>
              <a:rPr lang="en-US" dirty="0" err="1"/>
              <a:t>Jupyter</a:t>
            </a:r>
            <a:r>
              <a:rPr lang="en-US" dirty="0"/>
              <a:t> Notebook.</a:t>
            </a:r>
          </a:p>
        </p:txBody>
      </p:sp>
    </p:spTree>
    <p:extLst>
      <p:ext uri="{BB962C8B-B14F-4D97-AF65-F5344CB8AC3E}">
        <p14:creationId xmlns:p14="http://schemas.microsoft.com/office/powerpoint/2010/main" val="211424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021B-429D-4A86-A7B9-B381D9E7D7A9}"/>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1224C510-D1CC-45C2-96DE-491106D9A0FD}"/>
              </a:ext>
            </a:extLst>
          </p:cNvPr>
          <p:cNvSpPr>
            <a:spLocks noGrp="1"/>
          </p:cNvSpPr>
          <p:nvPr>
            <p:ph idx="1"/>
          </p:nvPr>
        </p:nvSpPr>
        <p:spPr/>
        <p:txBody>
          <a:bodyPr/>
          <a:lstStyle/>
          <a:p>
            <a:r>
              <a:rPr lang="en-US" dirty="0"/>
              <a:t>List of preferred localities</a:t>
            </a:r>
          </a:p>
          <a:p>
            <a:r>
              <a:rPr lang="en-US" dirty="0"/>
              <a:t>General geo-mapping from Paris and surrounding areas</a:t>
            </a:r>
          </a:p>
          <a:p>
            <a:r>
              <a:rPr lang="en-US" dirty="0"/>
              <a:t>List of Top locations; hotspots </a:t>
            </a:r>
          </a:p>
          <a:p>
            <a:r>
              <a:rPr lang="en-US" dirty="0"/>
              <a:t>General mapping through Bing and other API</a:t>
            </a:r>
          </a:p>
        </p:txBody>
      </p:sp>
    </p:spTree>
    <p:extLst>
      <p:ext uri="{BB962C8B-B14F-4D97-AF65-F5344CB8AC3E}">
        <p14:creationId xmlns:p14="http://schemas.microsoft.com/office/powerpoint/2010/main" val="394343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B337E-B384-49FA-B270-DB4FBF9E05A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108CE13-7334-4281-AD3C-338CE2849C88}"/>
              </a:ext>
            </a:extLst>
          </p:cNvPr>
          <p:cNvSpPr>
            <a:spLocks noGrp="1"/>
          </p:cNvSpPr>
          <p:nvPr>
            <p:ph idx="1"/>
          </p:nvPr>
        </p:nvSpPr>
        <p:spPr/>
        <p:txBody>
          <a:bodyPr/>
          <a:lstStyle/>
          <a:p>
            <a:r>
              <a:rPr lang="en-US" dirty="0"/>
              <a:t>After defining the source of data, I will perform the collection of data and several cleaning processes.</a:t>
            </a:r>
          </a:p>
          <a:p>
            <a:r>
              <a:rPr lang="en-US" dirty="0"/>
              <a:t>After data is loaded and clean, I will perform various drive downs to determine various hotspots near and surround Paris, France.</a:t>
            </a:r>
          </a:p>
          <a:p>
            <a:r>
              <a:rPr lang="en-US" dirty="0"/>
              <a:t>Use machine learning techniques to determine areas that may become overcrowded at certain times during the trip</a:t>
            </a:r>
          </a:p>
        </p:txBody>
      </p:sp>
    </p:spTree>
    <p:extLst>
      <p:ext uri="{BB962C8B-B14F-4D97-AF65-F5344CB8AC3E}">
        <p14:creationId xmlns:p14="http://schemas.microsoft.com/office/powerpoint/2010/main" val="170067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252EB36-EB2C-4AFE-B09B-0DF8AC871E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3" name="Rectangle 12">
              <a:extLst>
                <a:ext uri="{FF2B5EF4-FFF2-40B4-BE49-F238E27FC236}">
                  <a16:creationId xmlns:a16="http://schemas.microsoft.com/office/drawing/2014/main" id="{7CE68524-856D-453B-9349-8E8CBC8BF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99688E6-8880-4976-A59B-AB148C7C998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Content Placeholder 4" descr="A picture containing text, map&#10;&#10;Description automatically generated">
            <a:extLst>
              <a:ext uri="{FF2B5EF4-FFF2-40B4-BE49-F238E27FC236}">
                <a16:creationId xmlns:a16="http://schemas.microsoft.com/office/drawing/2014/main" id="{4F6EC00C-2441-47E6-87F5-9832437D7014}"/>
              </a:ext>
            </a:extLst>
          </p:cNvPr>
          <p:cNvPicPr>
            <a:picLocks noChangeAspect="1"/>
          </p:cNvPicPr>
          <p:nvPr/>
        </p:nvPicPr>
        <p:blipFill rotWithShape="1">
          <a:blip r:embed="rId3"/>
          <a:srcRect l="22728" r="19713" b="-1"/>
          <a:stretch/>
        </p:blipFill>
        <p:spPr>
          <a:xfrm>
            <a:off x="4636008" y="10"/>
            <a:ext cx="7552815" cy="6856310"/>
          </a:xfrm>
          <a:prstGeom prst="rect">
            <a:avLst/>
          </a:prstGeom>
          <a:ln>
            <a:noFill/>
          </a:ln>
          <a:effectLst/>
        </p:spPr>
      </p:pic>
      <p:sp>
        <p:nvSpPr>
          <p:cNvPr id="16" name="Rectangle 15">
            <a:extLst>
              <a:ext uri="{FF2B5EF4-FFF2-40B4-BE49-F238E27FC236}">
                <a16:creationId xmlns:a16="http://schemas.microsoft.com/office/drawing/2014/main" id="{B8D0330D-F534-4131-9807-B71B9EF12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CC9AC2-E2B9-4E2C-8ACB-E46176B49470}"/>
              </a:ext>
            </a:extLst>
          </p:cNvPr>
          <p:cNvSpPr>
            <a:spLocks noGrp="1"/>
          </p:cNvSpPr>
          <p:nvPr>
            <p:ph type="title"/>
          </p:nvPr>
        </p:nvSpPr>
        <p:spPr>
          <a:xfrm>
            <a:off x="680322" y="753228"/>
            <a:ext cx="3679028" cy="1080938"/>
          </a:xfrm>
        </p:spPr>
        <p:txBody>
          <a:bodyPr>
            <a:normAutofit/>
          </a:bodyPr>
          <a:lstStyle/>
          <a:p>
            <a:r>
              <a:rPr lang="en-US" sz="3200" dirty="0"/>
              <a:t>Map of Destination</a:t>
            </a:r>
          </a:p>
        </p:txBody>
      </p:sp>
      <p:pic>
        <p:nvPicPr>
          <p:cNvPr id="18" name="Picture 17">
            <a:extLst>
              <a:ext uri="{FF2B5EF4-FFF2-40B4-BE49-F238E27FC236}">
                <a16:creationId xmlns:a16="http://schemas.microsoft.com/office/drawing/2014/main" id="{18B7ED37-7ABB-42DD-AB26-3F9028261B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9" name="Content Placeholder 8">
            <a:extLst>
              <a:ext uri="{FF2B5EF4-FFF2-40B4-BE49-F238E27FC236}">
                <a16:creationId xmlns:a16="http://schemas.microsoft.com/office/drawing/2014/main" id="{4361F662-9521-4C01-A350-5064D49573B2}"/>
              </a:ext>
            </a:extLst>
          </p:cNvPr>
          <p:cNvSpPr>
            <a:spLocks noGrp="1"/>
          </p:cNvSpPr>
          <p:nvPr>
            <p:ph idx="1"/>
          </p:nvPr>
        </p:nvSpPr>
        <p:spPr>
          <a:xfrm>
            <a:off x="680322" y="2336873"/>
            <a:ext cx="3581635" cy="3599316"/>
          </a:xfrm>
        </p:spPr>
        <p:txBody>
          <a:bodyPr>
            <a:normAutofit/>
          </a:bodyPr>
          <a:lstStyle/>
          <a:p>
            <a:r>
              <a:rPr lang="en-US" sz="1600" dirty="0"/>
              <a:t>Map shows various hotspots that are characterized as follows:</a:t>
            </a:r>
          </a:p>
          <a:p>
            <a:r>
              <a:rPr lang="en-US" sz="1600" dirty="0"/>
              <a:t>Blue – Common, Light Traffic</a:t>
            </a:r>
          </a:p>
          <a:p>
            <a:r>
              <a:rPr lang="en-US" sz="1600" dirty="0"/>
              <a:t>Yellow – Higher Traffic</a:t>
            </a:r>
          </a:p>
          <a:p>
            <a:r>
              <a:rPr lang="en-US" sz="1600" dirty="0"/>
              <a:t>Red – Highest Traffic, Very Busy</a:t>
            </a:r>
          </a:p>
        </p:txBody>
      </p:sp>
    </p:spTree>
    <p:extLst>
      <p:ext uri="{BB962C8B-B14F-4D97-AF65-F5344CB8AC3E}">
        <p14:creationId xmlns:p14="http://schemas.microsoft.com/office/powerpoint/2010/main" val="2596898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7E11A8B-D353-4867-842B-40B7BABC9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3" name="Rectangle 12">
              <a:extLst>
                <a:ext uri="{FF2B5EF4-FFF2-40B4-BE49-F238E27FC236}">
                  <a16:creationId xmlns:a16="http://schemas.microsoft.com/office/drawing/2014/main" id="{F0C50D17-020B-418B-BE67-DC7DEA17D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E9D5520-887C-4E25-9F91-49EBA2FB3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Content Placeholder 4" descr="A close up of a map&#10;&#10;Description automatically generated">
            <a:extLst>
              <a:ext uri="{FF2B5EF4-FFF2-40B4-BE49-F238E27FC236}">
                <a16:creationId xmlns:a16="http://schemas.microsoft.com/office/drawing/2014/main" id="{EF48A77D-3C41-40B3-A6B5-5727693BD88F}"/>
              </a:ext>
            </a:extLst>
          </p:cNvPr>
          <p:cNvPicPr>
            <a:picLocks noChangeAspect="1"/>
          </p:cNvPicPr>
          <p:nvPr/>
        </p:nvPicPr>
        <p:blipFill rotWithShape="1">
          <a:blip r:embed="rId3"/>
          <a:srcRect l="11798" r="11555" b="-2"/>
          <a:stretch/>
        </p:blipFill>
        <p:spPr>
          <a:xfrm>
            <a:off x="6096000" y="10"/>
            <a:ext cx="6092823" cy="6856310"/>
          </a:xfrm>
          <a:prstGeom prst="rect">
            <a:avLst/>
          </a:prstGeom>
          <a:ln>
            <a:noFill/>
          </a:ln>
          <a:effectLst/>
        </p:spPr>
      </p:pic>
      <p:sp>
        <p:nvSpPr>
          <p:cNvPr id="16" name="Rectangle 15">
            <a:extLst>
              <a:ext uri="{FF2B5EF4-FFF2-40B4-BE49-F238E27FC236}">
                <a16:creationId xmlns:a16="http://schemas.microsoft.com/office/drawing/2014/main" id="{C2E52CAC-158C-4DC7-AA1C-F582FFF73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52A0AD-4BEE-4B7D-889D-DFFB29039E19}"/>
              </a:ext>
            </a:extLst>
          </p:cNvPr>
          <p:cNvSpPr>
            <a:spLocks noGrp="1"/>
          </p:cNvSpPr>
          <p:nvPr>
            <p:ph type="title"/>
          </p:nvPr>
        </p:nvSpPr>
        <p:spPr>
          <a:xfrm>
            <a:off x="680321" y="753228"/>
            <a:ext cx="5041629" cy="1080938"/>
          </a:xfrm>
        </p:spPr>
        <p:txBody>
          <a:bodyPr>
            <a:normAutofit/>
          </a:bodyPr>
          <a:lstStyle/>
          <a:p>
            <a:r>
              <a:rPr lang="en-US" dirty="0"/>
              <a:t>Map Compare</a:t>
            </a:r>
          </a:p>
        </p:txBody>
      </p:sp>
      <p:pic>
        <p:nvPicPr>
          <p:cNvPr id="18" name="Picture 17">
            <a:extLst>
              <a:ext uri="{FF2B5EF4-FFF2-40B4-BE49-F238E27FC236}">
                <a16:creationId xmlns:a16="http://schemas.microsoft.com/office/drawing/2014/main" id="{83211ECD-2CC2-43D9-A32B-E8669250EF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9" name="Content Placeholder 8">
            <a:extLst>
              <a:ext uri="{FF2B5EF4-FFF2-40B4-BE49-F238E27FC236}">
                <a16:creationId xmlns:a16="http://schemas.microsoft.com/office/drawing/2014/main" id="{5C9D0A5A-4B13-4B92-9016-B96F871372D7}"/>
              </a:ext>
            </a:extLst>
          </p:cNvPr>
          <p:cNvSpPr>
            <a:spLocks noGrp="1"/>
          </p:cNvSpPr>
          <p:nvPr>
            <p:ph idx="1"/>
          </p:nvPr>
        </p:nvSpPr>
        <p:spPr>
          <a:xfrm>
            <a:off x="680322" y="2336873"/>
            <a:ext cx="5041628" cy="3599316"/>
          </a:xfrm>
        </p:spPr>
        <p:txBody>
          <a:bodyPr>
            <a:normAutofit/>
          </a:bodyPr>
          <a:lstStyle/>
          <a:p>
            <a:r>
              <a:rPr lang="en-US" sz="2000" dirty="0"/>
              <a:t>For comparison I have included a map found online that shows the general hotspot areas.</a:t>
            </a:r>
          </a:p>
          <a:p>
            <a:pPr marL="0" indent="0">
              <a:buNone/>
            </a:pPr>
            <a:endParaRPr lang="en-US" sz="2000" dirty="0"/>
          </a:p>
        </p:txBody>
      </p:sp>
    </p:spTree>
    <p:extLst>
      <p:ext uri="{BB962C8B-B14F-4D97-AF65-F5344CB8AC3E}">
        <p14:creationId xmlns:p14="http://schemas.microsoft.com/office/powerpoint/2010/main" val="235222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03F6E2-30E6-41FE-BD41-DF9141E61E3E}"/>
              </a:ext>
            </a:extLst>
          </p:cNvPr>
          <p:cNvSpPr>
            <a:spLocks noGrp="1"/>
          </p:cNvSpPr>
          <p:nvPr>
            <p:ph type="title"/>
          </p:nvPr>
        </p:nvSpPr>
        <p:spPr>
          <a:xfrm>
            <a:off x="680321" y="753228"/>
            <a:ext cx="4136123" cy="1080938"/>
          </a:xfrm>
        </p:spPr>
        <p:txBody>
          <a:bodyPr>
            <a:normAutofit/>
          </a:bodyPr>
          <a:lstStyle/>
          <a:p>
            <a:r>
              <a:rPr lang="en-US" sz="2400" dirty="0"/>
              <a:t>Entertainment Types</a:t>
            </a:r>
          </a:p>
        </p:txBody>
      </p:sp>
      <p:pic>
        <p:nvPicPr>
          <p:cNvPr id="20" name="Picture 19">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915D7E40-E9D3-4A1F-A3FE-0C42A829AD05}"/>
              </a:ext>
            </a:extLst>
          </p:cNvPr>
          <p:cNvSpPr>
            <a:spLocks noGrp="1"/>
          </p:cNvSpPr>
          <p:nvPr>
            <p:ph idx="1"/>
          </p:nvPr>
        </p:nvSpPr>
        <p:spPr>
          <a:xfrm>
            <a:off x="680321" y="2336873"/>
            <a:ext cx="3656289" cy="3599316"/>
          </a:xfrm>
        </p:spPr>
        <p:txBody>
          <a:bodyPr>
            <a:normAutofit/>
          </a:bodyPr>
          <a:lstStyle/>
          <a:p>
            <a:endParaRPr lang="en-US" sz="1400" dirty="0"/>
          </a:p>
        </p:txBody>
      </p:sp>
      <p:pic>
        <p:nvPicPr>
          <p:cNvPr id="5" name="Content Placeholder 4" descr="A screenshot of a cell phone&#10;&#10;Description automatically generated">
            <a:extLst>
              <a:ext uri="{FF2B5EF4-FFF2-40B4-BE49-F238E27FC236}">
                <a16:creationId xmlns:a16="http://schemas.microsoft.com/office/drawing/2014/main" id="{3EB5EEEC-BA65-4FC1-825D-9DC8B689BA6A}"/>
              </a:ext>
            </a:extLst>
          </p:cNvPr>
          <p:cNvPicPr>
            <a:picLocks noChangeAspect="1"/>
          </p:cNvPicPr>
          <p:nvPr/>
        </p:nvPicPr>
        <p:blipFill>
          <a:blip r:embed="rId4"/>
          <a:stretch>
            <a:fillRect/>
          </a:stretch>
        </p:blipFill>
        <p:spPr>
          <a:xfrm>
            <a:off x="5276090" y="1336561"/>
            <a:ext cx="6269479" cy="418487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03743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2" name="Rectangle 15">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7">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A293F5-74FB-4005-87E5-8DD9A1CEAD48}"/>
              </a:ext>
            </a:extLst>
          </p:cNvPr>
          <p:cNvSpPr>
            <a:spLocks noGrp="1"/>
          </p:cNvSpPr>
          <p:nvPr>
            <p:ph type="title"/>
          </p:nvPr>
        </p:nvSpPr>
        <p:spPr>
          <a:xfrm>
            <a:off x="680321" y="753228"/>
            <a:ext cx="4136123" cy="1080938"/>
          </a:xfrm>
        </p:spPr>
        <p:txBody>
          <a:bodyPr>
            <a:normAutofit/>
          </a:bodyPr>
          <a:lstStyle/>
          <a:p>
            <a:r>
              <a:rPr lang="en-US" sz="2400"/>
              <a:t>Conclusion</a:t>
            </a:r>
          </a:p>
        </p:txBody>
      </p:sp>
      <p:pic>
        <p:nvPicPr>
          <p:cNvPr id="20" name="Picture 19">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24" name="Content Placeholder 8">
            <a:extLst>
              <a:ext uri="{FF2B5EF4-FFF2-40B4-BE49-F238E27FC236}">
                <a16:creationId xmlns:a16="http://schemas.microsoft.com/office/drawing/2014/main" id="{1C5317B8-2673-4E80-B9EE-8805CDA41287}"/>
              </a:ext>
            </a:extLst>
          </p:cNvPr>
          <p:cNvSpPr>
            <a:spLocks noGrp="1"/>
          </p:cNvSpPr>
          <p:nvPr>
            <p:ph idx="1"/>
          </p:nvPr>
        </p:nvSpPr>
        <p:spPr>
          <a:xfrm>
            <a:off x="680321" y="2336873"/>
            <a:ext cx="3656289" cy="3599316"/>
          </a:xfrm>
        </p:spPr>
        <p:txBody>
          <a:bodyPr>
            <a:normAutofit/>
          </a:bodyPr>
          <a:lstStyle/>
          <a:p>
            <a:endParaRPr lang="en-US" sz="1400"/>
          </a:p>
        </p:txBody>
      </p:sp>
      <p:pic>
        <p:nvPicPr>
          <p:cNvPr id="5" name="Content Placeholder 4" descr="A screenshot of a cell phone&#10;&#10;Description automatically generated">
            <a:extLst>
              <a:ext uri="{FF2B5EF4-FFF2-40B4-BE49-F238E27FC236}">
                <a16:creationId xmlns:a16="http://schemas.microsoft.com/office/drawing/2014/main" id="{A9718700-B6FB-4D79-862D-D9ED431C56EA}"/>
              </a:ext>
            </a:extLst>
          </p:cNvPr>
          <p:cNvPicPr>
            <a:picLocks noChangeAspect="1"/>
          </p:cNvPicPr>
          <p:nvPr/>
        </p:nvPicPr>
        <p:blipFill>
          <a:blip r:embed="rId4"/>
          <a:stretch>
            <a:fillRect/>
          </a:stretch>
        </p:blipFill>
        <p:spPr>
          <a:xfrm>
            <a:off x="6116943" y="640080"/>
            <a:ext cx="4587772"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16702866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otalTime>0</TotalTime>
  <Words>225</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Trebuchet MS</vt:lpstr>
      <vt:lpstr>Berlin</vt:lpstr>
      <vt:lpstr>Final Project</vt:lpstr>
      <vt:lpstr>Introduction</vt:lpstr>
      <vt:lpstr>Data Used</vt:lpstr>
      <vt:lpstr>Methodology</vt:lpstr>
      <vt:lpstr>Map of Destination</vt:lpstr>
      <vt:lpstr>Map Compare</vt:lpstr>
      <vt:lpstr>Entertainment Types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Kurt Layell</dc:creator>
  <cp:lastModifiedBy>Kurt Layell</cp:lastModifiedBy>
  <cp:revision>1</cp:revision>
  <dcterms:created xsi:type="dcterms:W3CDTF">2019-08-22T12:23:00Z</dcterms:created>
  <dcterms:modified xsi:type="dcterms:W3CDTF">2019-08-22T12:23:16Z</dcterms:modified>
</cp:coreProperties>
</file>