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3" r:id="rId5"/>
    <p:sldId id="257"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4" autoAdjust="0"/>
    <p:restoredTop sz="94660"/>
  </p:normalViewPr>
  <p:slideViewPr>
    <p:cSldViewPr snapToGrid="0">
      <p:cViewPr varScale="1">
        <p:scale>
          <a:sx n="129" d="100"/>
          <a:sy n="129" d="100"/>
        </p:scale>
        <p:origin x="21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89CB-E4BF-9FFC-C58F-F8423EFDED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5041D7-D3BB-E2B0-94D4-313CB5BF3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E5E3CF-B7E1-A079-06CC-843AFA951B9C}"/>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5" name="Footer Placeholder 4">
            <a:extLst>
              <a:ext uri="{FF2B5EF4-FFF2-40B4-BE49-F238E27FC236}">
                <a16:creationId xmlns:a16="http://schemas.microsoft.com/office/drawing/2014/main" id="{9867F612-2829-A2BB-A44A-59378719A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52891-4F24-5BC9-B04E-C06483AF7086}"/>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155829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041A-C263-60DB-9532-2E0D8B7021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56A252-BD25-E52E-9C6E-AE2EEA670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9B8399-D5E1-2B6B-DBA9-9A49FA956BF3}"/>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5" name="Footer Placeholder 4">
            <a:extLst>
              <a:ext uri="{FF2B5EF4-FFF2-40B4-BE49-F238E27FC236}">
                <a16:creationId xmlns:a16="http://schemas.microsoft.com/office/drawing/2014/main" id="{552DFF37-86D4-B848-8A69-0DA07C1C5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C2CA0-1A73-090A-23F1-21EE201EC972}"/>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63155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BE7751-FDCD-C400-1AF3-EEE9671C56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98BDA6-20F1-1913-E603-CA357F2D1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05A71-605B-F04C-0469-076C1EFBE9AF}"/>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5" name="Footer Placeholder 4">
            <a:extLst>
              <a:ext uri="{FF2B5EF4-FFF2-40B4-BE49-F238E27FC236}">
                <a16:creationId xmlns:a16="http://schemas.microsoft.com/office/drawing/2014/main" id="{CFE93AC3-0ADF-CD11-14B4-115802102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7F2EC-9609-1EC9-6EFE-647E7E1FEDDB}"/>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396921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5266-719E-B067-3094-4FF523FDFB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33F9A4-67C2-B1E1-0437-9B34EA46F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7849C-DFA3-7028-9E9C-12EA4F6402C5}"/>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5" name="Footer Placeholder 4">
            <a:extLst>
              <a:ext uri="{FF2B5EF4-FFF2-40B4-BE49-F238E27FC236}">
                <a16:creationId xmlns:a16="http://schemas.microsoft.com/office/drawing/2014/main" id="{4E3F1B25-B1BA-24BC-558C-A2A069392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8229A-2914-79CC-D4A4-89641F938958}"/>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343390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D13-E6D3-879E-CC5A-3DBEB9A8B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48957-699C-E9EC-2852-21189A8FD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9453C-7B84-E1DB-B604-4EA22178D4A5}"/>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5" name="Footer Placeholder 4">
            <a:extLst>
              <a:ext uri="{FF2B5EF4-FFF2-40B4-BE49-F238E27FC236}">
                <a16:creationId xmlns:a16="http://schemas.microsoft.com/office/drawing/2014/main" id="{CFE9EC0E-A26F-6D30-A397-9F1796914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2EF05-CC6E-F3DC-52B5-EEE7B47F0A65}"/>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36177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C774-F35A-E9B1-39FC-472AD29E2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810C02-C96A-3E2F-04CD-9836730418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F14D61-7042-8EB3-D121-19E091D84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F88469-E0A2-E7D8-A9A0-118986518B90}"/>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6" name="Footer Placeholder 5">
            <a:extLst>
              <a:ext uri="{FF2B5EF4-FFF2-40B4-BE49-F238E27FC236}">
                <a16:creationId xmlns:a16="http://schemas.microsoft.com/office/drawing/2014/main" id="{93EB6578-8816-BE72-5842-E0828A707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619512-312E-17DA-74E2-D8972ECD3D2D}"/>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55402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E7E4-5D8C-E11D-14B2-764A8A62AA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A804BF-43BE-4A7C-D66A-EACD14406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D3382-D036-3370-CBAA-B384FB3D1E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DDBF85-3495-2AB4-9A28-4AC43A85B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8FC4E-AAEA-E54B-5D3B-D1974EF0C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0F411-2FC9-DD7C-1561-8AA9EBCFFD33}"/>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8" name="Footer Placeholder 7">
            <a:extLst>
              <a:ext uri="{FF2B5EF4-FFF2-40B4-BE49-F238E27FC236}">
                <a16:creationId xmlns:a16="http://schemas.microsoft.com/office/drawing/2014/main" id="{FB6D2537-8395-3C75-C67E-D0BB97C0DC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500BA1-3831-4F73-D674-CF6ECF5ED5CF}"/>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421774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2B32-921F-7610-06B2-A027842E6A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955358-72F5-75DD-2F5B-030B0AB3395E}"/>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4" name="Footer Placeholder 3">
            <a:extLst>
              <a:ext uri="{FF2B5EF4-FFF2-40B4-BE49-F238E27FC236}">
                <a16:creationId xmlns:a16="http://schemas.microsoft.com/office/drawing/2014/main" id="{F2B605F8-D974-81D4-BB4D-2845CCD762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D97015-5F3C-0D66-C261-78D53683C8C4}"/>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409118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2069B-63D1-6962-E0A7-B97DE2253CB7}"/>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3" name="Footer Placeholder 2">
            <a:extLst>
              <a:ext uri="{FF2B5EF4-FFF2-40B4-BE49-F238E27FC236}">
                <a16:creationId xmlns:a16="http://schemas.microsoft.com/office/drawing/2014/main" id="{6E43F1F6-0879-8655-A220-3EF527D97C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2BB6E8-9D0D-49E3-C98C-B0EAB1167578}"/>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23901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3864-0EC3-B17C-07EF-D66442076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E4C990-0893-0EE0-BB08-CACFB5BA2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8EA456-F2BB-3F95-F59B-F7228C1B5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46B93-7366-E445-A656-C5E96D753F1A}"/>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6" name="Footer Placeholder 5">
            <a:extLst>
              <a:ext uri="{FF2B5EF4-FFF2-40B4-BE49-F238E27FC236}">
                <a16:creationId xmlns:a16="http://schemas.microsoft.com/office/drawing/2014/main" id="{19C6247B-3D98-2003-CB60-8914D1413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75F54D-6D7E-A549-F1C8-EA42B0D5B59E}"/>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398616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55FB-AF2F-CD55-2E2E-09C65F200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73577-1289-CC9D-5031-C9BF8C815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9F4FAB-915F-D590-E143-346D579FA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B7EB2-36D2-0DA7-CF28-2F2A0DAE7778}"/>
              </a:ext>
            </a:extLst>
          </p:cNvPr>
          <p:cNvSpPr>
            <a:spLocks noGrp="1"/>
          </p:cNvSpPr>
          <p:nvPr>
            <p:ph type="dt" sz="half" idx="10"/>
          </p:nvPr>
        </p:nvSpPr>
        <p:spPr/>
        <p:txBody>
          <a:bodyPr/>
          <a:lstStyle/>
          <a:p>
            <a:fld id="{B5ADCCE2-ABB3-4A9F-94D0-62E16656B138}" type="datetimeFigureOut">
              <a:rPr lang="en-IN" smtClean="0"/>
              <a:t>11/06/24</a:t>
            </a:fld>
            <a:endParaRPr lang="en-IN"/>
          </a:p>
        </p:txBody>
      </p:sp>
      <p:sp>
        <p:nvSpPr>
          <p:cNvPr id="6" name="Footer Placeholder 5">
            <a:extLst>
              <a:ext uri="{FF2B5EF4-FFF2-40B4-BE49-F238E27FC236}">
                <a16:creationId xmlns:a16="http://schemas.microsoft.com/office/drawing/2014/main" id="{AF5DC697-98B2-39AC-B85B-1659D738EB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5AB078-BE9B-8F6E-3427-C450667DEC3F}"/>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68178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CBD37-F089-08C3-B65F-9BE5195B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6BCBFC-3ECA-4F81-CF7C-B43931758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0DF41-ED1A-506A-6A12-35BAC60DA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DCCE2-ABB3-4A9F-94D0-62E16656B138}" type="datetimeFigureOut">
              <a:rPr lang="en-IN" smtClean="0"/>
              <a:t>11/06/24</a:t>
            </a:fld>
            <a:endParaRPr lang="en-IN"/>
          </a:p>
        </p:txBody>
      </p:sp>
      <p:sp>
        <p:nvSpPr>
          <p:cNvPr id="5" name="Footer Placeholder 4">
            <a:extLst>
              <a:ext uri="{FF2B5EF4-FFF2-40B4-BE49-F238E27FC236}">
                <a16:creationId xmlns:a16="http://schemas.microsoft.com/office/drawing/2014/main" id="{455633EA-42B0-320D-EFE3-8FF11CA9D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1C493F-3EC4-12C3-75FD-5AD4F9618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CE853-63E3-46C7-9F78-B21D4F45F775}" type="slidenum">
              <a:rPr lang="en-IN" smtClean="0"/>
              <a:t>‹#›</a:t>
            </a:fld>
            <a:endParaRPr lang="en-IN"/>
          </a:p>
        </p:txBody>
      </p:sp>
    </p:spTree>
    <p:extLst>
      <p:ext uri="{BB962C8B-B14F-4D97-AF65-F5344CB8AC3E}">
        <p14:creationId xmlns:p14="http://schemas.microsoft.com/office/powerpoint/2010/main" val="44396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microsoft.com/office/2007/relationships/hdphoto" Target="../media/hdphoto2.wdp"/><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2.png"/><Relationship Id="rId16" Type="http://schemas.microsoft.com/office/2007/relationships/hdphoto" Target="../media/hdphoto4.wdp"/><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microsoft.com/office/2007/relationships/hdphoto" Target="../media/hdphoto3.wdp"/><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5960E-FE0C-083C-F113-78B534FE60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610" y="0"/>
            <a:ext cx="12194610" cy="6856533"/>
          </a:xfrm>
          <a:prstGeom prst="rect">
            <a:avLst/>
          </a:prstGeom>
        </p:spPr>
      </p:pic>
      <p:sp>
        <p:nvSpPr>
          <p:cNvPr id="16" name="TextBox 15">
            <a:extLst>
              <a:ext uri="{FF2B5EF4-FFF2-40B4-BE49-F238E27FC236}">
                <a16:creationId xmlns:a16="http://schemas.microsoft.com/office/drawing/2014/main" id="{D2ABF709-7415-2B3E-C589-F18338AE5C4D}"/>
              </a:ext>
            </a:extLst>
          </p:cNvPr>
          <p:cNvSpPr txBox="1"/>
          <p:nvPr/>
        </p:nvSpPr>
        <p:spPr>
          <a:xfrm>
            <a:off x="1880347" y="2268234"/>
            <a:ext cx="8431306" cy="707886"/>
          </a:xfrm>
          <a:prstGeom prst="rect">
            <a:avLst/>
          </a:prstGeom>
          <a:noFill/>
        </p:spPr>
        <p:txBody>
          <a:bodyPr wrap="square" rtlCol="0">
            <a:spAutoFit/>
          </a:bodyPr>
          <a:lstStyle/>
          <a:p>
            <a:r>
              <a:rPr lang="en-IN" sz="4000" dirty="0">
                <a:solidFill>
                  <a:schemeClr val="accent4">
                    <a:lumMod val="60000"/>
                    <a:lumOff val="40000"/>
                  </a:schemeClr>
                </a:solidFill>
                <a:latin typeface="Bodoni MT" panose="02070603080606020203" pitchFamily="18" charset="0"/>
              </a:rPr>
              <a:t>LOAN ELIGIBILITY PREDICTION</a:t>
            </a:r>
          </a:p>
        </p:txBody>
      </p:sp>
      <p:sp>
        <p:nvSpPr>
          <p:cNvPr id="17" name="TextBox 16">
            <a:extLst>
              <a:ext uri="{FF2B5EF4-FFF2-40B4-BE49-F238E27FC236}">
                <a16:creationId xmlns:a16="http://schemas.microsoft.com/office/drawing/2014/main" id="{369574E3-7A83-782F-E006-2450285C6EEC}"/>
              </a:ext>
            </a:extLst>
          </p:cNvPr>
          <p:cNvSpPr txBox="1"/>
          <p:nvPr/>
        </p:nvSpPr>
        <p:spPr>
          <a:xfrm>
            <a:off x="439270" y="5244353"/>
            <a:ext cx="3496235" cy="369332"/>
          </a:xfrm>
          <a:prstGeom prst="rect">
            <a:avLst/>
          </a:prstGeom>
          <a:noFill/>
        </p:spPr>
        <p:txBody>
          <a:bodyPr wrap="square" rtlCol="0">
            <a:spAutoFit/>
          </a:bodyPr>
          <a:lstStyle/>
          <a:p>
            <a:r>
              <a:rPr lang="en-IN"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Ritika </a:t>
            </a:r>
            <a:r>
              <a:rPr lang="en-IN" dirty="0" err="1">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Priyadarshni</a:t>
            </a:r>
            <a:r>
              <a:rPr lang="en-IN"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IN" dirty="0" err="1">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Sorout</a:t>
            </a:r>
            <a:endParaRPr lang="en-IN"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2873125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70EEB3-05D1-4871-22DC-0FBE9E38F2A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3" name="TextBox 2">
            <a:extLst>
              <a:ext uri="{FF2B5EF4-FFF2-40B4-BE49-F238E27FC236}">
                <a16:creationId xmlns:a16="http://schemas.microsoft.com/office/drawing/2014/main" id="{815B80F6-496E-5876-A709-CD67AA3C36EF}"/>
              </a:ext>
            </a:extLst>
          </p:cNvPr>
          <p:cNvSpPr txBox="1"/>
          <p:nvPr/>
        </p:nvSpPr>
        <p:spPr>
          <a:xfrm>
            <a:off x="502023" y="624097"/>
            <a:ext cx="3451411"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Support Vector Classifier </a:t>
            </a:r>
          </a:p>
        </p:txBody>
      </p:sp>
      <p:sp>
        <p:nvSpPr>
          <p:cNvPr id="5" name="TextBox 4">
            <a:extLst>
              <a:ext uri="{FF2B5EF4-FFF2-40B4-BE49-F238E27FC236}">
                <a16:creationId xmlns:a16="http://schemas.microsoft.com/office/drawing/2014/main" id="{D887A493-F923-5DE4-361C-CC2B3EC62AB4}"/>
              </a:ext>
            </a:extLst>
          </p:cNvPr>
          <p:cNvSpPr txBox="1"/>
          <p:nvPr/>
        </p:nvSpPr>
        <p:spPr>
          <a:xfrm>
            <a:off x="502024" y="1631410"/>
            <a:ext cx="10578352" cy="3139321"/>
          </a:xfrm>
          <a:prstGeom prst="rect">
            <a:avLst/>
          </a:prstGeom>
          <a:noFill/>
        </p:spPr>
        <p:txBody>
          <a:bodyPr wrap="square" rtlCol="0">
            <a:spAutoFit/>
          </a:bodyPr>
          <a:lstStyle/>
          <a:p>
            <a:pPr marL="285750" indent="-285750" algn="l">
              <a:buFont typeface="Arial" panose="020B0604020202020204" pitchFamily="34" charset="0"/>
              <a:buChar char="•"/>
            </a:pPr>
            <a:r>
              <a:rPr lang="en-US" i="0" dirty="0">
                <a:solidFill>
                  <a:srgbClr val="ECECEC"/>
                </a:solidFill>
                <a:effectLst/>
                <a:latin typeface="Consolas" panose="020B0609020204030204" pitchFamily="49" charset="0"/>
              </a:rPr>
              <a:t>Before applying SMOTE, the Support Vector Machine (SVM) model showed relatively low accuracy on both train and test data, with limited precision, recall, and F1-score for the minority class (1).</a:t>
            </a:r>
          </a:p>
          <a:p>
            <a:pPr marL="285750" indent="-285750" algn="l">
              <a:buFont typeface="Arial" panose="020B0604020202020204" pitchFamily="34" charset="0"/>
              <a:buChar char="•"/>
            </a:pPr>
            <a:r>
              <a:rPr lang="en-US" i="0" dirty="0">
                <a:solidFill>
                  <a:srgbClr val="ECECEC"/>
                </a:solidFill>
                <a:effectLst/>
                <a:latin typeface="Consolas" panose="020B0609020204030204" pitchFamily="49" charset="0"/>
              </a:rPr>
              <a:t>After implementing SMOTE to address the data imbalance, the SVM model's accuracy on the test data significantly improved. However, its performance metrics for the minority class remained suboptimal, with zero precision and recall, indicating challenges in correctly identifying instances of the minority class.</a:t>
            </a:r>
          </a:p>
          <a:p>
            <a:pPr marL="285750" indent="-285750" algn="l">
              <a:buFont typeface="Arial" panose="020B0604020202020204" pitchFamily="34" charset="0"/>
              <a:buChar char="•"/>
            </a:pPr>
            <a:r>
              <a:rPr lang="en-US" i="0" dirty="0">
                <a:solidFill>
                  <a:srgbClr val="ECECEC"/>
                </a:solidFill>
                <a:effectLst/>
                <a:latin typeface="Consolas" panose="020B0609020204030204" pitchFamily="49" charset="0"/>
              </a:rPr>
              <a:t>Despite the improvements in overall accuracy post-SMOTE, the SVM model's inability to effectively predict the minority class suggests limitations in its suitability for this classification task. Hence, further consideration of alternative models may be warranted.</a:t>
            </a:r>
          </a:p>
        </p:txBody>
      </p:sp>
    </p:spTree>
    <p:extLst>
      <p:ext uri="{BB962C8B-B14F-4D97-AF65-F5344CB8AC3E}">
        <p14:creationId xmlns:p14="http://schemas.microsoft.com/office/powerpoint/2010/main" val="374017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94DFF4-5378-84F0-4678-4B75B796F3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2" name="TextBox 1">
            <a:extLst>
              <a:ext uri="{FF2B5EF4-FFF2-40B4-BE49-F238E27FC236}">
                <a16:creationId xmlns:a16="http://schemas.microsoft.com/office/drawing/2014/main" id="{568C050C-0412-A178-DC7E-1F7255EE3301}"/>
              </a:ext>
            </a:extLst>
          </p:cNvPr>
          <p:cNvSpPr txBox="1"/>
          <p:nvPr/>
        </p:nvSpPr>
        <p:spPr>
          <a:xfrm>
            <a:off x="502023" y="624097"/>
            <a:ext cx="432397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Extreme Gradient Boost Classifier </a:t>
            </a:r>
          </a:p>
        </p:txBody>
      </p:sp>
      <p:sp>
        <p:nvSpPr>
          <p:cNvPr id="3" name="TextBox 2">
            <a:extLst>
              <a:ext uri="{FF2B5EF4-FFF2-40B4-BE49-F238E27FC236}">
                <a16:creationId xmlns:a16="http://schemas.microsoft.com/office/drawing/2014/main" id="{FC800C01-E749-B65C-5673-EFF4E6EC82D9}"/>
              </a:ext>
            </a:extLst>
          </p:cNvPr>
          <p:cNvSpPr txBox="1"/>
          <p:nvPr/>
        </p:nvSpPr>
        <p:spPr>
          <a:xfrm>
            <a:off x="502024" y="1631410"/>
            <a:ext cx="10578352" cy="3416320"/>
          </a:xfrm>
          <a:prstGeom prst="rect">
            <a:avLst/>
          </a:prstGeom>
          <a:noFill/>
        </p:spPr>
        <p:txBody>
          <a:bodyPr wrap="square" rtlCol="0">
            <a:spAutoFit/>
          </a:bodyPr>
          <a:lstStyle>
            <a:defPPr>
              <a:defRPr lang="en-US"/>
            </a:defPPr>
            <a:lvl1pPr algn="just">
              <a:defRPr i="0">
                <a:solidFill>
                  <a:schemeClr val="bg1">
                    <a:lumMod val="95000"/>
                  </a:schemeClr>
                </a:solidFill>
                <a:effectLst/>
                <a:latin typeface="Source Sans Pro" panose="020B0503030403020204" pitchFamily="34" charset="0"/>
              </a:defRPr>
            </a:lvl1pPr>
          </a:lstStyle>
          <a:p>
            <a:pPr marL="285750" indent="-285750">
              <a:buFont typeface="Arial" panose="020B0604020202020204" pitchFamily="34" charset="0"/>
              <a:buChar char="•"/>
            </a:pPr>
            <a:r>
              <a:rPr lang="en-US" dirty="0"/>
              <a:t>All variations of the XGBoost model demonstrate promising outcomes.</a:t>
            </a:r>
          </a:p>
          <a:p>
            <a:pPr marL="285750" indent="-285750">
              <a:buFont typeface="Arial" panose="020B0604020202020204" pitchFamily="34" charset="0"/>
              <a:buChar char="•"/>
            </a:pPr>
            <a:r>
              <a:rPr lang="en-US" dirty="0"/>
              <a:t>While some models show signs of overfitting on the training data, others exhibit commendable accuracy, precision, and recall.</a:t>
            </a:r>
          </a:p>
          <a:p>
            <a:pPr marL="285750" indent="-285750">
              <a:buFont typeface="Arial" panose="020B0604020202020204" pitchFamily="34" charset="0"/>
              <a:buChar char="•"/>
            </a:pPr>
            <a:r>
              <a:rPr lang="en-US" dirty="0"/>
              <a:t>The final model stands out with superior performance, boasting excellent accuracy, precision, recall, and a more favorable confusion matrix compared to its counterparts.</a:t>
            </a:r>
          </a:p>
          <a:p>
            <a:pPr marL="285750" indent="-285750">
              <a:buFont typeface="Arial" panose="020B0604020202020204" pitchFamily="34" charset="0"/>
              <a:buChar char="•"/>
            </a:pPr>
            <a:r>
              <a:rPr lang="en-US" dirty="0"/>
              <a:t>XGBoost with hyperparameter tuning achieved remarkable results, showcasing high accuracy on both the training (99.99%) and test data (93.69%). It also displayed robust precision, recall, and F1-score for both classes, indicating its efficacy in classification tasks.</a:t>
            </a:r>
          </a:p>
          <a:p>
            <a:pPr marL="285750" indent="-285750">
              <a:buFont typeface="Arial" panose="020B0604020202020204" pitchFamily="34" charset="0"/>
              <a:buChar char="•"/>
            </a:pPr>
            <a:r>
              <a:rPr lang="en-US" dirty="0"/>
              <a:t>Hence, the final XGBoost model will be chosen as the preferred option for constructing the pipeline and conducting predictions.</a:t>
            </a:r>
          </a:p>
        </p:txBody>
      </p:sp>
    </p:spTree>
    <p:extLst>
      <p:ext uri="{BB962C8B-B14F-4D97-AF65-F5344CB8AC3E}">
        <p14:creationId xmlns:p14="http://schemas.microsoft.com/office/powerpoint/2010/main" val="8415382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4" name="TextBox 3">
            <a:extLst>
              <a:ext uri="{FF2B5EF4-FFF2-40B4-BE49-F238E27FC236}">
                <a16:creationId xmlns:a16="http://schemas.microsoft.com/office/drawing/2014/main" id="{665FD246-6838-9BFC-34E2-8D2C7B810485}"/>
              </a:ext>
            </a:extLst>
          </p:cNvPr>
          <p:cNvSpPr txBox="1"/>
          <p:nvPr/>
        </p:nvSpPr>
        <p:spPr>
          <a:xfrm>
            <a:off x="259976" y="247579"/>
            <a:ext cx="4392706"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Results of Support Vector Classifier </a:t>
            </a:r>
          </a:p>
        </p:txBody>
      </p:sp>
      <p:pic>
        <p:nvPicPr>
          <p:cNvPr id="6" name="Picture 5">
            <a:extLst>
              <a:ext uri="{FF2B5EF4-FFF2-40B4-BE49-F238E27FC236}">
                <a16:creationId xmlns:a16="http://schemas.microsoft.com/office/drawing/2014/main" id="{A571D4C8-5AA6-1EEC-9D41-8278F8F54F6F}"/>
              </a:ext>
            </a:extLst>
          </p:cNvPr>
          <p:cNvPicPr>
            <a:picLocks noChangeAspect="1"/>
          </p:cNvPicPr>
          <p:nvPr/>
        </p:nvPicPr>
        <p:blipFill>
          <a:blip r:embed="rId4"/>
          <a:stretch>
            <a:fillRect/>
          </a:stretch>
        </p:blipFill>
        <p:spPr>
          <a:xfrm>
            <a:off x="6450150" y="1359991"/>
            <a:ext cx="4835295" cy="4655609"/>
          </a:xfrm>
          <a:prstGeom prst="rect">
            <a:avLst/>
          </a:prstGeom>
        </p:spPr>
      </p:pic>
      <p:pic>
        <p:nvPicPr>
          <p:cNvPr id="8" name="Picture 7">
            <a:extLst>
              <a:ext uri="{FF2B5EF4-FFF2-40B4-BE49-F238E27FC236}">
                <a16:creationId xmlns:a16="http://schemas.microsoft.com/office/drawing/2014/main" id="{B6F80951-334C-3E24-8590-09F2B846AAE2}"/>
              </a:ext>
            </a:extLst>
          </p:cNvPr>
          <p:cNvPicPr>
            <a:picLocks noChangeAspect="1"/>
          </p:cNvPicPr>
          <p:nvPr/>
        </p:nvPicPr>
        <p:blipFill>
          <a:blip r:embed="rId5"/>
          <a:stretch>
            <a:fillRect/>
          </a:stretch>
        </p:blipFill>
        <p:spPr>
          <a:xfrm>
            <a:off x="741196" y="1359991"/>
            <a:ext cx="4802400" cy="4655609"/>
          </a:xfrm>
          <a:prstGeom prst="rect">
            <a:avLst/>
          </a:prstGeom>
        </p:spPr>
      </p:pic>
      <p:sp>
        <p:nvSpPr>
          <p:cNvPr id="9" name="TextBox 8">
            <a:extLst>
              <a:ext uri="{FF2B5EF4-FFF2-40B4-BE49-F238E27FC236}">
                <a16:creationId xmlns:a16="http://schemas.microsoft.com/office/drawing/2014/main" id="{26845364-D1DF-AC51-3698-FCC753DC2D81}"/>
              </a:ext>
            </a:extLst>
          </p:cNvPr>
          <p:cNvSpPr txBox="1"/>
          <p:nvPr/>
        </p:nvSpPr>
        <p:spPr>
          <a:xfrm>
            <a:off x="741196" y="842400"/>
            <a:ext cx="3651510"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After Smote (without parameter)</a:t>
            </a:r>
          </a:p>
        </p:txBody>
      </p:sp>
      <p:sp>
        <p:nvSpPr>
          <p:cNvPr id="10" name="TextBox 9">
            <a:extLst>
              <a:ext uri="{FF2B5EF4-FFF2-40B4-BE49-F238E27FC236}">
                <a16:creationId xmlns:a16="http://schemas.microsoft.com/office/drawing/2014/main" id="{AAFFF2D0-1C1B-120F-D6D1-A3D3EE0F4DBC}"/>
              </a:ext>
            </a:extLst>
          </p:cNvPr>
          <p:cNvSpPr txBox="1"/>
          <p:nvPr/>
        </p:nvSpPr>
        <p:spPr>
          <a:xfrm>
            <a:off x="6450149" y="842400"/>
            <a:ext cx="3857517"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After Smote (with some parameter)</a:t>
            </a:r>
          </a:p>
        </p:txBody>
      </p:sp>
    </p:spTree>
    <p:extLst>
      <p:ext uri="{BB962C8B-B14F-4D97-AF65-F5344CB8AC3E}">
        <p14:creationId xmlns:p14="http://schemas.microsoft.com/office/powerpoint/2010/main" val="387370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pic>
        <p:nvPicPr>
          <p:cNvPr id="4" name="Picture 3">
            <a:extLst>
              <a:ext uri="{FF2B5EF4-FFF2-40B4-BE49-F238E27FC236}">
                <a16:creationId xmlns:a16="http://schemas.microsoft.com/office/drawing/2014/main" id="{BB09DF55-118D-279C-0593-ABB713309CD5}"/>
              </a:ext>
            </a:extLst>
          </p:cNvPr>
          <p:cNvPicPr>
            <a:picLocks noChangeAspect="1"/>
          </p:cNvPicPr>
          <p:nvPr/>
        </p:nvPicPr>
        <p:blipFill>
          <a:blip r:embed="rId4"/>
          <a:stretch>
            <a:fillRect/>
          </a:stretch>
        </p:blipFill>
        <p:spPr>
          <a:xfrm>
            <a:off x="670602" y="1162989"/>
            <a:ext cx="5021986" cy="5012871"/>
          </a:xfrm>
          <a:prstGeom prst="rect">
            <a:avLst/>
          </a:prstGeom>
        </p:spPr>
      </p:pic>
      <p:sp>
        <p:nvSpPr>
          <p:cNvPr id="5" name="TextBox 4">
            <a:extLst>
              <a:ext uri="{FF2B5EF4-FFF2-40B4-BE49-F238E27FC236}">
                <a16:creationId xmlns:a16="http://schemas.microsoft.com/office/drawing/2014/main" id="{AFDE9DAB-FB8C-ACD3-2A08-50B16DA0C287}"/>
              </a:ext>
            </a:extLst>
          </p:cNvPr>
          <p:cNvSpPr txBox="1"/>
          <p:nvPr/>
        </p:nvSpPr>
        <p:spPr>
          <a:xfrm>
            <a:off x="670602" y="682140"/>
            <a:ext cx="3847610"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After Smote (with hyperparameter)</a:t>
            </a:r>
          </a:p>
        </p:txBody>
      </p:sp>
      <p:sp>
        <p:nvSpPr>
          <p:cNvPr id="6" name="TextBox 5">
            <a:extLst>
              <a:ext uri="{FF2B5EF4-FFF2-40B4-BE49-F238E27FC236}">
                <a16:creationId xmlns:a16="http://schemas.microsoft.com/office/drawing/2014/main" id="{39EB4319-9560-A2B2-A591-C6B3C5E1AD04}"/>
              </a:ext>
            </a:extLst>
          </p:cNvPr>
          <p:cNvSpPr txBox="1"/>
          <p:nvPr/>
        </p:nvSpPr>
        <p:spPr>
          <a:xfrm>
            <a:off x="6793496" y="682962"/>
            <a:ext cx="3847610"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After Smote (with hyperparameter)</a:t>
            </a:r>
          </a:p>
        </p:txBody>
      </p:sp>
      <p:pic>
        <p:nvPicPr>
          <p:cNvPr id="8" name="Picture 7">
            <a:extLst>
              <a:ext uri="{FF2B5EF4-FFF2-40B4-BE49-F238E27FC236}">
                <a16:creationId xmlns:a16="http://schemas.microsoft.com/office/drawing/2014/main" id="{06C7929E-B34F-BB60-B6A3-94993BE79AEB}"/>
              </a:ext>
            </a:extLst>
          </p:cNvPr>
          <p:cNvPicPr>
            <a:picLocks noChangeAspect="1"/>
          </p:cNvPicPr>
          <p:nvPr/>
        </p:nvPicPr>
        <p:blipFill rotWithShape="1">
          <a:blip r:embed="rId5"/>
          <a:srcRect r="8370"/>
          <a:stretch/>
        </p:blipFill>
        <p:spPr>
          <a:xfrm>
            <a:off x="6686579" y="1162989"/>
            <a:ext cx="4916424" cy="5012049"/>
          </a:xfrm>
          <a:prstGeom prst="rect">
            <a:avLst/>
          </a:prstGeom>
        </p:spPr>
      </p:pic>
    </p:spTree>
    <p:extLst>
      <p:ext uri="{BB962C8B-B14F-4D97-AF65-F5344CB8AC3E}">
        <p14:creationId xmlns:p14="http://schemas.microsoft.com/office/powerpoint/2010/main" val="3780390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pic>
        <p:nvPicPr>
          <p:cNvPr id="6" name="Picture 5">
            <a:extLst>
              <a:ext uri="{FF2B5EF4-FFF2-40B4-BE49-F238E27FC236}">
                <a16:creationId xmlns:a16="http://schemas.microsoft.com/office/drawing/2014/main" id="{6E04CCCB-F44F-8650-C82E-491DE57718F5}"/>
              </a:ext>
            </a:extLst>
          </p:cNvPr>
          <p:cNvPicPr>
            <a:picLocks noChangeAspect="1"/>
          </p:cNvPicPr>
          <p:nvPr/>
        </p:nvPicPr>
        <p:blipFill>
          <a:blip r:embed="rId4"/>
          <a:stretch>
            <a:fillRect/>
          </a:stretch>
        </p:blipFill>
        <p:spPr>
          <a:xfrm>
            <a:off x="0" y="1389529"/>
            <a:ext cx="12192000" cy="5465536"/>
          </a:xfrm>
          <a:prstGeom prst="rect">
            <a:avLst/>
          </a:prstGeom>
        </p:spPr>
      </p:pic>
      <p:sp>
        <p:nvSpPr>
          <p:cNvPr id="7" name="TextBox 6">
            <a:extLst>
              <a:ext uri="{FF2B5EF4-FFF2-40B4-BE49-F238E27FC236}">
                <a16:creationId xmlns:a16="http://schemas.microsoft.com/office/drawing/2014/main" id="{E1BD203A-EED3-478C-9941-3BF27A7D2CCA}"/>
              </a:ext>
            </a:extLst>
          </p:cNvPr>
          <p:cNvSpPr txBox="1"/>
          <p:nvPr/>
        </p:nvSpPr>
        <p:spPr>
          <a:xfrm>
            <a:off x="259976" y="247579"/>
            <a:ext cx="1721224"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Streamlit App</a:t>
            </a:r>
          </a:p>
        </p:txBody>
      </p:sp>
      <p:sp>
        <p:nvSpPr>
          <p:cNvPr id="8" name="TextBox 7">
            <a:extLst>
              <a:ext uri="{FF2B5EF4-FFF2-40B4-BE49-F238E27FC236}">
                <a16:creationId xmlns:a16="http://schemas.microsoft.com/office/drawing/2014/main" id="{B959FE7B-D822-8ED6-4AF6-FC3AB4E4AA58}"/>
              </a:ext>
            </a:extLst>
          </p:cNvPr>
          <p:cNvSpPr txBox="1"/>
          <p:nvPr/>
        </p:nvSpPr>
        <p:spPr>
          <a:xfrm>
            <a:off x="519952" y="753833"/>
            <a:ext cx="1721224" cy="461665"/>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sz="2400" dirty="0">
                <a:solidFill>
                  <a:schemeClr val="accent4">
                    <a:lumMod val="60000"/>
                    <a:lumOff val="40000"/>
                  </a:schemeClr>
                </a:solidFill>
              </a:rPr>
              <a:t>Page 1</a:t>
            </a:r>
          </a:p>
        </p:txBody>
      </p:sp>
    </p:spTree>
    <p:extLst>
      <p:ext uri="{BB962C8B-B14F-4D97-AF65-F5344CB8AC3E}">
        <p14:creationId xmlns:p14="http://schemas.microsoft.com/office/powerpoint/2010/main" val="731290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2" name="TextBox 1">
            <a:extLst>
              <a:ext uri="{FF2B5EF4-FFF2-40B4-BE49-F238E27FC236}">
                <a16:creationId xmlns:a16="http://schemas.microsoft.com/office/drawing/2014/main" id="{A768852C-236C-04CE-9674-C4F3A2B46100}"/>
              </a:ext>
            </a:extLst>
          </p:cNvPr>
          <p:cNvSpPr txBox="1"/>
          <p:nvPr/>
        </p:nvSpPr>
        <p:spPr>
          <a:xfrm>
            <a:off x="304799" y="63550"/>
            <a:ext cx="1721224" cy="461665"/>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sz="2400" dirty="0">
                <a:solidFill>
                  <a:schemeClr val="accent4">
                    <a:lumMod val="60000"/>
                    <a:lumOff val="40000"/>
                  </a:schemeClr>
                </a:solidFill>
              </a:rPr>
              <a:t>Page 2</a:t>
            </a:r>
          </a:p>
        </p:txBody>
      </p:sp>
      <p:pic>
        <p:nvPicPr>
          <p:cNvPr id="5" name="Picture 4">
            <a:extLst>
              <a:ext uri="{FF2B5EF4-FFF2-40B4-BE49-F238E27FC236}">
                <a16:creationId xmlns:a16="http://schemas.microsoft.com/office/drawing/2014/main" id="{9A39A112-12DF-F64D-C3F9-880E5782F418}"/>
              </a:ext>
            </a:extLst>
          </p:cNvPr>
          <p:cNvPicPr>
            <a:picLocks noChangeAspect="1"/>
          </p:cNvPicPr>
          <p:nvPr/>
        </p:nvPicPr>
        <p:blipFill>
          <a:blip r:embed="rId4"/>
          <a:stretch>
            <a:fillRect/>
          </a:stretch>
        </p:blipFill>
        <p:spPr>
          <a:xfrm>
            <a:off x="2492189" y="525216"/>
            <a:ext cx="6965575" cy="6252152"/>
          </a:xfrm>
          <a:prstGeom prst="rect">
            <a:avLst/>
          </a:prstGeom>
        </p:spPr>
      </p:pic>
    </p:spTree>
    <p:extLst>
      <p:ext uri="{BB962C8B-B14F-4D97-AF65-F5344CB8AC3E}">
        <p14:creationId xmlns:p14="http://schemas.microsoft.com/office/powerpoint/2010/main" val="197374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FD8E8D7-75CE-9888-C85A-41C3E1216D6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D9CA18D8-25D2-FDDF-CE12-E72485DFC38C}"/>
              </a:ext>
            </a:extLst>
          </p:cNvPr>
          <p:cNvSpPr txBox="1"/>
          <p:nvPr/>
        </p:nvSpPr>
        <p:spPr>
          <a:xfrm>
            <a:off x="367553" y="781373"/>
            <a:ext cx="3415554" cy="830997"/>
          </a:xfrm>
          <a:prstGeom prst="rect">
            <a:avLst/>
          </a:prstGeom>
          <a:noFill/>
        </p:spPr>
        <p:txBody>
          <a:bodyPr wrap="square" rtlCol="0">
            <a:spAutoFit/>
          </a:bodyPr>
          <a:lstStyle/>
          <a:p>
            <a:r>
              <a:rPr lang="en-IN" sz="4800" dirty="0">
                <a:solidFill>
                  <a:schemeClr val="accent4">
                    <a:lumMod val="60000"/>
                    <a:lumOff val="40000"/>
                  </a:schemeClr>
                </a:solidFill>
                <a:latin typeface="Agency FB" panose="020B0503020202020204" pitchFamily="34" charset="0"/>
              </a:rPr>
              <a:t>Introduction</a:t>
            </a:r>
          </a:p>
        </p:txBody>
      </p:sp>
      <p:sp>
        <p:nvSpPr>
          <p:cNvPr id="7" name="TextBox 6">
            <a:extLst>
              <a:ext uri="{FF2B5EF4-FFF2-40B4-BE49-F238E27FC236}">
                <a16:creationId xmlns:a16="http://schemas.microsoft.com/office/drawing/2014/main" id="{B6E1364D-E175-CF7D-129D-52E0CB77ABFF}"/>
              </a:ext>
            </a:extLst>
          </p:cNvPr>
          <p:cNvSpPr txBox="1"/>
          <p:nvPr/>
        </p:nvSpPr>
        <p:spPr>
          <a:xfrm>
            <a:off x="256501" y="1763633"/>
            <a:ext cx="5373334" cy="3970318"/>
          </a:xfrm>
          <a:prstGeom prst="rect">
            <a:avLst/>
          </a:prstGeom>
          <a:noFill/>
        </p:spPr>
        <p:txBody>
          <a:bodyPr wrap="square" rtlCol="0">
            <a:spAutoFit/>
          </a:bodyPr>
          <a:lstStyle>
            <a:defPPr>
              <a:defRPr lang="en-US"/>
            </a:defPPr>
            <a:lvl1pPr algn="just">
              <a:defRPr i="0">
                <a:solidFill>
                  <a:schemeClr val="bg1">
                    <a:lumMod val="95000"/>
                  </a:schemeClr>
                </a:solidFill>
                <a:effectLst/>
                <a:latin typeface="Source Sans Pro" panose="020B0503030403020204" pitchFamily="34" charset="0"/>
              </a:defRPr>
            </a:lvl1pPr>
          </a:lstStyle>
          <a:p>
            <a:r>
              <a:rPr lang="en-US" dirty="0">
                <a:latin typeface="Consolas" panose="020B0609020204030204" pitchFamily="49" charset="0"/>
              </a:rPr>
              <a:t>Loans constitute the fundamental business of banks, with the primary source of profit being the interest accrued on loans. Before granting a loan, financial institutions engage in a thorough process of verification and validation. Despite this, there remains uncertainty regarding whether the applicant possesses the capability to repay the loan without encountering difficulties. In this I construct a predictive model aimed at determining whether an applicant is likely to repay the loan to the lending company.</a:t>
            </a:r>
            <a:endParaRPr lang="en-IN" dirty="0">
              <a:latin typeface="Consolas" panose="020B0609020204030204" pitchFamily="49" charset="0"/>
            </a:endParaRPr>
          </a:p>
        </p:txBody>
      </p:sp>
      <p:grpSp>
        <p:nvGrpSpPr>
          <p:cNvPr id="8" name="Group 7">
            <a:extLst>
              <a:ext uri="{FF2B5EF4-FFF2-40B4-BE49-F238E27FC236}">
                <a16:creationId xmlns:a16="http://schemas.microsoft.com/office/drawing/2014/main" id="{316C08DC-E629-D6F0-4B3C-E92ECEF709AA}"/>
              </a:ext>
            </a:extLst>
          </p:cNvPr>
          <p:cNvGrpSpPr/>
          <p:nvPr/>
        </p:nvGrpSpPr>
        <p:grpSpPr>
          <a:xfrm>
            <a:off x="8991600" y="1497107"/>
            <a:ext cx="2606654" cy="1068140"/>
            <a:chOff x="9699813" y="1479176"/>
            <a:chExt cx="2244536" cy="905871"/>
          </a:xfrm>
        </p:grpSpPr>
        <p:sp>
          <p:nvSpPr>
            <p:cNvPr id="9" name="Rectangle: Rounded Corners 8">
              <a:extLst>
                <a:ext uri="{FF2B5EF4-FFF2-40B4-BE49-F238E27FC236}">
                  <a16:creationId xmlns:a16="http://schemas.microsoft.com/office/drawing/2014/main" id="{D6DDC66A-A3E4-4930-CAB0-7413A52053D7}"/>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Loan </a:t>
              </a:r>
            </a:p>
            <a:p>
              <a:pPr algn="ctr"/>
              <a:r>
                <a:rPr lang="en-IN" dirty="0"/>
                <a:t>    Application</a:t>
              </a:r>
            </a:p>
          </p:txBody>
        </p:sp>
        <p:sp>
          <p:nvSpPr>
            <p:cNvPr id="10" name="Oval 9">
              <a:extLst>
                <a:ext uri="{FF2B5EF4-FFF2-40B4-BE49-F238E27FC236}">
                  <a16:creationId xmlns:a16="http://schemas.microsoft.com/office/drawing/2014/main" id="{CD2EB87A-E163-36E3-ECE0-9517D850BBE0}"/>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 name="Group 10">
            <a:extLst>
              <a:ext uri="{FF2B5EF4-FFF2-40B4-BE49-F238E27FC236}">
                <a16:creationId xmlns:a16="http://schemas.microsoft.com/office/drawing/2014/main" id="{D2E3E701-0E40-4FCD-7078-C89E41DC6D92}"/>
              </a:ext>
            </a:extLst>
          </p:cNvPr>
          <p:cNvGrpSpPr/>
          <p:nvPr/>
        </p:nvGrpSpPr>
        <p:grpSpPr>
          <a:xfrm>
            <a:off x="8991600" y="2742717"/>
            <a:ext cx="2606654" cy="1068140"/>
            <a:chOff x="9699813" y="1479176"/>
            <a:chExt cx="2244536" cy="905871"/>
          </a:xfrm>
        </p:grpSpPr>
        <p:sp>
          <p:nvSpPr>
            <p:cNvPr id="12" name="Rectangle: Rounded Corners 11">
              <a:extLst>
                <a:ext uri="{FF2B5EF4-FFF2-40B4-BE49-F238E27FC236}">
                  <a16:creationId xmlns:a16="http://schemas.microsoft.com/office/drawing/2014/main" id="{0552B8A1-5304-5AEC-0523-005A49403231}"/>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Document </a:t>
              </a:r>
            </a:p>
            <a:p>
              <a:pPr algn="ctr"/>
              <a:r>
                <a:rPr lang="en-IN" dirty="0"/>
                <a:t>     Submission</a:t>
              </a:r>
            </a:p>
          </p:txBody>
        </p:sp>
        <p:sp>
          <p:nvSpPr>
            <p:cNvPr id="13" name="Oval 12">
              <a:extLst>
                <a:ext uri="{FF2B5EF4-FFF2-40B4-BE49-F238E27FC236}">
                  <a16:creationId xmlns:a16="http://schemas.microsoft.com/office/drawing/2014/main" id="{B0A444CE-8884-C588-9D28-2CAAFAAC9770}"/>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dirty="0"/>
            </a:p>
          </p:txBody>
        </p:sp>
      </p:grpSp>
      <p:grpSp>
        <p:nvGrpSpPr>
          <p:cNvPr id="14" name="Group 13">
            <a:extLst>
              <a:ext uri="{FF2B5EF4-FFF2-40B4-BE49-F238E27FC236}">
                <a16:creationId xmlns:a16="http://schemas.microsoft.com/office/drawing/2014/main" id="{B030A9AA-0070-8D32-CA18-9CBD4ED1FB37}"/>
              </a:ext>
            </a:extLst>
          </p:cNvPr>
          <p:cNvGrpSpPr/>
          <p:nvPr/>
        </p:nvGrpSpPr>
        <p:grpSpPr>
          <a:xfrm>
            <a:off x="8991600" y="3988327"/>
            <a:ext cx="2606654" cy="1068140"/>
            <a:chOff x="9699813" y="1479176"/>
            <a:chExt cx="2244536" cy="905871"/>
          </a:xfrm>
        </p:grpSpPr>
        <p:sp>
          <p:nvSpPr>
            <p:cNvPr id="15" name="Rectangle: Rounded Corners 14">
              <a:extLst>
                <a:ext uri="{FF2B5EF4-FFF2-40B4-BE49-F238E27FC236}">
                  <a16:creationId xmlns:a16="http://schemas.microsoft.com/office/drawing/2014/main" id="{2B5E5F63-7BE6-052D-A922-4D708F6DBE04}"/>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Document</a:t>
              </a:r>
            </a:p>
            <a:p>
              <a:pPr algn="ctr"/>
              <a:r>
                <a:rPr lang="en-IN" dirty="0"/>
                <a:t>     Verification</a:t>
              </a:r>
            </a:p>
          </p:txBody>
        </p:sp>
        <p:sp>
          <p:nvSpPr>
            <p:cNvPr id="16" name="Oval 15">
              <a:extLst>
                <a:ext uri="{FF2B5EF4-FFF2-40B4-BE49-F238E27FC236}">
                  <a16:creationId xmlns:a16="http://schemas.microsoft.com/office/drawing/2014/main" id="{844C5568-5430-1509-063D-6772266A716A}"/>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18EA6B04-C70F-CA23-937D-EC2875BCCE25}"/>
              </a:ext>
            </a:extLst>
          </p:cNvPr>
          <p:cNvGrpSpPr/>
          <p:nvPr/>
        </p:nvGrpSpPr>
        <p:grpSpPr>
          <a:xfrm>
            <a:off x="8991600" y="5233938"/>
            <a:ext cx="2606654" cy="1068140"/>
            <a:chOff x="9699813" y="1479176"/>
            <a:chExt cx="2244536" cy="905871"/>
          </a:xfrm>
        </p:grpSpPr>
        <p:sp>
          <p:nvSpPr>
            <p:cNvPr id="18" name="Rectangle: Rounded Corners 17">
              <a:extLst>
                <a:ext uri="{FF2B5EF4-FFF2-40B4-BE49-F238E27FC236}">
                  <a16:creationId xmlns:a16="http://schemas.microsoft.com/office/drawing/2014/main" id="{36EC9C64-26B5-9DF0-2DF0-515D9DFC7A1C}"/>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Loan </a:t>
              </a:r>
            </a:p>
            <a:p>
              <a:pPr algn="ctr"/>
              <a:r>
                <a:rPr lang="en-IN" dirty="0"/>
                <a:t>    Approval</a:t>
              </a:r>
            </a:p>
          </p:txBody>
        </p:sp>
        <p:sp>
          <p:nvSpPr>
            <p:cNvPr id="19" name="Oval 18">
              <a:extLst>
                <a:ext uri="{FF2B5EF4-FFF2-40B4-BE49-F238E27FC236}">
                  <a16:creationId xmlns:a16="http://schemas.microsoft.com/office/drawing/2014/main" id="{913429EE-233E-E92C-D771-D28268F65FB8}"/>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dirty="0"/>
            </a:p>
          </p:txBody>
        </p:sp>
      </p:grpSp>
      <p:pic>
        <p:nvPicPr>
          <p:cNvPr id="20" name="Picture 19">
            <a:extLst>
              <a:ext uri="{FF2B5EF4-FFF2-40B4-BE49-F238E27FC236}">
                <a16:creationId xmlns:a16="http://schemas.microsoft.com/office/drawing/2014/main" id="{0D252532-312D-CA37-4E17-BE5ADD16C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9573" y="4266495"/>
            <a:ext cx="664958" cy="556567"/>
          </a:xfrm>
          <a:prstGeom prst="rect">
            <a:avLst/>
          </a:prstGeom>
        </p:spPr>
      </p:pic>
      <p:pic>
        <p:nvPicPr>
          <p:cNvPr id="24" name="Picture 23">
            <a:extLst>
              <a:ext uri="{FF2B5EF4-FFF2-40B4-BE49-F238E27FC236}">
                <a16:creationId xmlns:a16="http://schemas.microsoft.com/office/drawing/2014/main" id="{2DFD830C-1361-2735-2DA7-CCE8081F57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7161" y="2848424"/>
            <a:ext cx="902716" cy="974033"/>
          </a:xfrm>
          <a:prstGeom prst="rect">
            <a:avLst/>
          </a:prstGeom>
        </p:spPr>
      </p:pic>
      <p:pic>
        <p:nvPicPr>
          <p:cNvPr id="26" name="Picture 25">
            <a:extLst>
              <a:ext uri="{FF2B5EF4-FFF2-40B4-BE49-F238E27FC236}">
                <a16:creationId xmlns:a16="http://schemas.microsoft.com/office/drawing/2014/main" id="{C5B5F5A2-DDD9-BC4C-7480-300660779D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6231" y="5456952"/>
            <a:ext cx="622111" cy="622111"/>
          </a:xfrm>
          <a:prstGeom prst="rect">
            <a:avLst/>
          </a:prstGeom>
        </p:spPr>
      </p:pic>
      <p:pic>
        <p:nvPicPr>
          <p:cNvPr id="28" name="Picture 27">
            <a:extLst>
              <a:ext uri="{FF2B5EF4-FFF2-40B4-BE49-F238E27FC236}">
                <a16:creationId xmlns:a16="http://schemas.microsoft.com/office/drawing/2014/main" id="{AFF2F748-F413-1B6D-44CA-0E0E64C02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2583" y="1608741"/>
            <a:ext cx="844871" cy="844871"/>
          </a:xfrm>
          <a:prstGeom prst="rect">
            <a:avLst/>
          </a:prstGeom>
        </p:spPr>
      </p:pic>
    </p:spTree>
    <p:extLst>
      <p:ext uri="{BB962C8B-B14F-4D97-AF65-F5344CB8AC3E}">
        <p14:creationId xmlns:p14="http://schemas.microsoft.com/office/powerpoint/2010/main" val="35394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08FF5F-00D8-09D7-3BFA-B9B2691511F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4" name="TextBox 3">
            <a:extLst>
              <a:ext uri="{FF2B5EF4-FFF2-40B4-BE49-F238E27FC236}">
                <a16:creationId xmlns:a16="http://schemas.microsoft.com/office/drawing/2014/main" id="{C1E30285-4387-FDB5-A319-311E837A62E8}"/>
              </a:ext>
            </a:extLst>
          </p:cNvPr>
          <p:cNvSpPr txBox="1"/>
          <p:nvPr/>
        </p:nvSpPr>
        <p:spPr>
          <a:xfrm>
            <a:off x="636494" y="950259"/>
            <a:ext cx="4320988"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Problem Statement</a:t>
            </a:r>
          </a:p>
        </p:txBody>
      </p:sp>
      <p:sp>
        <p:nvSpPr>
          <p:cNvPr id="5" name="TextBox 4">
            <a:extLst>
              <a:ext uri="{FF2B5EF4-FFF2-40B4-BE49-F238E27FC236}">
                <a16:creationId xmlns:a16="http://schemas.microsoft.com/office/drawing/2014/main" id="{7547B085-7752-57E2-5554-7E8344BC8F0E}"/>
              </a:ext>
            </a:extLst>
          </p:cNvPr>
          <p:cNvSpPr txBox="1"/>
          <p:nvPr/>
        </p:nvSpPr>
        <p:spPr>
          <a:xfrm>
            <a:off x="636494" y="1819836"/>
            <a:ext cx="6651812" cy="4524315"/>
          </a:xfrm>
          <a:prstGeom prst="rect">
            <a:avLst/>
          </a:prstGeom>
          <a:noFill/>
        </p:spPr>
        <p:txBody>
          <a:bodyPr wrap="square" rtlCol="0">
            <a:spAutoFit/>
          </a:bodyPr>
          <a:lstStyle/>
          <a:p>
            <a:pPr algn="just"/>
            <a:r>
              <a:rPr lang="en-US" i="0" dirty="0">
                <a:solidFill>
                  <a:schemeClr val="bg1">
                    <a:lumMod val="95000"/>
                  </a:schemeClr>
                </a:solidFill>
                <a:effectLst/>
                <a:latin typeface="Consolas" panose="020B0609020204030204" pitchFamily="49" charset="0"/>
              </a:rPr>
              <a:t>Dream Housing Finance company specializes in providing all types of loans across urban, semi-urban, and rural areas. Upon receiving a loan application, the company undertakes a validation process to determine the customer's eligibility. This validation process is based on various customer details provided during the online application, including age, house ownership, working experience, intent of loan, income, loan amount, credit history, among others. To streamline and automate this loan eligibility process in real-time, the company aims to identify specific customer segments that qualify for loan amounts. By targeting these eligible customer segments, the company can optimize its loan offerings and better serve its clientele.</a:t>
            </a:r>
            <a:endParaRPr lang="en-IN"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102673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CC531D88-12B1-1966-E6DF-A615BE601C1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8" name="TextBox 7">
            <a:extLst>
              <a:ext uri="{FF2B5EF4-FFF2-40B4-BE49-F238E27FC236}">
                <a16:creationId xmlns:a16="http://schemas.microsoft.com/office/drawing/2014/main" id="{27A732C9-4661-D5E5-A244-D7B610727172}"/>
              </a:ext>
            </a:extLst>
          </p:cNvPr>
          <p:cNvSpPr txBox="1"/>
          <p:nvPr/>
        </p:nvSpPr>
        <p:spPr>
          <a:xfrm>
            <a:off x="198860" y="532189"/>
            <a:ext cx="4686300" cy="830997"/>
          </a:xfrm>
          <a:prstGeom prst="rect">
            <a:avLst/>
          </a:prstGeom>
          <a:noFill/>
        </p:spPr>
        <p:txBody>
          <a:bodyPr wrap="square" rtlCol="0">
            <a:spAutoFit/>
          </a:bodyPr>
          <a:lstStyle>
            <a:defPPr>
              <a:defRPr lang="en-US"/>
            </a:defPPr>
            <a:lvl1pPr>
              <a:defRPr sz="4800">
                <a:solidFill>
                  <a:schemeClr val="bg1">
                    <a:lumMod val="95000"/>
                  </a:schemeClr>
                </a:solidFill>
                <a:latin typeface="Agency FB" panose="020B0503020202020204" pitchFamily="34" charset="0"/>
              </a:defRPr>
            </a:lvl1pPr>
          </a:lstStyle>
          <a:p>
            <a:r>
              <a:rPr lang="en-US" dirty="0">
                <a:solidFill>
                  <a:schemeClr val="accent4">
                    <a:lumMod val="60000"/>
                    <a:lumOff val="40000"/>
                  </a:schemeClr>
                </a:solidFill>
              </a:rPr>
              <a:t>Way of Solving Problem </a:t>
            </a:r>
          </a:p>
        </p:txBody>
      </p:sp>
      <p:pic>
        <p:nvPicPr>
          <p:cNvPr id="21" name="Picture 20">
            <a:extLst>
              <a:ext uri="{FF2B5EF4-FFF2-40B4-BE49-F238E27FC236}">
                <a16:creationId xmlns:a16="http://schemas.microsoft.com/office/drawing/2014/main" id="{8D0A0605-B0B6-A3E3-96F6-984410443F1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72651" y="2012369"/>
            <a:ext cx="1080000" cy="1080000"/>
          </a:xfrm>
          <a:prstGeom prst="rect">
            <a:avLst/>
          </a:prstGeom>
        </p:spPr>
      </p:pic>
      <p:sp>
        <p:nvSpPr>
          <p:cNvPr id="22" name="TextBox 21">
            <a:extLst>
              <a:ext uri="{FF2B5EF4-FFF2-40B4-BE49-F238E27FC236}">
                <a16:creationId xmlns:a16="http://schemas.microsoft.com/office/drawing/2014/main" id="{F9239BB1-4789-EBF3-5430-BE477D662F41}"/>
              </a:ext>
            </a:extLst>
          </p:cNvPr>
          <p:cNvSpPr txBox="1"/>
          <p:nvPr/>
        </p:nvSpPr>
        <p:spPr>
          <a:xfrm>
            <a:off x="899941" y="3285369"/>
            <a:ext cx="952499" cy="369332"/>
          </a:xfrm>
          <a:prstGeom prst="rect">
            <a:avLst/>
          </a:prstGeom>
          <a:noFill/>
        </p:spPr>
        <p:txBody>
          <a:bodyPr wrap="square" rtlCol="0">
            <a:spAutoFit/>
          </a:bodyPr>
          <a:lstStyle/>
          <a:p>
            <a:pPr algn="ctr"/>
            <a:r>
              <a:rPr lang="en-IN" dirty="0">
                <a:solidFill>
                  <a:schemeClr val="bg1">
                    <a:lumMod val="95000"/>
                  </a:schemeClr>
                </a:solidFill>
              </a:rPr>
              <a:t>Dataset</a:t>
            </a:r>
          </a:p>
        </p:txBody>
      </p:sp>
      <p:sp>
        <p:nvSpPr>
          <p:cNvPr id="34" name="Arrow: Right 33">
            <a:extLst>
              <a:ext uri="{FF2B5EF4-FFF2-40B4-BE49-F238E27FC236}">
                <a16:creationId xmlns:a16="http://schemas.microsoft.com/office/drawing/2014/main" id="{D4384D80-BF1A-F66E-A66A-0EA1E1058B2F}"/>
              </a:ext>
            </a:extLst>
          </p:cNvPr>
          <p:cNvSpPr/>
          <p:nvPr/>
        </p:nvSpPr>
        <p:spPr>
          <a:xfrm>
            <a:off x="2310106" y="2449660"/>
            <a:ext cx="1320600"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38" name="TextBox 37">
            <a:extLst>
              <a:ext uri="{FF2B5EF4-FFF2-40B4-BE49-F238E27FC236}">
                <a16:creationId xmlns:a16="http://schemas.microsoft.com/office/drawing/2014/main" id="{0F821289-9C87-FB2B-2C45-41399A0F52B0}"/>
              </a:ext>
            </a:extLst>
          </p:cNvPr>
          <p:cNvSpPr txBox="1"/>
          <p:nvPr/>
        </p:nvSpPr>
        <p:spPr>
          <a:xfrm>
            <a:off x="3821350" y="3213804"/>
            <a:ext cx="1168110" cy="646331"/>
          </a:xfrm>
          <a:prstGeom prst="rect">
            <a:avLst/>
          </a:prstGeom>
          <a:noFill/>
        </p:spPr>
        <p:txBody>
          <a:bodyPr wrap="square" rtlCol="0">
            <a:spAutoFit/>
          </a:bodyPr>
          <a:lstStyle/>
          <a:p>
            <a:pPr algn="ctr"/>
            <a:r>
              <a:rPr lang="en-IN" dirty="0">
                <a:solidFill>
                  <a:schemeClr val="bg1">
                    <a:lumMod val="95000"/>
                  </a:schemeClr>
                </a:solidFill>
              </a:rPr>
              <a:t>Data Cleaning</a:t>
            </a:r>
          </a:p>
        </p:txBody>
      </p:sp>
      <p:pic>
        <p:nvPicPr>
          <p:cNvPr id="45" name="Picture 44">
            <a:extLst>
              <a:ext uri="{FF2B5EF4-FFF2-40B4-BE49-F238E27FC236}">
                <a16:creationId xmlns:a16="http://schemas.microsoft.com/office/drawing/2014/main" id="{3EDCCE59-1C22-6DD9-7F88-FAD5C678F8D9}"/>
              </a:ext>
            </a:extLst>
          </p:cNvPr>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3875770" y="2013450"/>
            <a:ext cx="1080000" cy="1080000"/>
          </a:xfrm>
          <a:prstGeom prst="rect">
            <a:avLst/>
          </a:prstGeom>
        </p:spPr>
      </p:pic>
      <p:sp>
        <p:nvSpPr>
          <p:cNvPr id="46" name="TextBox 45">
            <a:extLst>
              <a:ext uri="{FF2B5EF4-FFF2-40B4-BE49-F238E27FC236}">
                <a16:creationId xmlns:a16="http://schemas.microsoft.com/office/drawing/2014/main" id="{01D4964E-0F99-B890-7300-CB5BB4FAA77B}"/>
              </a:ext>
            </a:extLst>
          </p:cNvPr>
          <p:cNvSpPr txBox="1"/>
          <p:nvPr/>
        </p:nvSpPr>
        <p:spPr>
          <a:xfrm>
            <a:off x="9972415" y="3128217"/>
            <a:ext cx="1562310" cy="646331"/>
          </a:xfrm>
          <a:prstGeom prst="rect">
            <a:avLst/>
          </a:prstGeom>
          <a:noFill/>
        </p:spPr>
        <p:txBody>
          <a:bodyPr wrap="square" rtlCol="0">
            <a:spAutoFit/>
          </a:bodyPr>
          <a:lstStyle/>
          <a:p>
            <a:pPr algn="ctr"/>
            <a:r>
              <a:rPr lang="en-IN" dirty="0">
                <a:solidFill>
                  <a:schemeClr val="bg1">
                    <a:lumMod val="95000"/>
                  </a:schemeClr>
                </a:solidFill>
              </a:rPr>
              <a:t>Data Preprocessing</a:t>
            </a:r>
          </a:p>
        </p:txBody>
      </p:sp>
      <p:grpSp>
        <p:nvGrpSpPr>
          <p:cNvPr id="60" name="Group 59">
            <a:extLst>
              <a:ext uri="{FF2B5EF4-FFF2-40B4-BE49-F238E27FC236}">
                <a16:creationId xmlns:a16="http://schemas.microsoft.com/office/drawing/2014/main" id="{A9BF2368-0201-98B6-009E-D896596D5A44}"/>
              </a:ext>
            </a:extLst>
          </p:cNvPr>
          <p:cNvGrpSpPr/>
          <p:nvPr/>
        </p:nvGrpSpPr>
        <p:grpSpPr>
          <a:xfrm rot="5400000">
            <a:off x="10384959" y="3593899"/>
            <a:ext cx="737220" cy="1168109"/>
            <a:chOff x="6184979" y="2031419"/>
            <a:chExt cx="958771" cy="1397581"/>
          </a:xfrm>
        </p:grpSpPr>
        <p:cxnSp>
          <p:nvCxnSpPr>
            <p:cNvPr id="53" name="Connector: Elbow 52">
              <a:extLst>
                <a:ext uri="{FF2B5EF4-FFF2-40B4-BE49-F238E27FC236}">
                  <a16:creationId xmlns:a16="http://schemas.microsoft.com/office/drawing/2014/main" id="{88F45855-C11C-B326-87B6-03CAAF15E00C}"/>
                </a:ext>
              </a:extLst>
            </p:cNvPr>
            <p:cNvCxnSpPr>
              <a:cxnSpLocks/>
            </p:cNvCxnSpPr>
            <p:nvPr/>
          </p:nvCxnSpPr>
          <p:spPr>
            <a:xfrm>
              <a:off x="6184979" y="2754021"/>
              <a:ext cx="958771" cy="674979"/>
            </a:xfrm>
            <a:prstGeom prst="bentConnector3">
              <a:avLst>
                <a:gd name="adj1" fmla="val 43046"/>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8844E2D-5146-93D9-D692-8C6C1F77AC84}"/>
                </a:ext>
              </a:extLst>
            </p:cNvPr>
            <p:cNvCxnSpPr>
              <a:cxnSpLocks/>
            </p:cNvCxnSpPr>
            <p:nvPr/>
          </p:nvCxnSpPr>
          <p:spPr>
            <a:xfrm flipV="1">
              <a:off x="6184979" y="2031419"/>
              <a:ext cx="932400" cy="676800"/>
            </a:xfrm>
            <a:prstGeom prst="bentConnector3">
              <a:avLst>
                <a:gd name="adj1" fmla="val 4387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3481278F-9FC4-9E42-F226-7E835835AF2C}"/>
              </a:ext>
            </a:extLst>
          </p:cNvPr>
          <p:cNvSpPr txBox="1"/>
          <p:nvPr/>
        </p:nvSpPr>
        <p:spPr>
          <a:xfrm>
            <a:off x="6843952" y="3211359"/>
            <a:ext cx="1562310" cy="646331"/>
          </a:xfrm>
          <a:prstGeom prst="rect">
            <a:avLst/>
          </a:prstGeom>
          <a:noFill/>
        </p:spPr>
        <p:txBody>
          <a:bodyPr wrap="square" rtlCol="0">
            <a:spAutoFit/>
          </a:bodyPr>
          <a:lstStyle/>
          <a:p>
            <a:pPr algn="ctr"/>
            <a:r>
              <a:rPr lang="en-IN" dirty="0">
                <a:solidFill>
                  <a:schemeClr val="bg1">
                    <a:lumMod val="95000"/>
                  </a:schemeClr>
                </a:solidFill>
              </a:rPr>
              <a:t>Data Visualization</a:t>
            </a:r>
          </a:p>
        </p:txBody>
      </p:sp>
      <p:pic>
        <p:nvPicPr>
          <p:cNvPr id="66" name="Picture 65">
            <a:extLst>
              <a:ext uri="{FF2B5EF4-FFF2-40B4-BE49-F238E27FC236}">
                <a16:creationId xmlns:a16="http://schemas.microsoft.com/office/drawing/2014/main" id="{0EF09349-7189-E9CB-9EB6-3603ED31FC37}"/>
              </a:ext>
            </a:extLst>
          </p:cNvPr>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9815736" y="4771599"/>
            <a:ext cx="707556" cy="707556"/>
          </a:xfrm>
          <a:prstGeom prst="rect">
            <a:avLst/>
          </a:prstGeom>
        </p:spPr>
      </p:pic>
      <p:pic>
        <p:nvPicPr>
          <p:cNvPr id="68" name="Picture 67">
            <a:extLst>
              <a:ext uri="{FF2B5EF4-FFF2-40B4-BE49-F238E27FC236}">
                <a16:creationId xmlns:a16="http://schemas.microsoft.com/office/drawing/2014/main" id="{36430FC6-22C3-7C05-3705-563280FFAC28}"/>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11054786" y="4771599"/>
            <a:ext cx="780686" cy="780686"/>
          </a:xfrm>
          <a:prstGeom prst="rect">
            <a:avLst/>
          </a:prstGeom>
        </p:spPr>
      </p:pic>
      <p:sp>
        <p:nvSpPr>
          <p:cNvPr id="69" name="Arrow: Right 68">
            <a:extLst>
              <a:ext uri="{FF2B5EF4-FFF2-40B4-BE49-F238E27FC236}">
                <a16:creationId xmlns:a16="http://schemas.microsoft.com/office/drawing/2014/main" id="{6A154C06-F6FE-F2C1-7765-E04D095FD50B}"/>
              </a:ext>
            </a:extLst>
          </p:cNvPr>
          <p:cNvSpPr/>
          <p:nvPr/>
        </p:nvSpPr>
        <p:spPr>
          <a:xfrm rot="10800000">
            <a:off x="8977625" y="5031836"/>
            <a:ext cx="707555"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Arrow: Right 69">
            <a:extLst>
              <a:ext uri="{FF2B5EF4-FFF2-40B4-BE49-F238E27FC236}">
                <a16:creationId xmlns:a16="http://schemas.microsoft.com/office/drawing/2014/main" id="{201B36B4-B4D1-33FD-8A01-205A042BBDAA}"/>
              </a:ext>
            </a:extLst>
          </p:cNvPr>
          <p:cNvSpPr/>
          <p:nvPr/>
        </p:nvSpPr>
        <p:spPr>
          <a:xfrm rot="10800000">
            <a:off x="7019860" y="5085865"/>
            <a:ext cx="707555"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a:extLst>
              <a:ext uri="{FF2B5EF4-FFF2-40B4-BE49-F238E27FC236}">
                <a16:creationId xmlns:a16="http://schemas.microsoft.com/office/drawing/2014/main" id="{03A8972E-79D2-7C23-2BB9-75D1C43683C2}"/>
              </a:ext>
            </a:extLst>
          </p:cNvPr>
          <p:cNvSpPr txBox="1"/>
          <p:nvPr/>
        </p:nvSpPr>
        <p:spPr>
          <a:xfrm>
            <a:off x="9500814" y="5565363"/>
            <a:ext cx="1206000" cy="646331"/>
          </a:xfrm>
          <a:prstGeom prst="rect">
            <a:avLst/>
          </a:prstGeom>
          <a:noFill/>
        </p:spPr>
        <p:txBody>
          <a:bodyPr wrap="square" rtlCol="0">
            <a:spAutoFit/>
          </a:bodyPr>
          <a:lstStyle/>
          <a:p>
            <a:pPr algn="ctr"/>
            <a:r>
              <a:rPr lang="en-IN" dirty="0">
                <a:solidFill>
                  <a:schemeClr val="bg1">
                    <a:lumMod val="95000"/>
                  </a:schemeClr>
                </a:solidFill>
              </a:rPr>
              <a:t>Training</a:t>
            </a:r>
          </a:p>
          <a:p>
            <a:pPr algn="ctr"/>
            <a:r>
              <a:rPr lang="en-IN" dirty="0">
                <a:solidFill>
                  <a:schemeClr val="bg1">
                    <a:lumMod val="95000"/>
                  </a:schemeClr>
                </a:solidFill>
              </a:rPr>
              <a:t>Data</a:t>
            </a:r>
          </a:p>
        </p:txBody>
      </p:sp>
      <p:sp>
        <p:nvSpPr>
          <p:cNvPr id="72" name="TextBox 71">
            <a:extLst>
              <a:ext uri="{FF2B5EF4-FFF2-40B4-BE49-F238E27FC236}">
                <a16:creationId xmlns:a16="http://schemas.microsoft.com/office/drawing/2014/main" id="{C474C157-96DC-6A98-5664-1724956960F6}"/>
              </a:ext>
            </a:extLst>
          </p:cNvPr>
          <p:cNvSpPr txBox="1"/>
          <p:nvPr/>
        </p:nvSpPr>
        <p:spPr>
          <a:xfrm>
            <a:off x="10662444" y="5481174"/>
            <a:ext cx="1694727" cy="646331"/>
          </a:xfrm>
          <a:prstGeom prst="rect">
            <a:avLst/>
          </a:prstGeom>
          <a:noFill/>
        </p:spPr>
        <p:txBody>
          <a:bodyPr wrap="square" rtlCol="0">
            <a:spAutoFit/>
          </a:bodyPr>
          <a:lstStyle/>
          <a:p>
            <a:pPr algn="ctr"/>
            <a:r>
              <a:rPr lang="en-IN" dirty="0">
                <a:solidFill>
                  <a:schemeClr val="bg1">
                    <a:lumMod val="95000"/>
                  </a:schemeClr>
                </a:solidFill>
              </a:rPr>
              <a:t>Test</a:t>
            </a:r>
          </a:p>
          <a:p>
            <a:pPr algn="ctr"/>
            <a:r>
              <a:rPr lang="en-IN" dirty="0">
                <a:solidFill>
                  <a:schemeClr val="bg1">
                    <a:lumMod val="95000"/>
                  </a:schemeClr>
                </a:solidFill>
              </a:rPr>
              <a:t>Data</a:t>
            </a:r>
          </a:p>
        </p:txBody>
      </p:sp>
      <p:pic>
        <p:nvPicPr>
          <p:cNvPr id="74" name="Picture 73">
            <a:extLst>
              <a:ext uri="{FF2B5EF4-FFF2-40B4-BE49-F238E27FC236}">
                <a16:creationId xmlns:a16="http://schemas.microsoft.com/office/drawing/2014/main" id="{CC9E5895-4373-D5BF-F6FA-C9570EE8776E}"/>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7808438" y="4612758"/>
            <a:ext cx="1080000" cy="1080000"/>
          </a:xfrm>
          <a:prstGeom prst="rect">
            <a:avLst/>
          </a:prstGeom>
        </p:spPr>
      </p:pic>
      <p:sp>
        <p:nvSpPr>
          <p:cNvPr id="75" name="TextBox 74">
            <a:extLst>
              <a:ext uri="{FF2B5EF4-FFF2-40B4-BE49-F238E27FC236}">
                <a16:creationId xmlns:a16="http://schemas.microsoft.com/office/drawing/2014/main" id="{403077A9-656A-6DE8-B6D8-040F8DC2DAB9}"/>
              </a:ext>
            </a:extLst>
          </p:cNvPr>
          <p:cNvSpPr txBox="1"/>
          <p:nvPr/>
        </p:nvSpPr>
        <p:spPr>
          <a:xfrm>
            <a:off x="7630283" y="5791377"/>
            <a:ext cx="1562310" cy="646331"/>
          </a:xfrm>
          <a:prstGeom prst="rect">
            <a:avLst/>
          </a:prstGeom>
          <a:noFill/>
        </p:spPr>
        <p:txBody>
          <a:bodyPr wrap="square" rtlCol="0">
            <a:spAutoFit/>
          </a:bodyPr>
          <a:lstStyle/>
          <a:p>
            <a:pPr algn="ctr"/>
            <a:r>
              <a:rPr lang="en-IN" dirty="0">
                <a:solidFill>
                  <a:schemeClr val="bg1">
                    <a:lumMod val="95000"/>
                  </a:schemeClr>
                </a:solidFill>
              </a:rPr>
              <a:t>Model Training</a:t>
            </a:r>
          </a:p>
        </p:txBody>
      </p:sp>
      <p:sp>
        <p:nvSpPr>
          <p:cNvPr id="76" name="Arrow: Right 75">
            <a:extLst>
              <a:ext uri="{FF2B5EF4-FFF2-40B4-BE49-F238E27FC236}">
                <a16:creationId xmlns:a16="http://schemas.microsoft.com/office/drawing/2014/main" id="{6C436D21-4872-34EA-5384-B04759440AD7}"/>
              </a:ext>
            </a:extLst>
          </p:cNvPr>
          <p:cNvSpPr/>
          <p:nvPr/>
        </p:nvSpPr>
        <p:spPr>
          <a:xfrm rot="10800000">
            <a:off x="5240479" y="5031836"/>
            <a:ext cx="509072" cy="286434"/>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FE0B6901-3D40-9EBA-7793-C3E174A45A80}"/>
              </a:ext>
            </a:extLst>
          </p:cNvPr>
          <p:cNvSpPr txBox="1"/>
          <p:nvPr/>
        </p:nvSpPr>
        <p:spPr>
          <a:xfrm>
            <a:off x="5489457" y="5752402"/>
            <a:ext cx="1748460" cy="646331"/>
          </a:xfrm>
          <a:prstGeom prst="rect">
            <a:avLst/>
          </a:prstGeom>
          <a:noFill/>
        </p:spPr>
        <p:txBody>
          <a:bodyPr wrap="square" rtlCol="0">
            <a:spAutoFit/>
          </a:bodyPr>
          <a:lstStyle/>
          <a:p>
            <a:pPr algn="ctr"/>
            <a:r>
              <a:rPr lang="en-IN" dirty="0">
                <a:solidFill>
                  <a:schemeClr val="bg1">
                    <a:lumMod val="95000"/>
                  </a:schemeClr>
                </a:solidFill>
              </a:rPr>
              <a:t>Hyperparameter Tuning</a:t>
            </a:r>
          </a:p>
        </p:txBody>
      </p:sp>
      <p:sp>
        <p:nvSpPr>
          <p:cNvPr id="78" name="Arrow: Right 77">
            <a:extLst>
              <a:ext uri="{FF2B5EF4-FFF2-40B4-BE49-F238E27FC236}">
                <a16:creationId xmlns:a16="http://schemas.microsoft.com/office/drawing/2014/main" id="{36EB6DA6-4C51-F66E-4895-2625D60B0E52}"/>
              </a:ext>
            </a:extLst>
          </p:cNvPr>
          <p:cNvSpPr/>
          <p:nvPr/>
        </p:nvSpPr>
        <p:spPr>
          <a:xfrm>
            <a:off x="5245024" y="2479678"/>
            <a:ext cx="1320600"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79" name="Arrow: Right 78">
            <a:extLst>
              <a:ext uri="{FF2B5EF4-FFF2-40B4-BE49-F238E27FC236}">
                <a16:creationId xmlns:a16="http://schemas.microsoft.com/office/drawing/2014/main" id="{8B0F99C6-7E17-1B81-F034-A96F9BE20EE8}"/>
              </a:ext>
            </a:extLst>
          </p:cNvPr>
          <p:cNvSpPr/>
          <p:nvPr/>
        </p:nvSpPr>
        <p:spPr>
          <a:xfrm>
            <a:off x="8594955" y="2479678"/>
            <a:ext cx="1320600"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 name="Picture 80">
            <a:extLst>
              <a:ext uri="{FF2B5EF4-FFF2-40B4-BE49-F238E27FC236}">
                <a16:creationId xmlns:a16="http://schemas.microsoft.com/office/drawing/2014/main" id="{C6B3AB3C-9076-7EC8-9AB7-1912C79121DF}"/>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5886420" y="4585377"/>
            <a:ext cx="1080000" cy="1080000"/>
          </a:xfrm>
          <a:prstGeom prst="rect">
            <a:avLst/>
          </a:prstGeom>
        </p:spPr>
      </p:pic>
      <p:pic>
        <p:nvPicPr>
          <p:cNvPr id="83" name="Picture 82">
            <a:extLst>
              <a:ext uri="{FF2B5EF4-FFF2-40B4-BE49-F238E27FC236}">
                <a16:creationId xmlns:a16="http://schemas.microsoft.com/office/drawing/2014/main" id="{F03393BA-473F-C559-E7A2-8A3B12E02653}"/>
              </a:ext>
            </a:extLst>
          </p:cNvPr>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2372610" y="4546564"/>
            <a:ext cx="1080000" cy="1080000"/>
          </a:xfrm>
          <a:prstGeom prst="rect">
            <a:avLst/>
          </a:prstGeom>
        </p:spPr>
      </p:pic>
      <p:sp>
        <p:nvSpPr>
          <p:cNvPr id="84" name="TextBox 83">
            <a:extLst>
              <a:ext uri="{FF2B5EF4-FFF2-40B4-BE49-F238E27FC236}">
                <a16:creationId xmlns:a16="http://schemas.microsoft.com/office/drawing/2014/main" id="{35ACDB37-A423-28F9-2096-60C0D6025BE6}"/>
              </a:ext>
            </a:extLst>
          </p:cNvPr>
          <p:cNvSpPr txBox="1"/>
          <p:nvPr/>
        </p:nvSpPr>
        <p:spPr>
          <a:xfrm>
            <a:off x="2266160" y="5749463"/>
            <a:ext cx="1186450" cy="646331"/>
          </a:xfrm>
          <a:prstGeom prst="rect">
            <a:avLst/>
          </a:prstGeom>
          <a:noFill/>
        </p:spPr>
        <p:txBody>
          <a:bodyPr wrap="square" rtlCol="0">
            <a:spAutoFit/>
          </a:bodyPr>
          <a:lstStyle/>
          <a:p>
            <a:pPr algn="ctr"/>
            <a:r>
              <a:rPr lang="en-IN" dirty="0">
                <a:solidFill>
                  <a:schemeClr val="bg1">
                    <a:lumMod val="95000"/>
                  </a:schemeClr>
                </a:solidFill>
              </a:rPr>
              <a:t>Predicting </a:t>
            </a:r>
          </a:p>
          <a:p>
            <a:pPr algn="ctr"/>
            <a:r>
              <a:rPr lang="en-IN" dirty="0">
                <a:solidFill>
                  <a:schemeClr val="bg1">
                    <a:lumMod val="95000"/>
                  </a:schemeClr>
                </a:solidFill>
              </a:rPr>
              <a:t>Test Data</a:t>
            </a:r>
          </a:p>
        </p:txBody>
      </p:sp>
      <p:pic>
        <p:nvPicPr>
          <p:cNvPr id="86" name="Picture 85">
            <a:extLst>
              <a:ext uri="{FF2B5EF4-FFF2-40B4-BE49-F238E27FC236}">
                <a16:creationId xmlns:a16="http://schemas.microsoft.com/office/drawing/2014/main" id="{9F4A546D-C2B5-9EE6-FE1B-0F2354B59CC6}"/>
              </a:ext>
            </a:extLst>
          </p:cNvPr>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a:off x="10131624" y="1967246"/>
            <a:ext cx="1080000" cy="1080000"/>
          </a:xfrm>
          <a:prstGeom prst="rect">
            <a:avLst/>
          </a:prstGeom>
        </p:spPr>
      </p:pic>
      <p:pic>
        <p:nvPicPr>
          <p:cNvPr id="88" name="Picture 87">
            <a:extLst>
              <a:ext uri="{FF2B5EF4-FFF2-40B4-BE49-F238E27FC236}">
                <a16:creationId xmlns:a16="http://schemas.microsoft.com/office/drawing/2014/main" id="{D353C48B-A23D-B46A-234A-01B45D0650BD}"/>
              </a:ext>
            </a:extLst>
          </p:cNvPr>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7018791" y="2133093"/>
            <a:ext cx="1080000" cy="1080000"/>
          </a:xfrm>
          <a:prstGeom prst="rect">
            <a:avLst/>
          </a:prstGeom>
        </p:spPr>
      </p:pic>
      <p:sp>
        <p:nvSpPr>
          <p:cNvPr id="89" name="Arrow: Right 88">
            <a:extLst>
              <a:ext uri="{FF2B5EF4-FFF2-40B4-BE49-F238E27FC236}">
                <a16:creationId xmlns:a16="http://schemas.microsoft.com/office/drawing/2014/main" id="{B2D248DB-C1E4-6160-81D8-B239573FDAAD}"/>
              </a:ext>
            </a:extLst>
          </p:cNvPr>
          <p:cNvSpPr/>
          <p:nvPr/>
        </p:nvSpPr>
        <p:spPr>
          <a:xfrm rot="10800000">
            <a:off x="3530529" y="5019960"/>
            <a:ext cx="509072" cy="286434"/>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TextBox 89">
            <a:extLst>
              <a:ext uri="{FF2B5EF4-FFF2-40B4-BE49-F238E27FC236}">
                <a16:creationId xmlns:a16="http://schemas.microsoft.com/office/drawing/2014/main" id="{E73FB031-4A0D-DC28-D747-90AAEF264648}"/>
              </a:ext>
            </a:extLst>
          </p:cNvPr>
          <p:cNvSpPr txBox="1"/>
          <p:nvPr/>
        </p:nvSpPr>
        <p:spPr>
          <a:xfrm>
            <a:off x="3934745" y="5606550"/>
            <a:ext cx="1186450" cy="646331"/>
          </a:xfrm>
          <a:prstGeom prst="rect">
            <a:avLst/>
          </a:prstGeom>
          <a:noFill/>
        </p:spPr>
        <p:txBody>
          <a:bodyPr wrap="square" rtlCol="0">
            <a:spAutoFit/>
          </a:bodyPr>
          <a:lstStyle/>
          <a:p>
            <a:pPr algn="ctr"/>
            <a:r>
              <a:rPr lang="en-IN" dirty="0">
                <a:solidFill>
                  <a:schemeClr val="bg1">
                    <a:lumMod val="95000"/>
                  </a:schemeClr>
                </a:solidFill>
              </a:rPr>
              <a:t>Best Model</a:t>
            </a:r>
          </a:p>
        </p:txBody>
      </p:sp>
      <p:sp>
        <p:nvSpPr>
          <p:cNvPr id="91" name="Arrow: Right 90">
            <a:extLst>
              <a:ext uri="{FF2B5EF4-FFF2-40B4-BE49-F238E27FC236}">
                <a16:creationId xmlns:a16="http://schemas.microsoft.com/office/drawing/2014/main" id="{C8BF4DBB-6B52-52FE-E18D-CF943115FD83}"/>
              </a:ext>
            </a:extLst>
          </p:cNvPr>
          <p:cNvSpPr/>
          <p:nvPr/>
        </p:nvSpPr>
        <p:spPr>
          <a:xfrm rot="10800000">
            <a:off x="1782515" y="5031836"/>
            <a:ext cx="509072" cy="286434"/>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TextBox 103">
            <a:extLst>
              <a:ext uri="{FF2B5EF4-FFF2-40B4-BE49-F238E27FC236}">
                <a16:creationId xmlns:a16="http://schemas.microsoft.com/office/drawing/2014/main" id="{2F2ADFA2-07C1-9033-66F3-6C9831F4CF7A}"/>
              </a:ext>
            </a:extLst>
          </p:cNvPr>
          <p:cNvSpPr txBox="1"/>
          <p:nvPr/>
        </p:nvSpPr>
        <p:spPr>
          <a:xfrm>
            <a:off x="107575" y="5749463"/>
            <a:ext cx="1993413" cy="369332"/>
          </a:xfrm>
          <a:prstGeom prst="rect">
            <a:avLst/>
          </a:prstGeom>
          <a:noFill/>
        </p:spPr>
        <p:txBody>
          <a:bodyPr wrap="square" rtlCol="0">
            <a:spAutoFit/>
          </a:bodyPr>
          <a:lstStyle/>
          <a:p>
            <a:pPr algn="ctr"/>
            <a:r>
              <a:rPr lang="en-IN" dirty="0">
                <a:solidFill>
                  <a:schemeClr val="bg1">
                    <a:lumMod val="95000"/>
                  </a:schemeClr>
                </a:solidFill>
              </a:rPr>
              <a:t>Streamlit App</a:t>
            </a:r>
          </a:p>
        </p:txBody>
      </p:sp>
      <p:pic>
        <p:nvPicPr>
          <p:cNvPr id="108" name="Picture 107">
            <a:extLst>
              <a:ext uri="{FF2B5EF4-FFF2-40B4-BE49-F238E27FC236}">
                <a16:creationId xmlns:a16="http://schemas.microsoft.com/office/drawing/2014/main" id="{4E3C3452-B6E0-4E65-FE3C-7FD7D04F0A0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3926" y="4771599"/>
            <a:ext cx="1735035" cy="785676"/>
          </a:xfrm>
          <a:prstGeom prst="rect">
            <a:avLst/>
          </a:prstGeom>
        </p:spPr>
      </p:pic>
      <p:pic>
        <p:nvPicPr>
          <p:cNvPr id="3" name="Picture 2">
            <a:extLst>
              <a:ext uri="{FF2B5EF4-FFF2-40B4-BE49-F238E27FC236}">
                <a16:creationId xmlns:a16="http://schemas.microsoft.com/office/drawing/2014/main" id="{477CF31F-FCB8-04F0-4C59-BC73A6E6098B}"/>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40000" contrast="40000"/>
                    </a14:imgEffect>
                  </a14:imgLayer>
                </a14:imgProps>
              </a:ext>
            </a:extLst>
          </a:blip>
          <a:stretch>
            <a:fillRect/>
          </a:stretch>
        </p:blipFill>
        <p:spPr>
          <a:xfrm>
            <a:off x="4228711" y="4642183"/>
            <a:ext cx="972520" cy="972520"/>
          </a:xfrm>
          <a:prstGeom prst="rect">
            <a:avLst/>
          </a:prstGeom>
        </p:spPr>
      </p:pic>
      <p:grpSp>
        <p:nvGrpSpPr>
          <p:cNvPr id="23" name="Group 22">
            <a:extLst>
              <a:ext uri="{FF2B5EF4-FFF2-40B4-BE49-F238E27FC236}">
                <a16:creationId xmlns:a16="http://schemas.microsoft.com/office/drawing/2014/main" id="{17688DF3-5D38-E6E3-9B0B-5C29BFE20019}"/>
              </a:ext>
            </a:extLst>
          </p:cNvPr>
          <p:cNvGrpSpPr/>
          <p:nvPr/>
        </p:nvGrpSpPr>
        <p:grpSpPr>
          <a:xfrm>
            <a:off x="4527970" y="6127506"/>
            <a:ext cx="6981838" cy="483968"/>
            <a:chOff x="4527970" y="6127506"/>
            <a:chExt cx="6981838" cy="483968"/>
          </a:xfrm>
        </p:grpSpPr>
        <p:cxnSp>
          <p:nvCxnSpPr>
            <p:cNvPr id="12" name="Connector: Elbow 11">
              <a:extLst>
                <a:ext uri="{FF2B5EF4-FFF2-40B4-BE49-F238E27FC236}">
                  <a16:creationId xmlns:a16="http://schemas.microsoft.com/office/drawing/2014/main" id="{CC1A8ED0-32C2-0630-41B8-A8DC293F8FB3}"/>
                </a:ext>
              </a:extLst>
            </p:cNvPr>
            <p:cNvCxnSpPr>
              <a:cxnSpLocks/>
              <a:stCxn id="72" idx="2"/>
            </p:cNvCxnSpPr>
            <p:nvPr/>
          </p:nvCxnSpPr>
          <p:spPr>
            <a:xfrm rot="5400000">
              <a:off x="7793110" y="2862369"/>
              <a:ext cx="451562" cy="6981835"/>
            </a:xfrm>
            <a:prstGeom prst="bentConnector2">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5C8F3C-6D26-0560-0AAB-2661E5C72323}"/>
                </a:ext>
              </a:extLst>
            </p:cNvPr>
            <p:cNvCxnSpPr>
              <a:cxnSpLocks/>
              <a:endCxn id="90" idx="2"/>
            </p:cNvCxnSpPr>
            <p:nvPr/>
          </p:nvCxnSpPr>
          <p:spPr>
            <a:xfrm flipV="1">
              <a:off x="4527970" y="6252881"/>
              <a:ext cx="0" cy="35859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607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5ABC3-94B7-9913-F2A4-76EBED22890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4" name="TextBox 3">
            <a:extLst>
              <a:ext uri="{FF2B5EF4-FFF2-40B4-BE49-F238E27FC236}">
                <a16:creationId xmlns:a16="http://schemas.microsoft.com/office/drawing/2014/main" id="{3E37EBC2-75A1-5618-27C9-2DA6D8D42EAA}"/>
              </a:ext>
            </a:extLst>
          </p:cNvPr>
          <p:cNvSpPr txBox="1"/>
          <p:nvPr/>
        </p:nvSpPr>
        <p:spPr>
          <a:xfrm>
            <a:off x="364749" y="606008"/>
            <a:ext cx="5244728" cy="707886"/>
          </a:xfrm>
          <a:prstGeom prst="rect">
            <a:avLst/>
          </a:prstGeom>
          <a:noFill/>
        </p:spPr>
        <p:txBody>
          <a:bodyPr wrap="square" rtlCol="0">
            <a:spAutoFit/>
          </a:bodyPr>
          <a:lstStyle/>
          <a:p>
            <a:pPr algn="ctr"/>
            <a:r>
              <a:rPr lang="en-IN" sz="4000" dirty="0">
                <a:solidFill>
                  <a:schemeClr val="accent4">
                    <a:lumMod val="60000"/>
                    <a:lumOff val="40000"/>
                  </a:schemeClr>
                </a:solidFill>
                <a:latin typeface="Agency FB" panose="020B0503020202020204" pitchFamily="34" charset="0"/>
              </a:rPr>
              <a:t>About Loan Eligibility Prediction</a:t>
            </a:r>
          </a:p>
        </p:txBody>
      </p:sp>
      <p:sp>
        <p:nvSpPr>
          <p:cNvPr id="5" name="TextBox 4">
            <a:extLst>
              <a:ext uri="{FF2B5EF4-FFF2-40B4-BE49-F238E27FC236}">
                <a16:creationId xmlns:a16="http://schemas.microsoft.com/office/drawing/2014/main" id="{D91820BA-2492-4E2B-355B-5429BFE6A2A6}"/>
              </a:ext>
            </a:extLst>
          </p:cNvPr>
          <p:cNvSpPr txBox="1"/>
          <p:nvPr/>
        </p:nvSpPr>
        <p:spPr>
          <a:xfrm>
            <a:off x="412376" y="1568824"/>
            <a:ext cx="9547412" cy="584775"/>
          </a:xfrm>
          <a:prstGeom prst="rect">
            <a:avLst/>
          </a:prstGeom>
          <a:noFill/>
        </p:spPr>
        <p:txBody>
          <a:bodyPr wrap="square" rtlCol="0">
            <a:spAutoFit/>
          </a:bodyPr>
          <a:lstStyle/>
          <a:p>
            <a:r>
              <a:rPr lang="en-IN" sz="1600" dirty="0">
                <a:solidFill>
                  <a:schemeClr val="bg1"/>
                </a:solidFill>
                <a:latin typeface="Consolas" panose="020B0609020204030204" pitchFamily="49" charset="0"/>
              </a:rPr>
              <a:t>Loan</a:t>
            </a:r>
            <a:r>
              <a:rPr lang="en-IN" sz="1600" dirty="0">
                <a:latin typeface="Consolas" panose="020B0609020204030204" pitchFamily="49" charset="0"/>
              </a:rPr>
              <a:t> </a:t>
            </a:r>
            <a:r>
              <a:rPr lang="en-IN" sz="1600" dirty="0">
                <a:solidFill>
                  <a:schemeClr val="bg1"/>
                </a:solidFill>
                <a:latin typeface="Consolas" panose="020B0609020204030204" pitchFamily="49" charset="0"/>
              </a:rPr>
              <a:t>eligibility is defined as a set of criteria basis which a financial institution </a:t>
            </a:r>
          </a:p>
          <a:p>
            <a:r>
              <a:rPr lang="en-IN" sz="1600" dirty="0">
                <a:solidFill>
                  <a:schemeClr val="bg1"/>
                </a:solidFill>
                <a:latin typeface="Consolas" panose="020B0609020204030204" pitchFamily="49" charset="0"/>
              </a:rPr>
              <a:t>Evaluates to decide the eligibility of a customer for a particular loan.</a:t>
            </a:r>
          </a:p>
        </p:txBody>
      </p:sp>
      <p:sp>
        <p:nvSpPr>
          <p:cNvPr id="6" name="Rectangle 5">
            <a:extLst>
              <a:ext uri="{FF2B5EF4-FFF2-40B4-BE49-F238E27FC236}">
                <a16:creationId xmlns:a16="http://schemas.microsoft.com/office/drawing/2014/main" id="{3E215F44-BCA1-95F9-26AA-3D80478AA2D4}"/>
              </a:ext>
            </a:extLst>
          </p:cNvPr>
          <p:cNvSpPr/>
          <p:nvPr/>
        </p:nvSpPr>
        <p:spPr>
          <a:xfrm>
            <a:off x="313764" y="3012140"/>
            <a:ext cx="8568000" cy="3352799"/>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gency FB" panose="020B0503020202020204" pitchFamily="34" charset="0"/>
            </a:endParaRPr>
          </a:p>
        </p:txBody>
      </p:sp>
      <p:sp>
        <p:nvSpPr>
          <p:cNvPr id="7" name="TextBox 6">
            <a:extLst>
              <a:ext uri="{FF2B5EF4-FFF2-40B4-BE49-F238E27FC236}">
                <a16:creationId xmlns:a16="http://schemas.microsoft.com/office/drawing/2014/main" id="{C09E1209-1D87-EB08-A676-B9DE73C792A8}"/>
              </a:ext>
            </a:extLst>
          </p:cNvPr>
          <p:cNvSpPr txBox="1"/>
          <p:nvPr/>
        </p:nvSpPr>
        <p:spPr>
          <a:xfrm>
            <a:off x="439270" y="3127809"/>
            <a:ext cx="1021977"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Criteria</a:t>
            </a:r>
          </a:p>
        </p:txBody>
      </p:sp>
      <p:sp>
        <p:nvSpPr>
          <p:cNvPr id="8" name="Rectangle: Rounded Corners 7">
            <a:extLst>
              <a:ext uri="{FF2B5EF4-FFF2-40B4-BE49-F238E27FC236}">
                <a16:creationId xmlns:a16="http://schemas.microsoft.com/office/drawing/2014/main" id="{3752F8F9-6EFB-F0C9-7C7A-81959FD0BCC4}"/>
              </a:ext>
            </a:extLst>
          </p:cNvPr>
          <p:cNvSpPr/>
          <p:nvPr/>
        </p:nvSpPr>
        <p:spPr>
          <a:xfrm>
            <a:off x="439270" y="5751866"/>
            <a:ext cx="1642034"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b="1" dirty="0">
                <a:latin typeface="Agency FB" panose="020B0503020202020204" pitchFamily="34" charset="0"/>
              </a:rPr>
              <a:t>Person Income</a:t>
            </a:r>
          </a:p>
        </p:txBody>
      </p:sp>
      <p:sp>
        <p:nvSpPr>
          <p:cNvPr id="9" name="Rectangle: Rounded Corners 8">
            <a:extLst>
              <a:ext uri="{FF2B5EF4-FFF2-40B4-BE49-F238E27FC236}">
                <a16:creationId xmlns:a16="http://schemas.microsoft.com/office/drawing/2014/main" id="{BFAF12D1-51BD-A4A7-B01B-827D98D43F6D}"/>
              </a:ext>
            </a:extLst>
          </p:cNvPr>
          <p:cNvSpPr/>
          <p:nvPr/>
        </p:nvSpPr>
        <p:spPr>
          <a:xfrm>
            <a:off x="2225113" y="5747400"/>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Loan Intent</a:t>
            </a:r>
          </a:p>
        </p:txBody>
      </p:sp>
      <p:sp>
        <p:nvSpPr>
          <p:cNvPr id="10" name="Rectangle: Rounded Corners 9">
            <a:extLst>
              <a:ext uri="{FF2B5EF4-FFF2-40B4-BE49-F238E27FC236}">
                <a16:creationId xmlns:a16="http://schemas.microsoft.com/office/drawing/2014/main" id="{926AC459-F111-4E38-9D2A-AA6DDD3941B7}"/>
              </a:ext>
            </a:extLst>
          </p:cNvPr>
          <p:cNvSpPr/>
          <p:nvPr/>
        </p:nvSpPr>
        <p:spPr>
          <a:xfrm>
            <a:off x="3892922" y="5747399"/>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Person Age</a:t>
            </a:r>
          </a:p>
        </p:txBody>
      </p:sp>
      <p:sp>
        <p:nvSpPr>
          <p:cNvPr id="11" name="Rectangle: Rounded Corners 10">
            <a:extLst>
              <a:ext uri="{FF2B5EF4-FFF2-40B4-BE49-F238E27FC236}">
                <a16:creationId xmlns:a16="http://schemas.microsoft.com/office/drawing/2014/main" id="{1243ACEE-06BD-E1F3-428C-9040FC0EAE38}"/>
              </a:ext>
            </a:extLst>
          </p:cNvPr>
          <p:cNvSpPr/>
          <p:nvPr/>
        </p:nvSpPr>
        <p:spPr>
          <a:xfrm>
            <a:off x="5560731" y="5747398"/>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Loan Amount</a:t>
            </a:r>
          </a:p>
        </p:txBody>
      </p:sp>
      <p:sp>
        <p:nvSpPr>
          <p:cNvPr id="12" name="Rectangle: Rounded Corners 11">
            <a:extLst>
              <a:ext uri="{FF2B5EF4-FFF2-40B4-BE49-F238E27FC236}">
                <a16:creationId xmlns:a16="http://schemas.microsoft.com/office/drawing/2014/main" id="{96A8ECFB-5415-2169-2851-75B6EC106DF3}"/>
              </a:ext>
            </a:extLst>
          </p:cNvPr>
          <p:cNvSpPr/>
          <p:nvPr/>
        </p:nvSpPr>
        <p:spPr>
          <a:xfrm>
            <a:off x="1090518" y="5058537"/>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Person Home Ownership</a:t>
            </a:r>
          </a:p>
        </p:txBody>
      </p:sp>
      <p:sp>
        <p:nvSpPr>
          <p:cNvPr id="15" name="Rectangle: Rounded Corners 14">
            <a:extLst>
              <a:ext uri="{FF2B5EF4-FFF2-40B4-BE49-F238E27FC236}">
                <a16:creationId xmlns:a16="http://schemas.microsoft.com/office/drawing/2014/main" id="{ACB1B3C1-86E4-548B-7FAC-62824F3C9E3A}"/>
              </a:ext>
            </a:extLst>
          </p:cNvPr>
          <p:cNvSpPr/>
          <p:nvPr/>
        </p:nvSpPr>
        <p:spPr>
          <a:xfrm>
            <a:off x="7228540" y="5742062"/>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Loan Grade</a:t>
            </a:r>
          </a:p>
        </p:txBody>
      </p:sp>
      <p:sp>
        <p:nvSpPr>
          <p:cNvPr id="18" name="Rectangle: Rounded Corners 17">
            <a:extLst>
              <a:ext uri="{FF2B5EF4-FFF2-40B4-BE49-F238E27FC236}">
                <a16:creationId xmlns:a16="http://schemas.microsoft.com/office/drawing/2014/main" id="{E2ABB5D4-203F-57E4-7563-D2B3D61533FF}"/>
              </a:ext>
            </a:extLst>
          </p:cNvPr>
          <p:cNvSpPr/>
          <p:nvPr/>
        </p:nvSpPr>
        <p:spPr>
          <a:xfrm>
            <a:off x="3504640" y="5058537"/>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ECECEC"/>
                </a:solidFill>
                <a:latin typeface="Agency FB" panose="020B0503020202020204" pitchFamily="34" charset="0"/>
              </a:rPr>
              <a:t>CB P</a:t>
            </a:r>
            <a:r>
              <a:rPr lang="en-IN" b="0" i="0" dirty="0">
                <a:solidFill>
                  <a:srgbClr val="ECECEC"/>
                </a:solidFill>
                <a:effectLst/>
                <a:latin typeface="Agency FB" panose="020B0503020202020204" pitchFamily="34" charset="0"/>
              </a:rPr>
              <a:t>erson Default on</a:t>
            </a:r>
            <a:r>
              <a:rPr lang="en-IN" dirty="0">
                <a:solidFill>
                  <a:srgbClr val="ECECEC"/>
                </a:solidFill>
                <a:latin typeface="Agency FB" panose="020B0503020202020204" pitchFamily="34" charset="0"/>
              </a:rPr>
              <a:t> F</a:t>
            </a:r>
            <a:r>
              <a:rPr lang="en-IN" b="0" i="0" dirty="0">
                <a:solidFill>
                  <a:srgbClr val="ECECEC"/>
                </a:solidFill>
                <a:effectLst/>
                <a:latin typeface="Agency FB" panose="020B0503020202020204" pitchFamily="34" charset="0"/>
              </a:rPr>
              <a:t>ile</a:t>
            </a:r>
            <a:endParaRPr lang="en-IN" dirty="0">
              <a:latin typeface="Agency FB" panose="020B0503020202020204" pitchFamily="34" charset="0"/>
            </a:endParaRPr>
          </a:p>
        </p:txBody>
      </p:sp>
      <p:sp>
        <p:nvSpPr>
          <p:cNvPr id="22" name="Rectangle: Rounded Corners 21">
            <a:extLst>
              <a:ext uri="{FF2B5EF4-FFF2-40B4-BE49-F238E27FC236}">
                <a16:creationId xmlns:a16="http://schemas.microsoft.com/office/drawing/2014/main" id="{A9B876FF-50FB-7AA5-69FD-F1D9799D2A69}"/>
              </a:ext>
            </a:extLst>
          </p:cNvPr>
          <p:cNvSpPr/>
          <p:nvPr/>
        </p:nvSpPr>
        <p:spPr>
          <a:xfrm>
            <a:off x="5957234" y="5058537"/>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ECECEC"/>
                </a:solidFill>
                <a:latin typeface="Agency FB" panose="020B0503020202020204" pitchFamily="34" charset="0"/>
              </a:rPr>
              <a:t>CB P</a:t>
            </a:r>
            <a:r>
              <a:rPr lang="en-IN" b="0" i="0" dirty="0">
                <a:solidFill>
                  <a:srgbClr val="ECECEC"/>
                </a:solidFill>
                <a:effectLst/>
                <a:latin typeface="Agency FB" panose="020B0503020202020204" pitchFamily="34" charset="0"/>
              </a:rPr>
              <a:t>erson Credit History Length</a:t>
            </a:r>
            <a:endParaRPr lang="en-IN" dirty="0">
              <a:latin typeface="Agency FB" panose="020B0503020202020204" pitchFamily="34" charset="0"/>
            </a:endParaRPr>
          </a:p>
        </p:txBody>
      </p:sp>
      <p:sp>
        <p:nvSpPr>
          <p:cNvPr id="29" name="Rectangle: Rounded Corners 28">
            <a:extLst>
              <a:ext uri="{FF2B5EF4-FFF2-40B4-BE49-F238E27FC236}">
                <a16:creationId xmlns:a16="http://schemas.microsoft.com/office/drawing/2014/main" id="{AA755F9A-43C9-BB5D-3145-6BA69B472B0F}"/>
              </a:ext>
            </a:extLst>
          </p:cNvPr>
          <p:cNvSpPr/>
          <p:nvPr/>
        </p:nvSpPr>
        <p:spPr>
          <a:xfrm>
            <a:off x="2148354" y="4365139"/>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Loan Percent Income</a:t>
            </a:r>
          </a:p>
        </p:txBody>
      </p:sp>
      <p:sp>
        <p:nvSpPr>
          <p:cNvPr id="30" name="Rectangle: Rounded Corners 29">
            <a:extLst>
              <a:ext uri="{FF2B5EF4-FFF2-40B4-BE49-F238E27FC236}">
                <a16:creationId xmlns:a16="http://schemas.microsoft.com/office/drawing/2014/main" id="{86D3B47E-CEB7-0F7A-C90F-D8AC74A44754}"/>
              </a:ext>
            </a:extLst>
          </p:cNvPr>
          <p:cNvSpPr/>
          <p:nvPr/>
        </p:nvSpPr>
        <p:spPr>
          <a:xfrm>
            <a:off x="4654922" y="4358418"/>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Loan Interest Rate</a:t>
            </a:r>
          </a:p>
        </p:txBody>
      </p:sp>
      <p:sp>
        <p:nvSpPr>
          <p:cNvPr id="33" name="Rectangle: Rounded Corners 32">
            <a:extLst>
              <a:ext uri="{FF2B5EF4-FFF2-40B4-BE49-F238E27FC236}">
                <a16:creationId xmlns:a16="http://schemas.microsoft.com/office/drawing/2014/main" id="{6226C971-82E5-0792-9B6F-9BC9D940A9FD}"/>
              </a:ext>
            </a:extLst>
          </p:cNvPr>
          <p:cNvSpPr/>
          <p:nvPr/>
        </p:nvSpPr>
        <p:spPr>
          <a:xfrm>
            <a:off x="3359707" y="3675528"/>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Person Employment </a:t>
            </a:r>
          </a:p>
          <a:p>
            <a:pPr algn="ctr"/>
            <a:r>
              <a:rPr lang="en-IN" dirty="0">
                <a:latin typeface="Agency FB" panose="020B0503020202020204" pitchFamily="34" charset="0"/>
              </a:rPr>
              <a:t>Length </a:t>
            </a:r>
          </a:p>
        </p:txBody>
      </p:sp>
    </p:spTree>
    <p:extLst>
      <p:ext uri="{BB962C8B-B14F-4D97-AF65-F5344CB8AC3E}">
        <p14:creationId xmlns:p14="http://schemas.microsoft.com/office/powerpoint/2010/main" val="1287595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4" y="381261"/>
            <a:ext cx="4320988"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Techniques Used In</a:t>
            </a:r>
          </a:p>
        </p:txBody>
      </p:sp>
      <p:sp>
        <p:nvSpPr>
          <p:cNvPr id="8" name="TextBox 7">
            <a:extLst>
              <a:ext uri="{FF2B5EF4-FFF2-40B4-BE49-F238E27FC236}">
                <a16:creationId xmlns:a16="http://schemas.microsoft.com/office/drawing/2014/main" id="{A0E0F1BD-9BDB-6578-6522-2680595EA386}"/>
              </a:ext>
            </a:extLst>
          </p:cNvPr>
          <p:cNvSpPr txBox="1"/>
          <p:nvPr/>
        </p:nvSpPr>
        <p:spPr>
          <a:xfrm>
            <a:off x="555811" y="1394557"/>
            <a:ext cx="3343836" cy="523220"/>
          </a:xfrm>
          <a:prstGeom prst="rect">
            <a:avLst/>
          </a:prstGeom>
          <a:noFill/>
        </p:spPr>
        <p:txBody>
          <a:bodyPr wrap="square" rtlCol="0">
            <a:spAutoFit/>
          </a:bodyPr>
          <a:lstStyle/>
          <a:p>
            <a:r>
              <a:rPr lang="en-IN" sz="2800" dirty="0">
                <a:solidFill>
                  <a:schemeClr val="accent4">
                    <a:lumMod val="60000"/>
                    <a:lumOff val="40000"/>
                  </a:schemeClr>
                </a:solidFill>
                <a:latin typeface="Agency FB" panose="020B0503020202020204" pitchFamily="34" charset="0"/>
              </a:rPr>
              <a:t>Filling Null values</a:t>
            </a:r>
          </a:p>
        </p:txBody>
      </p:sp>
      <p:sp>
        <p:nvSpPr>
          <p:cNvPr id="9" name="TextBox 8">
            <a:extLst>
              <a:ext uri="{FF2B5EF4-FFF2-40B4-BE49-F238E27FC236}">
                <a16:creationId xmlns:a16="http://schemas.microsoft.com/office/drawing/2014/main" id="{492952F2-1AB7-E20B-0C16-3B3C34C10DE6}"/>
              </a:ext>
            </a:extLst>
          </p:cNvPr>
          <p:cNvSpPr txBox="1"/>
          <p:nvPr/>
        </p:nvSpPr>
        <p:spPr>
          <a:xfrm>
            <a:off x="555809" y="1785709"/>
            <a:ext cx="9332259" cy="738664"/>
          </a:xfrm>
          <a:prstGeom prst="rect">
            <a:avLst/>
          </a:prstGeom>
          <a:noFill/>
        </p:spPr>
        <p:txBody>
          <a:bodyPr wrap="square" rtlCol="0">
            <a:spAutoFit/>
          </a:bodyPr>
          <a:lstStyle/>
          <a:p>
            <a:pPr algn="just"/>
            <a:r>
              <a:rPr lang="en-US" sz="1400" b="0" i="0" dirty="0">
                <a:solidFill>
                  <a:srgbClr val="ECECEC"/>
                </a:solidFill>
                <a:effectLst/>
                <a:latin typeface="Consolas" panose="020B0609020204030204" pitchFamily="49" charset="0"/>
              </a:rPr>
              <a:t>We employed the mean imputation technique to fill null values in the 'person_emp_length' and 'loan_int_rate' columns, leveraging the loan intent as a guiding factor. This method ensures the preservation of data integrity while addressing missing values in numerical features.</a:t>
            </a:r>
            <a:endParaRPr lang="en-IN" sz="1400" dirty="0">
              <a:latin typeface="Consolas" panose="020B0609020204030204" pitchFamily="49" charset="0"/>
            </a:endParaRPr>
          </a:p>
        </p:txBody>
      </p:sp>
      <p:sp>
        <p:nvSpPr>
          <p:cNvPr id="10" name="TextBox 9">
            <a:extLst>
              <a:ext uri="{FF2B5EF4-FFF2-40B4-BE49-F238E27FC236}">
                <a16:creationId xmlns:a16="http://schemas.microsoft.com/office/drawing/2014/main" id="{1BC75A3C-6B5D-71A0-938E-F254D799630E}"/>
              </a:ext>
            </a:extLst>
          </p:cNvPr>
          <p:cNvSpPr txBox="1"/>
          <p:nvPr/>
        </p:nvSpPr>
        <p:spPr>
          <a:xfrm>
            <a:off x="555810" y="2808800"/>
            <a:ext cx="4034119" cy="523220"/>
          </a:xfrm>
          <a:prstGeom prst="rect">
            <a:avLst/>
          </a:prstGeom>
          <a:noFill/>
        </p:spPr>
        <p:txBody>
          <a:bodyPr wrap="square" rtlCol="0">
            <a:spAutoFit/>
          </a:bodyPr>
          <a:lstStyle/>
          <a:p>
            <a:r>
              <a:rPr lang="en-IN" sz="2800" dirty="0">
                <a:solidFill>
                  <a:schemeClr val="accent4">
                    <a:lumMod val="60000"/>
                    <a:lumOff val="40000"/>
                  </a:schemeClr>
                </a:solidFill>
                <a:latin typeface="Agency FB" panose="020B0503020202020204" pitchFamily="34" charset="0"/>
              </a:rPr>
              <a:t>Handling Imbalanced Data</a:t>
            </a:r>
          </a:p>
        </p:txBody>
      </p:sp>
      <p:sp>
        <p:nvSpPr>
          <p:cNvPr id="11" name="TextBox 10">
            <a:extLst>
              <a:ext uri="{FF2B5EF4-FFF2-40B4-BE49-F238E27FC236}">
                <a16:creationId xmlns:a16="http://schemas.microsoft.com/office/drawing/2014/main" id="{D4ADB10A-8A1B-20CF-3C6C-F306715187CF}"/>
              </a:ext>
            </a:extLst>
          </p:cNvPr>
          <p:cNvSpPr txBox="1"/>
          <p:nvPr/>
        </p:nvSpPr>
        <p:spPr>
          <a:xfrm>
            <a:off x="555810" y="3213317"/>
            <a:ext cx="9332259" cy="954107"/>
          </a:xfrm>
          <a:prstGeom prst="rect">
            <a:avLst/>
          </a:prstGeom>
          <a:noFill/>
        </p:spPr>
        <p:txBody>
          <a:bodyPr wrap="square" rtlCol="0">
            <a:spAutoFit/>
          </a:bodyPr>
          <a:lstStyle/>
          <a:p>
            <a:pPr algn="just"/>
            <a:r>
              <a:rPr lang="en-US" sz="1400" b="0" i="0" dirty="0">
                <a:solidFill>
                  <a:srgbClr val="ECECEC"/>
                </a:solidFill>
                <a:effectLst/>
                <a:latin typeface="Consolas" panose="020B0609020204030204" pitchFamily="49" charset="0"/>
              </a:rPr>
              <a:t>Given the significant class imbalance in our dataset, we have opted for the Synthetic Minority Over-sampling Technique (SMOTE) to rectify this disparity. With the current ratio standing at 78:22 between majority and minority classes, SMOTE is anticipated to rebalance the distribution to around 66:34, thus enhancing the model's performance and robustness.</a:t>
            </a:r>
            <a:endParaRPr lang="en-IN" sz="1400" dirty="0">
              <a:latin typeface="Consolas" panose="020B0609020204030204" pitchFamily="49" charset="0"/>
            </a:endParaRPr>
          </a:p>
        </p:txBody>
      </p:sp>
      <p:sp>
        <p:nvSpPr>
          <p:cNvPr id="14" name="TextBox 13">
            <a:extLst>
              <a:ext uri="{FF2B5EF4-FFF2-40B4-BE49-F238E27FC236}">
                <a16:creationId xmlns:a16="http://schemas.microsoft.com/office/drawing/2014/main" id="{37364F51-2E81-B4AA-02C1-FF326E1C8A23}"/>
              </a:ext>
            </a:extLst>
          </p:cNvPr>
          <p:cNvSpPr txBox="1"/>
          <p:nvPr/>
        </p:nvSpPr>
        <p:spPr>
          <a:xfrm>
            <a:off x="555808" y="4982365"/>
            <a:ext cx="9332259" cy="954107"/>
          </a:xfrm>
          <a:prstGeom prst="rect">
            <a:avLst/>
          </a:prstGeom>
          <a:noFill/>
        </p:spPr>
        <p:txBody>
          <a:bodyPr wrap="square" rtlCol="0">
            <a:spAutoFit/>
          </a:bodyPr>
          <a:lstStyle/>
          <a:p>
            <a:pPr algn="just"/>
            <a:r>
              <a:rPr lang="en-US" sz="1400" dirty="0">
                <a:solidFill>
                  <a:srgbClr val="ECECEC"/>
                </a:solidFill>
                <a:latin typeface="Consolas" panose="020B0609020204030204" pitchFamily="49" charset="0"/>
              </a:rPr>
              <a:t>R</a:t>
            </a:r>
            <a:r>
              <a:rPr lang="en-US" sz="1400" b="0" i="0" dirty="0">
                <a:solidFill>
                  <a:srgbClr val="ECECEC"/>
                </a:solidFill>
                <a:effectLst/>
                <a:latin typeface="Consolas" panose="020B0609020204030204" pitchFamily="49" charset="0"/>
              </a:rPr>
              <a:t>emoved several rows from the dataset to mitigate bias. Specifically, we excluded entries where the age exceeded 75 years, as they could potentially introduce bias into the analysis. Additionally, we identified and removed two erroneous rows where individuals aged 22 and 23 reported work experience of 123 years, indicating data entry errors</a:t>
            </a:r>
            <a:endParaRPr lang="en-IN" sz="1400" dirty="0">
              <a:latin typeface="Consolas" panose="020B0609020204030204" pitchFamily="49" charset="0"/>
            </a:endParaRPr>
          </a:p>
        </p:txBody>
      </p:sp>
      <p:sp>
        <p:nvSpPr>
          <p:cNvPr id="15" name="TextBox 14">
            <a:extLst>
              <a:ext uri="{FF2B5EF4-FFF2-40B4-BE49-F238E27FC236}">
                <a16:creationId xmlns:a16="http://schemas.microsoft.com/office/drawing/2014/main" id="{D4F4E1A7-C5F6-82C3-9116-997CC9D8BEE0}"/>
              </a:ext>
            </a:extLst>
          </p:cNvPr>
          <p:cNvSpPr txBox="1"/>
          <p:nvPr/>
        </p:nvSpPr>
        <p:spPr>
          <a:xfrm>
            <a:off x="555808" y="4510613"/>
            <a:ext cx="4034119" cy="523220"/>
          </a:xfrm>
          <a:prstGeom prst="rect">
            <a:avLst/>
          </a:prstGeom>
          <a:noFill/>
        </p:spPr>
        <p:txBody>
          <a:bodyPr wrap="square" rtlCol="0">
            <a:spAutoFit/>
          </a:bodyPr>
          <a:lstStyle/>
          <a:p>
            <a:r>
              <a:rPr lang="en-IN" sz="2800" dirty="0">
                <a:solidFill>
                  <a:schemeClr val="accent4">
                    <a:lumMod val="60000"/>
                    <a:lumOff val="40000"/>
                  </a:schemeClr>
                </a:solidFill>
                <a:latin typeface="Agency FB" panose="020B0503020202020204" pitchFamily="34" charset="0"/>
              </a:rPr>
              <a:t>Dropping Row</a:t>
            </a:r>
          </a:p>
        </p:txBody>
      </p:sp>
    </p:spTree>
    <p:extLst>
      <p:ext uri="{BB962C8B-B14F-4D97-AF65-F5344CB8AC3E}">
        <p14:creationId xmlns:p14="http://schemas.microsoft.com/office/powerpoint/2010/main" val="410050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9FDA55-3A9B-F088-8E34-F1B0414183A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7E92113A-1FD2-BE46-91DA-7685ADDE7DB0}"/>
              </a:ext>
            </a:extLst>
          </p:cNvPr>
          <p:cNvSpPr txBox="1"/>
          <p:nvPr/>
        </p:nvSpPr>
        <p:spPr>
          <a:xfrm>
            <a:off x="600636" y="781457"/>
            <a:ext cx="2232212"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Top Insight</a:t>
            </a:r>
          </a:p>
        </p:txBody>
      </p:sp>
      <p:sp>
        <p:nvSpPr>
          <p:cNvPr id="7" name="TextBox 6">
            <a:extLst>
              <a:ext uri="{FF2B5EF4-FFF2-40B4-BE49-F238E27FC236}">
                <a16:creationId xmlns:a16="http://schemas.microsoft.com/office/drawing/2014/main" id="{4DBFD769-1785-3EAC-DE9F-29893DE0FE96}"/>
              </a:ext>
            </a:extLst>
          </p:cNvPr>
          <p:cNvSpPr txBox="1"/>
          <p:nvPr/>
        </p:nvSpPr>
        <p:spPr>
          <a:xfrm>
            <a:off x="528917" y="1927411"/>
            <a:ext cx="8713694" cy="3046988"/>
          </a:xfrm>
          <a:prstGeom prst="rect">
            <a:avLst/>
          </a:prstGeom>
          <a:noFill/>
        </p:spPr>
        <p:txBody>
          <a:bodyPr wrap="square" rtlCol="0">
            <a:spAutoFit/>
          </a:bodyPr>
          <a:lstStyle/>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Age Distribution: </a:t>
            </a:r>
            <a:r>
              <a:rPr lang="en-US" sz="1600" i="0" dirty="0">
                <a:solidFill>
                  <a:srgbClr val="FAFAFA"/>
                </a:solidFill>
                <a:effectLst/>
                <a:latin typeface="Consolas" panose="020B0609020204030204" pitchFamily="49" charset="0"/>
              </a:rPr>
              <a:t>Majority of borrowers are aged 20-35, indicating youthful loan applicants.</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Housing Status: </a:t>
            </a:r>
            <a:r>
              <a:rPr lang="en-US" sz="1600" i="0" dirty="0">
                <a:solidFill>
                  <a:srgbClr val="FAFAFA"/>
                </a:solidFill>
                <a:effectLst/>
                <a:latin typeface="Consolas" panose="020B0609020204030204" pitchFamily="49" charset="0"/>
              </a:rPr>
              <a:t>Half of our dataset resides in rented accommodations, while 40% have mortgaged        homes.</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Loan Preference: </a:t>
            </a:r>
            <a:r>
              <a:rPr lang="en-US" sz="1600" i="0" dirty="0">
                <a:solidFill>
                  <a:srgbClr val="FAFAFA"/>
                </a:solidFill>
                <a:effectLst/>
                <a:latin typeface="Consolas" panose="020B0609020204030204" pitchFamily="49" charset="0"/>
              </a:rPr>
              <a:t>Educational loans are most popular, closely followed by medical loans. Personal and venture loans show similar demand.</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Default Rates: </a:t>
            </a:r>
            <a:r>
              <a:rPr lang="en-US" sz="1600" i="0" dirty="0">
                <a:solidFill>
                  <a:srgbClr val="FAFAFA"/>
                </a:solidFill>
                <a:effectLst/>
                <a:latin typeface="Consolas" panose="020B0609020204030204" pitchFamily="49" charset="0"/>
              </a:rPr>
              <a:t>While most borrowers have clean records, a small segment defaults 3-5 times.</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Loan Grades: </a:t>
            </a:r>
            <a:r>
              <a:rPr lang="en-US" sz="1600" i="0" dirty="0">
                <a:solidFill>
                  <a:srgbClr val="FAFAFA"/>
                </a:solidFill>
                <a:effectLst/>
                <a:latin typeface="Consolas" panose="020B0609020204030204" pitchFamily="49" charset="0"/>
              </a:rPr>
              <a:t>Grades A and B dominate, reflecting lower risk. Grades C-G signify higher    risk, with fewer instances.</a:t>
            </a:r>
          </a:p>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Loan Amounts: </a:t>
            </a:r>
            <a:r>
              <a:rPr lang="en-US" sz="1600" i="0" dirty="0">
                <a:solidFill>
                  <a:srgbClr val="FAFAFA"/>
                </a:solidFill>
                <a:effectLst/>
                <a:latin typeface="Consolas" panose="020B0609020204030204" pitchFamily="49" charset="0"/>
              </a:rPr>
              <a:t>Loans of 5000−5000−10000 are most common, followed by 300−300−5000 loans. A significant group borrows over $15000.</a:t>
            </a:r>
          </a:p>
        </p:txBody>
      </p:sp>
    </p:spTree>
    <p:extLst>
      <p:ext uri="{BB962C8B-B14F-4D97-AF65-F5344CB8AC3E}">
        <p14:creationId xmlns:p14="http://schemas.microsoft.com/office/powerpoint/2010/main" val="415692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457200" y="44079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546847" y="1308847"/>
            <a:ext cx="2375648"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Logistic Regression</a:t>
            </a:r>
          </a:p>
        </p:txBody>
      </p:sp>
      <p:sp>
        <p:nvSpPr>
          <p:cNvPr id="7" name="TextBox 6">
            <a:extLst>
              <a:ext uri="{FF2B5EF4-FFF2-40B4-BE49-F238E27FC236}">
                <a16:creationId xmlns:a16="http://schemas.microsoft.com/office/drawing/2014/main" id="{FD2DC08C-EEDB-70AC-E7AC-081C64A0CC70}"/>
              </a:ext>
            </a:extLst>
          </p:cNvPr>
          <p:cNvSpPr txBox="1"/>
          <p:nvPr/>
        </p:nvSpPr>
        <p:spPr>
          <a:xfrm>
            <a:off x="690283" y="2151529"/>
            <a:ext cx="889298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dirty="0">
                <a:solidFill>
                  <a:srgbClr val="CCCCCC"/>
                </a:solidFill>
                <a:effectLst/>
                <a:latin typeface="Consolas" panose="020B0609020204030204" pitchFamily="49" charset="0"/>
              </a:rPr>
              <a:t>Before applying SMOTE, the model achieved an accuracy of approximately 79.54% on the test data, with a precision of 0.53 for class 1 and 0.87 for class 0. However, after applying SMOTE, the accuracy increased to around 84.80% on the test data, with a precision of 0.68 for class 1 and 0.89 for class 0.</a:t>
            </a:r>
          </a:p>
          <a:p>
            <a:pPr algn="just"/>
            <a:endParaRPr lang="en-US" b="0" dirty="0">
              <a:solidFill>
                <a:srgbClr val="CCCCCC"/>
              </a:solidFill>
              <a:effectLst/>
              <a:latin typeface="Consolas" panose="020B0609020204030204" pitchFamily="49" charset="0"/>
            </a:endParaRPr>
          </a:p>
          <a:p>
            <a:pPr marL="285750" indent="-285750" algn="just">
              <a:buFont typeface="Arial" panose="020B0604020202020204" pitchFamily="34" charset="0"/>
              <a:buChar char="•"/>
            </a:pPr>
            <a:r>
              <a:rPr lang="en-US" b="0" dirty="0">
                <a:solidFill>
                  <a:srgbClr val="CCCCCC"/>
                </a:solidFill>
                <a:effectLst/>
                <a:latin typeface="Consolas" panose="020B0609020204030204" pitchFamily="49" charset="0"/>
              </a:rPr>
              <a:t>Additionally, the recall and F1-score for class 1 also improved after applying SMOTE, indicating better performance in identifying instances of the minority class.</a:t>
            </a:r>
          </a:p>
          <a:p>
            <a:pPr marL="285750" indent="-285750" algn="just">
              <a:buFont typeface="Arial" panose="020B0604020202020204" pitchFamily="34" charset="0"/>
              <a:buChar char="•"/>
            </a:pPr>
            <a:endParaRPr lang="en-US" b="0" dirty="0">
              <a:solidFill>
                <a:srgbClr val="CCCCCC"/>
              </a:solidFill>
              <a:effectLst/>
              <a:latin typeface="Consolas" panose="020B0609020204030204" pitchFamily="49" charset="0"/>
            </a:endParaRPr>
          </a:p>
          <a:p>
            <a:pPr marL="285750" indent="-285750" algn="just">
              <a:buFont typeface="Arial" panose="020B0604020202020204" pitchFamily="34" charset="0"/>
              <a:buChar char="•"/>
            </a:pPr>
            <a:r>
              <a:rPr lang="en-US" b="0" dirty="0">
                <a:solidFill>
                  <a:srgbClr val="CCCCCC"/>
                </a:solidFill>
                <a:effectLst/>
                <a:latin typeface="Consolas" panose="020B0609020204030204" pitchFamily="49" charset="0"/>
              </a:rPr>
              <a:t>Furthermore, when comparing the logistic regression model with hyperparameters and the logistic regression model with balanced class weights, we observe that the former achieved a higher accuracy on both the training and test data</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06713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CA9CAE-5DE4-0769-809C-6F9BF43F075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2" name="TextBox 1">
            <a:extLst>
              <a:ext uri="{FF2B5EF4-FFF2-40B4-BE49-F238E27FC236}">
                <a16:creationId xmlns:a16="http://schemas.microsoft.com/office/drawing/2014/main" id="{154CBF0F-B9F6-A1EF-EE97-2524D2883FFF}"/>
              </a:ext>
            </a:extLst>
          </p:cNvPr>
          <p:cNvSpPr txBox="1"/>
          <p:nvPr/>
        </p:nvSpPr>
        <p:spPr>
          <a:xfrm>
            <a:off x="502024" y="292402"/>
            <a:ext cx="2375648"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Decision tree</a:t>
            </a:r>
          </a:p>
        </p:txBody>
      </p:sp>
      <p:sp>
        <p:nvSpPr>
          <p:cNvPr id="3" name="TextBox 2">
            <a:extLst>
              <a:ext uri="{FF2B5EF4-FFF2-40B4-BE49-F238E27FC236}">
                <a16:creationId xmlns:a16="http://schemas.microsoft.com/office/drawing/2014/main" id="{EA53D6F0-52E5-9EC2-E77E-3F5654BCE1EF}"/>
              </a:ext>
            </a:extLst>
          </p:cNvPr>
          <p:cNvSpPr txBox="1"/>
          <p:nvPr/>
        </p:nvSpPr>
        <p:spPr>
          <a:xfrm>
            <a:off x="502024" y="815622"/>
            <a:ext cx="8892988" cy="2031325"/>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The decision tree model shows clear signs of overfitting, as seen in its high accuracy on the training data but lower performance on the test data. </a:t>
            </a:r>
          </a:p>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Even after addressing class imbalance with SMOTE, the overfitting issue persists. </a:t>
            </a:r>
          </a:p>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Therefore, relying solely on the decision tree model may not be a suitable approach.</a:t>
            </a:r>
          </a:p>
        </p:txBody>
      </p:sp>
      <p:sp>
        <p:nvSpPr>
          <p:cNvPr id="5" name="TextBox 4">
            <a:extLst>
              <a:ext uri="{FF2B5EF4-FFF2-40B4-BE49-F238E27FC236}">
                <a16:creationId xmlns:a16="http://schemas.microsoft.com/office/drawing/2014/main" id="{7A26A001-41B8-889A-7BA3-1941BEB7A7D4}"/>
              </a:ext>
            </a:extLst>
          </p:cNvPr>
          <p:cNvSpPr txBox="1"/>
          <p:nvPr/>
        </p:nvSpPr>
        <p:spPr>
          <a:xfrm>
            <a:off x="502024" y="3531928"/>
            <a:ext cx="8892988"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CCCCCC"/>
                </a:solidFill>
                <a:latin typeface="Consolas" panose="020B0609020204030204" pitchFamily="49" charset="0"/>
              </a:rPr>
              <a:t>Random</a:t>
            </a:r>
            <a:r>
              <a:rPr lang="en-US" b="0" dirty="0">
                <a:solidFill>
                  <a:srgbClr val="CCCCCC"/>
                </a:solidFill>
                <a:effectLst/>
                <a:latin typeface="Consolas" panose="020B0609020204030204" pitchFamily="49" charset="0"/>
              </a:rPr>
              <a:t> forest applied to the data before SMOTE exhibited overfitting on the training data.</a:t>
            </a:r>
          </a:p>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After applying SMOTE, the random forest model showed improved performance compared to before SMOTE, with enhanced precision and recall metrics. However, the issue of overfitting persisted.</a:t>
            </a:r>
          </a:p>
          <a:p>
            <a:pPr marL="285750" indent="-285750">
              <a:buFont typeface="Arial" panose="020B0604020202020204" pitchFamily="34" charset="0"/>
              <a:buChar char="•"/>
            </a:pPr>
            <a:r>
              <a:rPr lang="en-US" b="0" dirty="0">
                <a:solidFill>
                  <a:srgbClr val="CCCCCC"/>
                </a:solidFill>
                <a:effectLst/>
                <a:latin typeface="Consolas" panose="020B0609020204030204" pitchFamily="49" charset="0"/>
              </a:rPr>
              <a:t>Utilizing hyperparameters with the random forest model on SMOTE-treated data yielded similar results to the previous scenario, with slightly reduced accuracy on the training data compared to the test data. However, overfitting remained a concern.</a:t>
            </a:r>
          </a:p>
        </p:txBody>
      </p:sp>
      <p:sp>
        <p:nvSpPr>
          <p:cNvPr id="7" name="TextBox 6">
            <a:extLst>
              <a:ext uri="{FF2B5EF4-FFF2-40B4-BE49-F238E27FC236}">
                <a16:creationId xmlns:a16="http://schemas.microsoft.com/office/drawing/2014/main" id="{673857E2-0FFA-CA97-E1C4-4AAEFCEF77E4}"/>
              </a:ext>
            </a:extLst>
          </p:cNvPr>
          <p:cNvSpPr txBox="1"/>
          <p:nvPr/>
        </p:nvSpPr>
        <p:spPr>
          <a:xfrm>
            <a:off x="502024" y="2927827"/>
            <a:ext cx="2375648"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Random Forest</a:t>
            </a:r>
          </a:p>
        </p:txBody>
      </p:sp>
    </p:spTree>
    <p:extLst>
      <p:ext uri="{BB962C8B-B14F-4D97-AF65-F5344CB8AC3E}">
        <p14:creationId xmlns:p14="http://schemas.microsoft.com/office/powerpoint/2010/main" val="3936778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792</TotalTime>
  <Words>1206</Words>
  <Application>Microsoft Macintosh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Arial</vt:lpstr>
      <vt:lpstr>Bodoni MT</vt:lpstr>
      <vt:lpstr>Calibri</vt:lpstr>
      <vt:lpstr>Calibri Light</vt:lpstr>
      <vt:lpstr>Cascadia Code SemiBold</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 Sharma</dc:creator>
  <cp:lastModifiedBy>Ritika Priyadarshni</cp:lastModifiedBy>
  <cp:revision>25</cp:revision>
  <dcterms:created xsi:type="dcterms:W3CDTF">2024-03-14T17:09:13Z</dcterms:created>
  <dcterms:modified xsi:type="dcterms:W3CDTF">2024-06-10T20:25:48Z</dcterms:modified>
</cp:coreProperties>
</file>