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70"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8/14/2021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8/14/2021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8/14/2021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8/14/2021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8/14/2021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1" y="2355458"/>
            <a:ext cx="4947858" cy="1630907"/>
          </a:xfrm>
        </p:spPr>
        <p:txBody>
          <a:bodyPr>
            <a:normAutofit fontScale="90000"/>
          </a:bodyPr>
          <a:lstStyle/>
          <a:p>
            <a:r>
              <a:rPr lang="en-US" sz="4400" dirty="0">
                <a:solidFill>
                  <a:schemeClr val="tx1"/>
                </a:solidFill>
              </a:rPr>
              <a:t>movie Recommendation System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dirty="0">
                <a:solidFill>
                  <a:schemeClr val="tx1"/>
                </a:solidFill>
              </a:rPr>
              <a:t>By – Ritika Ghanekar ,Nikita more and </a:t>
            </a:r>
          </a:p>
          <a:p>
            <a:pPr>
              <a:spcAft>
                <a:spcPts val="600"/>
              </a:spcAft>
            </a:pPr>
            <a:r>
              <a:rPr lang="en-US" dirty="0" err="1">
                <a:solidFill>
                  <a:schemeClr val="tx1"/>
                </a:solidFill>
              </a:rPr>
              <a:t>Debjani</a:t>
            </a:r>
            <a:r>
              <a:rPr lang="en-US" dirty="0">
                <a:solidFill>
                  <a:schemeClr val="tx1"/>
                </a:solidFill>
              </a:rPr>
              <a:t> Das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48BB-A7F2-4D32-805F-85F70DC88FC5}"/>
              </a:ext>
            </a:extLst>
          </p:cNvPr>
          <p:cNvSpPr>
            <a:spLocks noGrp="1"/>
          </p:cNvSpPr>
          <p:nvPr>
            <p:ph type="title"/>
          </p:nvPr>
        </p:nvSpPr>
        <p:spPr/>
        <p:txBody>
          <a:bodyPr/>
          <a:lstStyle/>
          <a:p>
            <a:r>
              <a:rPr lang="en-US" dirty="0"/>
              <a:t>What is recommendation system?</a:t>
            </a:r>
            <a:endParaRPr lang="en-IN" dirty="0"/>
          </a:p>
        </p:txBody>
      </p:sp>
      <p:sp>
        <p:nvSpPr>
          <p:cNvPr id="3" name="Content Placeholder 2">
            <a:extLst>
              <a:ext uri="{FF2B5EF4-FFF2-40B4-BE49-F238E27FC236}">
                <a16:creationId xmlns:a16="http://schemas.microsoft.com/office/drawing/2014/main" id="{82527A7C-23AF-411B-A693-5C84F22A254D}"/>
              </a:ext>
            </a:extLst>
          </p:cNvPr>
          <p:cNvSpPr>
            <a:spLocks noGrp="1"/>
          </p:cNvSpPr>
          <p:nvPr>
            <p:ph idx="1"/>
          </p:nvPr>
        </p:nvSpPr>
        <p:spPr/>
        <p:txBody>
          <a:bodyPr>
            <a:normAutofit/>
          </a:bodyPr>
          <a:lstStyle/>
          <a:p>
            <a:r>
              <a:rPr lang="en-US" sz="2000" b="0" i="0" dirty="0">
                <a:solidFill>
                  <a:srgbClr val="000000"/>
                </a:solidFill>
                <a:effectLst/>
                <a:latin typeface="roboto" panose="020B0604020202020204" pitchFamily="2" charset="0"/>
              </a:rPr>
              <a:t>Recommender systems are the systems that are designed to recommend things to the user based on many different factors. These systems predict the most likely product that the users are most likely to purchase and are of interest to. </a:t>
            </a:r>
            <a:r>
              <a:rPr lang="en-US" sz="2000" dirty="0">
                <a:solidFill>
                  <a:srgbClr val="000000"/>
                </a:solidFill>
                <a:latin typeface="roboto" panose="020B0604020202020204" pitchFamily="2" charset="0"/>
              </a:rPr>
              <a:t>The </a:t>
            </a:r>
            <a:r>
              <a:rPr lang="en-US" sz="2000" b="0" i="0" dirty="0">
                <a:solidFill>
                  <a:srgbClr val="000000"/>
                </a:solidFill>
                <a:effectLst/>
                <a:latin typeface="roboto" panose="020B0604020202020204" pitchFamily="2" charset="0"/>
              </a:rPr>
              <a:t> recommender systems  help their users to identify the correct product or movies for them. </a:t>
            </a:r>
          </a:p>
          <a:p>
            <a:pPr algn="l" rtl="0"/>
            <a:r>
              <a:rPr lang="en-US" sz="2000" b="0" i="0" dirty="0">
                <a:solidFill>
                  <a:srgbClr val="000000"/>
                </a:solidFill>
                <a:effectLst/>
                <a:latin typeface="roboto" panose="02000000000000000000" pitchFamily="2" charset="0"/>
              </a:rPr>
              <a:t>Both the users and the services provided have benefited from these kinds of systems. The quality and decision-making process has also improved through these kinds of systems.</a:t>
            </a:r>
          </a:p>
          <a:p>
            <a:endParaRPr lang="en-IN" sz="2000" dirty="0"/>
          </a:p>
        </p:txBody>
      </p:sp>
    </p:spTree>
    <p:extLst>
      <p:ext uri="{BB962C8B-B14F-4D97-AF65-F5344CB8AC3E}">
        <p14:creationId xmlns:p14="http://schemas.microsoft.com/office/powerpoint/2010/main" val="1771382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E9D0-20F6-4F72-A4C6-4AF3D897B4D3}"/>
              </a:ext>
            </a:extLst>
          </p:cNvPr>
          <p:cNvSpPr>
            <a:spLocks noGrp="1"/>
          </p:cNvSpPr>
          <p:nvPr>
            <p:ph type="title"/>
          </p:nvPr>
        </p:nvSpPr>
        <p:spPr>
          <a:xfrm>
            <a:off x="1066800" y="1132924"/>
            <a:ext cx="6566452" cy="1371600"/>
          </a:xfrm>
        </p:spPr>
        <p:txBody>
          <a:bodyPr/>
          <a:lstStyle/>
          <a:p>
            <a:r>
              <a:rPr lang="en-IN" b="0" dirty="0">
                <a:effectLst/>
                <a:latin typeface="Euclid Circular B"/>
              </a:rPr>
              <a:t>Content Based Recommendation</a:t>
            </a:r>
            <a:endParaRPr lang="en-IN" dirty="0"/>
          </a:p>
        </p:txBody>
      </p:sp>
      <p:sp>
        <p:nvSpPr>
          <p:cNvPr id="3" name="Content Placeholder 2">
            <a:extLst>
              <a:ext uri="{FF2B5EF4-FFF2-40B4-BE49-F238E27FC236}">
                <a16:creationId xmlns:a16="http://schemas.microsoft.com/office/drawing/2014/main" id="{EA867296-F368-45BF-B8EE-4B7431A16DA1}"/>
              </a:ext>
            </a:extLst>
          </p:cNvPr>
          <p:cNvSpPr>
            <a:spLocks noGrp="1"/>
          </p:cNvSpPr>
          <p:nvPr>
            <p:ph idx="1"/>
          </p:nvPr>
        </p:nvSpPr>
        <p:spPr>
          <a:xfrm>
            <a:off x="934278" y="2770672"/>
            <a:ext cx="5983357" cy="1859280"/>
          </a:xfrm>
        </p:spPr>
        <p:txBody>
          <a:bodyPr>
            <a:noAutofit/>
          </a:bodyPr>
          <a:lstStyle/>
          <a:p>
            <a:r>
              <a:rPr lang="en-US" sz="2000" dirty="0">
                <a:solidFill>
                  <a:schemeClr val="tx2">
                    <a:lumMod val="50000"/>
                  </a:schemeClr>
                </a:solidFill>
                <a:latin typeface="roboto" panose="02000000000000000000" pitchFamily="2" charset="0"/>
                <a:ea typeface="roboto" panose="02000000000000000000" pitchFamily="2" charset="0"/>
              </a:rPr>
              <a:t>A content based recommender works with data that the user provides, either explicitly (rating) or implicitly (clicking on a link). Based on that data, a user profile is generated, which is then used to make suggestions to the user. As the user provides more inputs or takes actions on the recommendations, the engine becomes more and more accurate</a:t>
            </a:r>
            <a:endParaRPr lang="en-IN" sz="2000" dirty="0">
              <a:solidFill>
                <a:schemeClr val="tx2">
                  <a:lumMod val="50000"/>
                </a:schemeClr>
              </a:solidFill>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id="{58AD35B6-6163-446F-B35E-E2879ED86109}"/>
              </a:ext>
            </a:extLst>
          </p:cNvPr>
          <p:cNvPicPr>
            <a:picLocks noChangeAspect="1"/>
          </p:cNvPicPr>
          <p:nvPr/>
        </p:nvPicPr>
        <p:blipFill>
          <a:blip r:embed="rId2"/>
          <a:stretch>
            <a:fillRect/>
          </a:stretch>
        </p:blipFill>
        <p:spPr>
          <a:xfrm>
            <a:off x="7434803" y="705542"/>
            <a:ext cx="3690397" cy="4787178"/>
          </a:xfrm>
          <a:prstGeom prst="rect">
            <a:avLst/>
          </a:prstGeom>
        </p:spPr>
      </p:pic>
    </p:spTree>
    <p:extLst>
      <p:ext uri="{BB962C8B-B14F-4D97-AF65-F5344CB8AC3E}">
        <p14:creationId xmlns:p14="http://schemas.microsoft.com/office/powerpoint/2010/main" val="272742842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22FB-B559-435F-9158-AD973499BCE3}"/>
              </a:ext>
            </a:extLst>
          </p:cNvPr>
          <p:cNvSpPr>
            <a:spLocks noGrp="1"/>
          </p:cNvSpPr>
          <p:nvPr>
            <p:ph type="title"/>
          </p:nvPr>
        </p:nvSpPr>
        <p:spPr/>
        <p:txBody>
          <a:bodyPr/>
          <a:lstStyle/>
          <a:p>
            <a:r>
              <a:rPr lang="en-US" dirty="0"/>
              <a:t>How movies get filter ?</a:t>
            </a:r>
            <a:endParaRPr lang="en-IN" dirty="0"/>
          </a:p>
        </p:txBody>
      </p:sp>
      <p:sp>
        <p:nvSpPr>
          <p:cNvPr id="3" name="Content Placeholder 2">
            <a:extLst>
              <a:ext uri="{FF2B5EF4-FFF2-40B4-BE49-F238E27FC236}">
                <a16:creationId xmlns:a16="http://schemas.microsoft.com/office/drawing/2014/main" id="{ADA2765C-48FC-40FC-B318-C35C21762211}"/>
              </a:ext>
            </a:extLst>
          </p:cNvPr>
          <p:cNvSpPr>
            <a:spLocks noGrp="1"/>
          </p:cNvSpPr>
          <p:nvPr>
            <p:ph idx="1"/>
          </p:nvPr>
        </p:nvSpPr>
        <p:spPr/>
        <p:txBody>
          <a:bodyPr/>
          <a:lstStyle/>
          <a:p>
            <a:r>
              <a:rPr lang="en-US" sz="2000" dirty="0"/>
              <a:t>It is because </a:t>
            </a:r>
            <a:r>
              <a:rPr lang="en-IN" sz="2000" b="0" dirty="0">
                <a:effectLst/>
                <a:latin typeface="Euclid Circular B"/>
              </a:rPr>
              <a:t>Natural language processing (NLP) </a:t>
            </a:r>
          </a:p>
          <a:p>
            <a:r>
              <a:rPr lang="en-US" sz="2000" b="0" dirty="0">
                <a:effectLst/>
                <a:latin typeface="Euclid Circular B"/>
              </a:rPr>
              <a:t>Natural language processing (NLP) is an ability of a computer program to understand human language as it is spoken and written -- referred to as natural language.</a:t>
            </a:r>
          </a:p>
          <a:p>
            <a:r>
              <a:rPr lang="en-US" sz="2000" b="0" dirty="0">
                <a:effectLst/>
                <a:latin typeface="Euclid Circular B"/>
              </a:rPr>
              <a:t> there are 3 step :-</a:t>
            </a:r>
          </a:p>
        </p:txBody>
      </p:sp>
      <p:pic>
        <p:nvPicPr>
          <p:cNvPr id="5" name="Picture 4">
            <a:extLst>
              <a:ext uri="{FF2B5EF4-FFF2-40B4-BE49-F238E27FC236}">
                <a16:creationId xmlns:a16="http://schemas.microsoft.com/office/drawing/2014/main" id="{B0332802-82E5-48C3-ADAE-A36F33FC74F8}"/>
              </a:ext>
            </a:extLst>
          </p:cNvPr>
          <p:cNvPicPr>
            <a:picLocks noChangeAspect="1"/>
          </p:cNvPicPr>
          <p:nvPr/>
        </p:nvPicPr>
        <p:blipFill>
          <a:blip r:embed="rId2"/>
          <a:stretch>
            <a:fillRect/>
          </a:stretch>
        </p:blipFill>
        <p:spPr>
          <a:xfrm>
            <a:off x="1715639" y="3796617"/>
            <a:ext cx="8760722" cy="1122631"/>
          </a:xfrm>
          <a:prstGeom prst="rect">
            <a:avLst/>
          </a:prstGeom>
        </p:spPr>
      </p:pic>
    </p:spTree>
    <p:extLst>
      <p:ext uri="{BB962C8B-B14F-4D97-AF65-F5344CB8AC3E}">
        <p14:creationId xmlns:p14="http://schemas.microsoft.com/office/powerpoint/2010/main" val="402834885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47FF-851D-4EFE-973D-663D191D93EF}"/>
              </a:ext>
            </a:extLst>
          </p:cNvPr>
          <p:cNvSpPr>
            <a:spLocks noGrp="1"/>
          </p:cNvSpPr>
          <p:nvPr>
            <p:ph type="title"/>
          </p:nvPr>
        </p:nvSpPr>
        <p:spPr/>
        <p:txBody>
          <a:bodyPr/>
          <a:lstStyle/>
          <a:p>
            <a:r>
              <a:rPr lang="en-US" dirty="0"/>
              <a:t>Tokenization </a:t>
            </a:r>
            <a:endParaRPr lang="en-IN" dirty="0"/>
          </a:p>
        </p:txBody>
      </p:sp>
      <p:sp>
        <p:nvSpPr>
          <p:cNvPr id="3" name="Content Placeholder 2">
            <a:extLst>
              <a:ext uri="{FF2B5EF4-FFF2-40B4-BE49-F238E27FC236}">
                <a16:creationId xmlns:a16="http://schemas.microsoft.com/office/drawing/2014/main" id="{215AB876-A5E3-499D-9680-A2C3A388675D}"/>
              </a:ext>
            </a:extLst>
          </p:cNvPr>
          <p:cNvSpPr>
            <a:spLocks noGrp="1"/>
          </p:cNvSpPr>
          <p:nvPr>
            <p:ph idx="1"/>
          </p:nvPr>
        </p:nvSpPr>
        <p:spPr/>
        <p:txBody>
          <a:bodyPr/>
          <a:lstStyle/>
          <a:p>
            <a:r>
              <a:rPr lang="en-US" dirty="0">
                <a:effectLst/>
              </a:rPr>
              <a:t>Tokenization is the process of breaking down sentence or paragraphs into smaller chunks of words called tokens.</a:t>
            </a:r>
          </a:p>
          <a:p>
            <a:pPr marL="0" indent="0">
              <a:buNone/>
            </a:pPr>
            <a:br>
              <a:rPr lang="en-US" dirty="0">
                <a:effectLst/>
              </a:rPr>
            </a:br>
            <a:endParaRPr lang="en-IN" dirty="0"/>
          </a:p>
        </p:txBody>
      </p:sp>
      <p:pic>
        <p:nvPicPr>
          <p:cNvPr id="6" name="Picture 5">
            <a:extLst>
              <a:ext uri="{FF2B5EF4-FFF2-40B4-BE49-F238E27FC236}">
                <a16:creationId xmlns:a16="http://schemas.microsoft.com/office/drawing/2014/main" id="{5C197FCC-C61B-4AA1-BD7F-E4F5D492E90D}"/>
              </a:ext>
            </a:extLst>
          </p:cNvPr>
          <p:cNvPicPr>
            <a:picLocks noChangeAspect="1"/>
          </p:cNvPicPr>
          <p:nvPr/>
        </p:nvPicPr>
        <p:blipFill>
          <a:blip r:embed="rId2"/>
          <a:stretch>
            <a:fillRect/>
          </a:stretch>
        </p:blipFill>
        <p:spPr>
          <a:xfrm>
            <a:off x="1586948" y="2913515"/>
            <a:ext cx="9018104" cy="3128155"/>
          </a:xfrm>
          <a:prstGeom prst="rect">
            <a:avLst/>
          </a:prstGeom>
        </p:spPr>
      </p:pic>
    </p:spTree>
    <p:extLst>
      <p:ext uri="{BB962C8B-B14F-4D97-AF65-F5344CB8AC3E}">
        <p14:creationId xmlns:p14="http://schemas.microsoft.com/office/powerpoint/2010/main" val="38865140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C53C-BCE2-4DC8-9D08-56E1D650A7DB}"/>
              </a:ext>
            </a:extLst>
          </p:cNvPr>
          <p:cNvSpPr>
            <a:spLocks noGrp="1"/>
          </p:cNvSpPr>
          <p:nvPr>
            <p:ph type="title"/>
          </p:nvPr>
        </p:nvSpPr>
        <p:spPr>
          <a:xfrm>
            <a:off x="1066800" y="642594"/>
            <a:ext cx="10058400" cy="1066936"/>
          </a:xfrm>
        </p:spPr>
        <p:txBody>
          <a:bodyPr>
            <a:normAutofit fontScale="90000"/>
          </a:bodyPr>
          <a:lstStyle/>
          <a:p>
            <a:r>
              <a:rPr lang="en-IN" b="1" i="0" dirty="0">
                <a:effectLst/>
                <a:latin typeface="Euclid Circular B"/>
              </a:rPr>
              <a:t>Stop Words Removal</a:t>
            </a:r>
            <a:br>
              <a:rPr lang="en-IN" dirty="0"/>
            </a:br>
            <a:endParaRPr lang="en-IN" dirty="0"/>
          </a:p>
        </p:txBody>
      </p:sp>
      <p:sp>
        <p:nvSpPr>
          <p:cNvPr id="7" name="Content Placeholder 6">
            <a:extLst>
              <a:ext uri="{FF2B5EF4-FFF2-40B4-BE49-F238E27FC236}">
                <a16:creationId xmlns:a16="http://schemas.microsoft.com/office/drawing/2014/main" id="{38F63D08-03ED-43E4-86CD-9966724C7089}"/>
              </a:ext>
            </a:extLst>
          </p:cNvPr>
          <p:cNvSpPr>
            <a:spLocks noGrp="1"/>
          </p:cNvSpPr>
          <p:nvPr>
            <p:ph idx="1"/>
          </p:nvPr>
        </p:nvSpPr>
        <p:spPr>
          <a:xfrm>
            <a:off x="868017" y="1504188"/>
            <a:ext cx="10058400" cy="3849624"/>
          </a:xfrm>
        </p:spPr>
        <p:txBody>
          <a:bodyPr/>
          <a:lstStyle/>
          <a:p>
            <a:r>
              <a:rPr lang="en-US" dirty="0">
                <a:effectLst/>
              </a:rPr>
              <a:t>On removal of some words, the meaning of the sentence doesn't change, like and, am. Those words are called stop-words and should be removed before feeding to any algorithm. In datasets, some non-stop words repeat very frequently. Those words too should be removed to get an unbiased result from the algorithm.</a:t>
            </a:r>
          </a:p>
        </p:txBody>
      </p:sp>
      <p:pic>
        <p:nvPicPr>
          <p:cNvPr id="4" name="Picture 3">
            <a:extLst>
              <a:ext uri="{FF2B5EF4-FFF2-40B4-BE49-F238E27FC236}">
                <a16:creationId xmlns:a16="http://schemas.microsoft.com/office/drawing/2014/main" id="{1508A4C1-90C8-470E-818F-EF5801F9E094}"/>
              </a:ext>
            </a:extLst>
          </p:cNvPr>
          <p:cNvPicPr>
            <a:picLocks noChangeAspect="1"/>
          </p:cNvPicPr>
          <p:nvPr/>
        </p:nvPicPr>
        <p:blipFill rotWithShape="1">
          <a:blip r:embed="rId2"/>
          <a:srcRect t="17480" b="23477"/>
          <a:stretch/>
        </p:blipFill>
        <p:spPr>
          <a:xfrm>
            <a:off x="2667000" y="2571125"/>
            <a:ext cx="6858000" cy="3405606"/>
          </a:xfrm>
          <a:prstGeom prst="rect">
            <a:avLst/>
          </a:prstGeom>
        </p:spPr>
      </p:pic>
    </p:spTree>
    <p:extLst>
      <p:ext uri="{BB962C8B-B14F-4D97-AF65-F5344CB8AC3E}">
        <p14:creationId xmlns:p14="http://schemas.microsoft.com/office/powerpoint/2010/main" val="396659773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4EEC-FB51-4F6D-B3AA-075F3A94AB1C}"/>
              </a:ext>
            </a:extLst>
          </p:cNvPr>
          <p:cNvSpPr>
            <a:spLocks noGrp="1"/>
          </p:cNvSpPr>
          <p:nvPr>
            <p:ph type="title"/>
          </p:nvPr>
        </p:nvSpPr>
        <p:spPr/>
        <p:txBody>
          <a:bodyPr/>
          <a:lstStyle/>
          <a:p>
            <a:r>
              <a:rPr lang="en-US" b="1" i="0" dirty="0">
                <a:effectLst/>
                <a:latin typeface="Euclid Circular B"/>
              </a:rPr>
              <a:t>V</a:t>
            </a:r>
            <a:r>
              <a:rPr lang="en-IN" b="1" i="0" dirty="0" err="1">
                <a:effectLst/>
                <a:latin typeface="Euclid Circular B"/>
              </a:rPr>
              <a:t>ectorization</a:t>
            </a:r>
            <a:endParaRPr lang="en-IN" dirty="0"/>
          </a:p>
        </p:txBody>
      </p:sp>
      <p:sp>
        <p:nvSpPr>
          <p:cNvPr id="3" name="Content Placeholder 2">
            <a:extLst>
              <a:ext uri="{FF2B5EF4-FFF2-40B4-BE49-F238E27FC236}">
                <a16:creationId xmlns:a16="http://schemas.microsoft.com/office/drawing/2014/main" id="{7991636A-E047-4548-B6AB-B9392074C7D1}"/>
              </a:ext>
            </a:extLst>
          </p:cNvPr>
          <p:cNvSpPr>
            <a:spLocks noGrp="1"/>
          </p:cNvSpPr>
          <p:nvPr>
            <p:ph idx="1"/>
          </p:nvPr>
        </p:nvSpPr>
        <p:spPr/>
        <p:txBody>
          <a:bodyPr>
            <a:normAutofit/>
          </a:bodyPr>
          <a:lstStyle/>
          <a:p>
            <a:r>
              <a:rPr lang="en-US" sz="2000" dirty="0">
                <a:effectLst/>
              </a:rPr>
              <a:t>After tokenization, and stop words removal, our "content" are still in string format. We need to convert those strings to numbers based on their importance (features). We use TF-IDF vectorization to convert those text to vector of importance. With TF-IDF we can extract important words in our data. It assign rarely occurring words a high number, and frequently occurring words a very low number.</a:t>
            </a:r>
          </a:p>
        </p:txBody>
      </p:sp>
    </p:spTree>
    <p:extLst>
      <p:ext uri="{BB962C8B-B14F-4D97-AF65-F5344CB8AC3E}">
        <p14:creationId xmlns:p14="http://schemas.microsoft.com/office/powerpoint/2010/main" val="6720369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D351-76DE-4A0B-89F9-57F3C66056D5}"/>
              </a:ext>
            </a:extLst>
          </p:cNvPr>
          <p:cNvSpPr>
            <a:spLocks noGrp="1"/>
          </p:cNvSpPr>
          <p:nvPr>
            <p:ph type="title"/>
          </p:nvPr>
        </p:nvSpPr>
        <p:spPr/>
        <p:txBody>
          <a:bodyPr/>
          <a:lstStyle/>
          <a:p>
            <a:r>
              <a:rPr lang="en-US" dirty="0"/>
              <a:t>Steps for recommendation system</a:t>
            </a:r>
            <a:endParaRPr lang="en-IN" dirty="0"/>
          </a:p>
        </p:txBody>
      </p:sp>
      <p:sp>
        <p:nvSpPr>
          <p:cNvPr id="3" name="Content Placeholder 2">
            <a:extLst>
              <a:ext uri="{FF2B5EF4-FFF2-40B4-BE49-F238E27FC236}">
                <a16:creationId xmlns:a16="http://schemas.microsoft.com/office/drawing/2014/main" id="{35DC2F1D-6A03-4893-82DE-D6974501355C}"/>
              </a:ext>
            </a:extLst>
          </p:cNvPr>
          <p:cNvSpPr>
            <a:spLocks noGrp="1"/>
          </p:cNvSpPr>
          <p:nvPr>
            <p:ph idx="1"/>
          </p:nvPr>
        </p:nvSpPr>
        <p:spPr/>
        <p:txBody>
          <a:bodyPr>
            <a:normAutofit/>
          </a:bodyPr>
          <a:lstStyle/>
          <a:p>
            <a:pPr marL="342900" indent="-342900" algn="l">
              <a:buFont typeface="+mj-lt"/>
              <a:buAutoNum type="arabicPeriod"/>
            </a:pPr>
            <a:r>
              <a:rPr lang="en-IN" sz="3200" b="0" i="0" dirty="0">
                <a:solidFill>
                  <a:srgbClr val="292929"/>
                </a:solidFill>
                <a:effectLst/>
                <a:latin typeface="sohne"/>
              </a:rPr>
              <a:t>Gather the data</a:t>
            </a:r>
          </a:p>
          <a:p>
            <a:pPr marL="342900" indent="-342900">
              <a:buFont typeface="+mj-lt"/>
              <a:buAutoNum type="arabicPeriod"/>
            </a:pPr>
            <a:r>
              <a:rPr lang="en-IN" sz="3200" b="0" i="0" dirty="0">
                <a:solidFill>
                  <a:srgbClr val="292929"/>
                </a:solidFill>
                <a:effectLst/>
                <a:latin typeface="sohne"/>
              </a:rPr>
              <a:t> Data cleaning</a:t>
            </a:r>
          </a:p>
          <a:p>
            <a:pPr marL="342900" indent="-342900">
              <a:buFont typeface="+mj-lt"/>
              <a:buAutoNum type="arabicPeriod"/>
            </a:pPr>
            <a:r>
              <a:rPr lang="en-IN" sz="3200" b="0" i="0" dirty="0">
                <a:solidFill>
                  <a:srgbClr val="292929"/>
                </a:solidFill>
                <a:effectLst/>
                <a:latin typeface="sohne"/>
              </a:rPr>
              <a:t>Modelling</a:t>
            </a:r>
          </a:p>
          <a:p>
            <a:pPr marL="342900" indent="-342900" algn="l">
              <a:buFont typeface="+mj-lt"/>
              <a:buAutoNum type="arabicPeriod"/>
            </a:pPr>
            <a:r>
              <a:rPr lang="en-IN" sz="3200" b="0" i="0" dirty="0">
                <a:solidFill>
                  <a:srgbClr val="292929"/>
                </a:solidFill>
                <a:effectLst/>
                <a:latin typeface="sohne"/>
              </a:rPr>
              <a:t>Testing the recommender </a:t>
            </a:r>
          </a:p>
        </p:txBody>
      </p:sp>
    </p:spTree>
    <p:extLst>
      <p:ext uri="{BB962C8B-B14F-4D97-AF65-F5344CB8AC3E}">
        <p14:creationId xmlns:p14="http://schemas.microsoft.com/office/powerpoint/2010/main" val="819161731"/>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80C05-F7A9-4E36-A80A-478949A79237}"/>
              </a:ext>
            </a:extLst>
          </p:cNvPr>
          <p:cNvSpPr>
            <a:spLocks noGrp="1"/>
          </p:cNvSpPr>
          <p:nvPr>
            <p:ph type="title"/>
          </p:nvPr>
        </p:nvSpPr>
        <p:spPr>
          <a:xfrm>
            <a:off x="1384851" y="1620078"/>
            <a:ext cx="10058400" cy="1371600"/>
          </a:xfrm>
        </p:spPr>
        <p:txBody>
          <a:bodyPr/>
          <a:lstStyle/>
          <a:p>
            <a:r>
              <a:rPr lang="en-US" dirty="0"/>
              <a:t>Combining all Data and concept </a:t>
            </a:r>
            <a:br>
              <a:rPr lang="en-US" dirty="0"/>
            </a:br>
            <a:r>
              <a:rPr lang="en-US" dirty="0"/>
              <a:t>we will go to implement the theory </a:t>
            </a:r>
            <a:endParaRPr lang="en-IN" dirty="0"/>
          </a:p>
        </p:txBody>
      </p:sp>
    </p:spTree>
    <p:extLst>
      <p:ext uri="{BB962C8B-B14F-4D97-AF65-F5344CB8AC3E}">
        <p14:creationId xmlns:p14="http://schemas.microsoft.com/office/powerpoint/2010/main" val="39409123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{05716F37-98A5-48D9-8D66-64C6BD2D3724}tf78438558_win32</Template>
  <TotalTime>145</TotalTime>
  <Words>411</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Century Gothic</vt:lpstr>
      <vt:lpstr>Euclid Circular B</vt:lpstr>
      <vt:lpstr>Garamond</vt:lpstr>
      <vt:lpstr>roboto</vt:lpstr>
      <vt:lpstr>sohne</vt:lpstr>
      <vt:lpstr>SavonVTI</vt:lpstr>
      <vt:lpstr>movie Recommendation System</vt:lpstr>
      <vt:lpstr>What is recommendation system?</vt:lpstr>
      <vt:lpstr>Content Based Recommendation</vt:lpstr>
      <vt:lpstr>How movies get filter ?</vt:lpstr>
      <vt:lpstr>Tokenization </vt:lpstr>
      <vt:lpstr>Stop Words Removal </vt:lpstr>
      <vt:lpstr>Vectorization</vt:lpstr>
      <vt:lpstr>Steps for recommendation system</vt:lpstr>
      <vt:lpstr>Combining all Data and concept  we will go to implement the theory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Based Recommendation System</dc:title>
  <dc:creator>Ritika Ghanekar</dc:creator>
  <cp:lastModifiedBy>Ritika Ghanekar</cp:lastModifiedBy>
  <cp:revision>4</cp:revision>
  <dcterms:created xsi:type="dcterms:W3CDTF">2021-08-13T19:48:35Z</dcterms:created>
  <dcterms:modified xsi:type="dcterms:W3CDTF">2021-08-14T17:21:10Z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