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d088f5b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d088f5b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d088f5b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d088f5b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d088f5bf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d088f5b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d088f5b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d088f5b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d088f5bf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d088f5b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d088f5b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d088f5b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76875"/>
            <a:ext cx="8520600" cy="8550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4000" u="sng"/>
              <a:t>Object Detection</a:t>
            </a:r>
            <a:endParaRPr sz="4000" u="sng"/>
          </a:p>
        </p:txBody>
      </p:sp>
      <p:sp>
        <p:nvSpPr>
          <p:cNvPr id="55" name="Google Shape;55;p13"/>
          <p:cNvSpPr txBox="1"/>
          <p:nvPr>
            <p:ph idx="1" type="subTitle"/>
          </p:nvPr>
        </p:nvSpPr>
        <p:spPr>
          <a:xfrm>
            <a:off x="311700" y="2404450"/>
            <a:ext cx="8520600" cy="2367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2800"/>
              <a:buNone/>
            </a:pPr>
            <a:r>
              <a:rPr lang="en" sz="2200"/>
              <a:t>Presented by Group 1-</a:t>
            </a:r>
            <a:endParaRPr sz="2200"/>
          </a:p>
          <a:p>
            <a:pPr indent="-368300" lvl="0" marL="457200" rtl="0" algn="l">
              <a:lnSpc>
                <a:spcPct val="100000"/>
              </a:lnSpc>
              <a:spcBef>
                <a:spcPts val="0"/>
              </a:spcBef>
              <a:spcAft>
                <a:spcPts val="0"/>
              </a:spcAft>
              <a:buSzPts val="2200"/>
              <a:buChar char="❏"/>
            </a:pPr>
            <a:r>
              <a:rPr lang="en" sz="2200"/>
              <a:t>401- Arshi Bhaldar</a:t>
            </a:r>
            <a:endParaRPr sz="2200"/>
          </a:p>
          <a:p>
            <a:pPr indent="-368300" lvl="0" marL="457200" rtl="0" algn="l">
              <a:lnSpc>
                <a:spcPct val="100000"/>
              </a:lnSpc>
              <a:spcBef>
                <a:spcPts val="0"/>
              </a:spcBef>
              <a:spcAft>
                <a:spcPts val="0"/>
              </a:spcAft>
              <a:buSzPts val="2200"/>
              <a:buChar char="❏"/>
            </a:pPr>
            <a:r>
              <a:rPr lang="en" sz="2200"/>
              <a:t>405- Debjani Das</a:t>
            </a:r>
            <a:endParaRPr sz="2200"/>
          </a:p>
          <a:p>
            <a:pPr indent="-368300" lvl="0" marL="457200" rtl="0" algn="l">
              <a:lnSpc>
                <a:spcPct val="100000"/>
              </a:lnSpc>
              <a:spcBef>
                <a:spcPts val="0"/>
              </a:spcBef>
              <a:spcAft>
                <a:spcPts val="0"/>
              </a:spcAft>
              <a:buSzPts val="2200"/>
              <a:buChar char="❏"/>
            </a:pPr>
            <a:r>
              <a:rPr lang="en" sz="2200"/>
              <a:t>413- Ritika Ghanekar</a:t>
            </a:r>
            <a:endParaRPr sz="2200"/>
          </a:p>
          <a:p>
            <a:pPr indent="-368300" lvl="0" marL="457200" rtl="0" algn="l">
              <a:lnSpc>
                <a:spcPct val="100000"/>
              </a:lnSpc>
              <a:spcBef>
                <a:spcPts val="0"/>
              </a:spcBef>
              <a:spcAft>
                <a:spcPts val="0"/>
              </a:spcAft>
              <a:buSzPts val="2200"/>
              <a:buChar char="❏"/>
            </a:pPr>
            <a:r>
              <a:rPr lang="en" sz="2200"/>
              <a:t>422- Vijetha Kamath</a:t>
            </a:r>
            <a:endParaRPr sz="2200"/>
          </a:p>
          <a:p>
            <a:pPr indent="0" lvl="0" marL="0" rtl="0" algn="ctr">
              <a:lnSpc>
                <a:spcPct val="100000"/>
              </a:lnSpc>
              <a:spcBef>
                <a:spcPts val="0"/>
              </a:spcBef>
              <a:spcAft>
                <a:spcPts val="0"/>
              </a:spcAft>
              <a:buSzPts val="2800"/>
              <a:buNone/>
            </a:pPr>
            <a:r>
              <a:t/>
            </a:r>
            <a:endParaRPr sz="2200"/>
          </a:p>
          <a:p>
            <a:pPr indent="0" lvl="0" marL="0" rtl="0" algn="r">
              <a:lnSpc>
                <a:spcPct val="100000"/>
              </a:lnSpc>
              <a:spcBef>
                <a:spcPts val="0"/>
              </a:spcBef>
              <a:spcAft>
                <a:spcPts val="0"/>
              </a:spcAft>
              <a:buSzPts val="2800"/>
              <a:buNone/>
            </a:pPr>
            <a:r>
              <a:rPr lang="en" sz="2200"/>
              <a:t>Project Guide:</a:t>
            </a:r>
            <a:endParaRPr sz="2200"/>
          </a:p>
          <a:p>
            <a:pPr indent="0" lvl="0" marL="0" rtl="0" algn="r">
              <a:lnSpc>
                <a:spcPct val="100000"/>
              </a:lnSpc>
              <a:spcBef>
                <a:spcPts val="0"/>
              </a:spcBef>
              <a:spcAft>
                <a:spcPts val="0"/>
              </a:spcAft>
              <a:buSzPts val="2800"/>
              <a:buNone/>
            </a:pPr>
            <a:r>
              <a:rPr lang="en" sz="2200"/>
              <a:t>Dr. S.B. Wankhade</a:t>
            </a:r>
            <a:endParaRPr sz="2200"/>
          </a:p>
        </p:txBody>
      </p:sp>
      <p:pic>
        <p:nvPicPr>
          <p:cNvPr id="56" name="Google Shape;56;p13"/>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261875"/>
            <a:ext cx="8520600" cy="3483900"/>
          </a:xfrm>
          <a:prstGeom prst="rect">
            <a:avLst/>
          </a:prstGeom>
        </p:spPr>
        <p:txBody>
          <a:bodyPr anchorCtr="0" anchor="t" bIns="91425" lIns="91425" spcFirstLastPara="1" rIns="91425" wrap="square" tIns="91425">
            <a:normAutofit fontScale="55000" lnSpcReduction="10000"/>
          </a:bodyPr>
          <a:lstStyle/>
          <a:p>
            <a:pPr indent="0" lvl="0" marL="0" rtl="0" algn="ctr">
              <a:lnSpc>
                <a:spcPct val="100000"/>
              </a:lnSpc>
              <a:spcBef>
                <a:spcPts val="3907"/>
              </a:spcBef>
              <a:spcAft>
                <a:spcPts val="0"/>
              </a:spcAft>
              <a:buClr>
                <a:schemeClr val="dk1"/>
              </a:buClr>
              <a:buSzPct val="26448"/>
              <a:buFont typeface="Arial"/>
              <a:buNone/>
            </a:pPr>
            <a:r>
              <a:rPr b="1" lang="en" sz="4159">
                <a:solidFill>
                  <a:srgbClr val="050505"/>
                </a:solidFill>
              </a:rPr>
              <a:t>REFERENCES</a:t>
            </a:r>
            <a:r>
              <a:rPr b="1" lang="en" sz="6730">
                <a:solidFill>
                  <a:srgbClr val="050505"/>
                </a:solidFill>
              </a:rPr>
              <a:t> </a:t>
            </a:r>
            <a:endParaRPr b="1" sz="6730">
              <a:solidFill>
                <a:srgbClr val="050505"/>
              </a:solidFill>
            </a:endParaRPr>
          </a:p>
          <a:p>
            <a:pPr indent="-222503" lvl="0" marL="458889" marR="350367" rtl="0" algn="l">
              <a:lnSpc>
                <a:spcPct val="95447"/>
              </a:lnSpc>
              <a:spcBef>
                <a:spcPts val="1343"/>
              </a:spcBef>
              <a:spcAft>
                <a:spcPts val="0"/>
              </a:spcAft>
              <a:buClr>
                <a:schemeClr val="dk1"/>
              </a:buClr>
              <a:buSzPct val="38110"/>
              <a:buFont typeface="Arial"/>
              <a:buNone/>
            </a:pPr>
            <a:r>
              <a:rPr lang="en" sz="2886">
                <a:solidFill>
                  <a:schemeClr val="dk1"/>
                </a:solidFill>
              </a:rPr>
              <a:t>• Book Opencv computer vision with python by Joseph Howse, Prateek Joshi and  Michael Beyeler </a:t>
            </a:r>
            <a:endParaRPr sz="2886">
              <a:solidFill>
                <a:schemeClr val="dk1"/>
              </a:solidFill>
            </a:endParaRPr>
          </a:p>
          <a:p>
            <a:pPr indent="-223113" lvl="0" marL="459498" marR="14250" rtl="0" algn="l">
              <a:lnSpc>
                <a:spcPct val="95447"/>
              </a:lnSpc>
              <a:spcBef>
                <a:spcPts val="104"/>
              </a:spcBef>
              <a:spcAft>
                <a:spcPts val="0"/>
              </a:spcAft>
              <a:buClr>
                <a:schemeClr val="dk1"/>
              </a:buClr>
              <a:buSzPct val="38110"/>
              <a:buFont typeface="Arial"/>
              <a:buNone/>
            </a:pPr>
            <a:r>
              <a:rPr lang="en" sz="2886">
                <a:solidFill>
                  <a:schemeClr val="dk1"/>
                </a:solidFill>
              </a:rPr>
              <a:t>• International Research Journal of Engineering and Technology (IRJET) paper on Face  Detection and Recognition using OpenCV and Python </a:t>
            </a:r>
            <a:endParaRPr sz="2886">
              <a:solidFill>
                <a:schemeClr val="dk1"/>
              </a:solidFill>
            </a:endParaRPr>
          </a:p>
          <a:p>
            <a:pPr indent="0" lvl="0" marL="236385" rtl="0" algn="l">
              <a:lnSpc>
                <a:spcPct val="100000"/>
              </a:lnSpc>
              <a:spcBef>
                <a:spcPts val="129"/>
              </a:spcBef>
              <a:spcAft>
                <a:spcPts val="0"/>
              </a:spcAft>
              <a:buClr>
                <a:schemeClr val="dk1"/>
              </a:buClr>
              <a:buSzPct val="38110"/>
              <a:buFont typeface="Arial"/>
              <a:buNone/>
            </a:pPr>
            <a:r>
              <a:rPr lang="en" sz="2886">
                <a:solidFill>
                  <a:schemeClr val="dk1"/>
                </a:solidFill>
              </a:rPr>
              <a:t>• Python with deep learning, </a:t>
            </a:r>
            <a:endParaRPr sz="2886">
              <a:solidFill>
                <a:schemeClr val="dk1"/>
              </a:solidFill>
            </a:endParaRPr>
          </a:p>
          <a:p>
            <a:pPr indent="0" lvl="0" marL="236385" rtl="0" algn="l">
              <a:lnSpc>
                <a:spcPct val="100000"/>
              </a:lnSpc>
              <a:spcBef>
                <a:spcPts val="76"/>
              </a:spcBef>
              <a:spcAft>
                <a:spcPts val="0"/>
              </a:spcAft>
              <a:buClr>
                <a:schemeClr val="dk1"/>
              </a:buClr>
              <a:buSzPct val="38110"/>
              <a:buFont typeface="Arial"/>
              <a:buNone/>
            </a:pPr>
            <a:r>
              <a:rPr lang="en" sz="2886">
                <a:solidFill>
                  <a:schemeClr val="dk1"/>
                </a:solidFill>
              </a:rPr>
              <a:t>• </a:t>
            </a:r>
            <a:r>
              <a:rPr lang="en" sz="2886" u="sng">
                <a:solidFill>
                  <a:srgbClr val="0000FF"/>
                </a:solidFill>
              </a:rPr>
              <a:t>https://www.tutorialspoint.c</a:t>
            </a:r>
            <a:r>
              <a:rPr lang="en" sz="2886">
                <a:solidFill>
                  <a:srgbClr val="0000FF"/>
                </a:solidFill>
              </a:rPr>
              <a:t> </a:t>
            </a:r>
            <a:endParaRPr sz="2886">
              <a:solidFill>
                <a:srgbClr val="0000FF"/>
              </a:solidFill>
            </a:endParaRPr>
          </a:p>
          <a:p>
            <a:pPr indent="0" lvl="0" marL="236385" rtl="0" algn="l">
              <a:lnSpc>
                <a:spcPct val="100000"/>
              </a:lnSpc>
              <a:spcBef>
                <a:spcPts val="77"/>
              </a:spcBef>
              <a:spcAft>
                <a:spcPts val="0"/>
              </a:spcAft>
              <a:buClr>
                <a:schemeClr val="dk1"/>
              </a:buClr>
              <a:buSzPct val="38110"/>
              <a:buFont typeface="Arial"/>
              <a:buNone/>
            </a:pPr>
            <a:r>
              <a:rPr lang="en" sz="2886">
                <a:solidFill>
                  <a:schemeClr val="dk1"/>
                </a:solidFill>
              </a:rPr>
              <a:t>• Face Detection and Tracking using OpenCV. </a:t>
            </a:r>
            <a:endParaRPr sz="2886">
              <a:solidFill>
                <a:schemeClr val="dk1"/>
              </a:solidFill>
            </a:endParaRPr>
          </a:p>
          <a:p>
            <a:pPr indent="-222961" lvl="0" marL="459346" marR="16484" rtl="0" algn="l">
              <a:lnSpc>
                <a:spcPct val="95447"/>
              </a:lnSpc>
              <a:spcBef>
                <a:spcPts val="50"/>
              </a:spcBef>
              <a:spcAft>
                <a:spcPts val="0"/>
              </a:spcAft>
              <a:buClr>
                <a:schemeClr val="dk1"/>
              </a:buClr>
              <a:buSzPct val="38110"/>
              <a:buFont typeface="Arial"/>
              <a:buNone/>
            </a:pPr>
            <a:r>
              <a:rPr lang="en" sz="2886">
                <a:solidFill>
                  <a:schemeClr val="dk1"/>
                </a:solidFill>
              </a:rPr>
              <a:t>• S.V.Viraktamath, Mukund Katti, Aditya Khatawkar, Pavan Kulkarni. 3, s.l.: SIJ, July August 2013, The Standard International Journals (The SIJ) , Vol. 1, pp. 45-50. ISSN:  2321 – 2403 </a:t>
            </a:r>
            <a:endParaRPr sz="2886">
              <a:solidFill>
                <a:schemeClr val="dk1"/>
              </a:solidFill>
            </a:endParaRPr>
          </a:p>
          <a:p>
            <a:pPr indent="0" lvl="0" marL="236385" rtl="0" algn="l">
              <a:lnSpc>
                <a:spcPct val="100000"/>
              </a:lnSpc>
              <a:spcBef>
                <a:spcPts val="129"/>
              </a:spcBef>
              <a:spcAft>
                <a:spcPts val="0"/>
              </a:spcAft>
              <a:buClr>
                <a:schemeClr val="dk1"/>
              </a:buClr>
              <a:buSzPct val="38110"/>
              <a:buFont typeface="Arial"/>
              <a:buNone/>
            </a:pPr>
            <a:r>
              <a:rPr lang="en" sz="2886">
                <a:solidFill>
                  <a:schemeClr val="dk1"/>
                </a:solidFill>
              </a:rPr>
              <a:t>• https://www.google.com/amp/s/learnopencv.com/amp/</a:t>
            </a:r>
            <a:endParaRPr sz="2886"/>
          </a:p>
          <a:p>
            <a:pPr indent="0" lvl="0" marL="0" rtl="0" algn="l">
              <a:spcBef>
                <a:spcPts val="0"/>
              </a:spcBef>
              <a:spcAft>
                <a:spcPts val="0"/>
              </a:spcAft>
              <a:buNone/>
            </a:pPr>
            <a:r>
              <a:t/>
            </a:r>
            <a:endParaRPr/>
          </a:p>
        </p:txBody>
      </p:sp>
      <p:pic>
        <p:nvPicPr>
          <p:cNvPr id="116" name="Google Shape;116;p22"/>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i="1" lang="en"/>
              <a:t>THANK YOU!</a:t>
            </a:r>
            <a:endParaRPr i="1"/>
          </a:p>
        </p:txBody>
      </p:sp>
      <p:pic>
        <p:nvPicPr>
          <p:cNvPr id="122" name="Google Shape;122;p23"/>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86075" y="1165050"/>
            <a:ext cx="8520600" cy="657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2220"/>
              <a:t>ABSTRACT</a:t>
            </a:r>
            <a:endParaRPr b="1" sz="2220"/>
          </a:p>
        </p:txBody>
      </p:sp>
      <p:sp>
        <p:nvSpPr>
          <p:cNvPr id="62" name="Google Shape;62;p14"/>
          <p:cNvSpPr txBox="1"/>
          <p:nvPr>
            <p:ph idx="1" type="body"/>
          </p:nvPr>
        </p:nvSpPr>
        <p:spPr>
          <a:xfrm>
            <a:off x="311700" y="1623600"/>
            <a:ext cx="8520600" cy="3272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852"/>
              <a:buFont typeface="Arial"/>
              <a:buNone/>
            </a:pPr>
            <a:r>
              <a:rPr lang="en" sz="1395"/>
              <a:t>In this project, us humans can easily detect and recognize objects from complex scenes in a flash. Translating that thought process to a machine, however, requires us to learn the art of object detection using computer vision algorithms. Our objective is to capture the coordinates of the moving object and highlight that object in the video.  Here OpenCV is the huge open-source library for computer vision, machine learning, and image processing and now it plays a major role in real-time operation which is very important in systems. By using it, one can process images and videos to identify objects, faces,etc . The two major objectives of object detection include:</a:t>
            </a:r>
            <a:endParaRPr sz="1395"/>
          </a:p>
          <a:p>
            <a:pPr indent="-317182" lvl="0" marL="457200" rtl="0" algn="l">
              <a:lnSpc>
                <a:spcPct val="105000"/>
              </a:lnSpc>
              <a:spcBef>
                <a:spcPts val="1200"/>
              </a:spcBef>
              <a:spcAft>
                <a:spcPts val="0"/>
              </a:spcAft>
              <a:buSzPts val="1395"/>
              <a:buAutoNum type="arabicPeriod"/>
            </a:pPr>
            <a:r>
              <a:rPr lang="en" sz="1395"/>
              <a:t>To identify all objects present in an image.</a:t>
            </a:r>
            <a:endParaRPr sz="1395"/>
          </a:p>
          <a:p>
            <a:pPr indent="-317182" lvl="0" marL="457200" rtl="0" algn="l">
              <a:lnSpc>
                <a:spcPct val="105000"/>
              </a:lnSpc>
              <a:spcBef>
                <a:spcPts val="0"/>
              </a:spcBef>
              <a:spcAft>
                <a:spcPts val="0"/>
              </a:spcAft>
              <a:buSzPts val="1395"/>
              <a:buAutoNum type="arabicPeriod"/>
            </a:pPr>
            <a:r>
              <a:rPr lang="en" sz="1395"/>
              <a:t>Filter out the object of attention.</a:t>
            </a:r>
            <a:endParaRPr sz="1395"/>
          </a:p>
          <a:p>
            <a:pPr indent="0" lvl="0" marL="0" rtl="0" algn="l">
              <a:lnSpc>
                <a:spcPct val="105000"/>
              </a:lnSpc>
              <a:spcBef>
                <a:spcPts val="1200"/>
              </a:spcBef>
              <a:spcAft>
                <a:spcPts val="1200"/>
              </a:spcAft>
              <a:buSzPts val="852"/>
              <a:buNone/>
            </a:pPr>
            <a:r>
              <a:rPr lang="en" sz="1395"/>
              <a:t>There are a  number of sub-tasks that we can perform in object detection, such as counting the number of objects, finding the relative size of the objects, or finding the relative distance between the objects.All these sub-tasks are important as they contribute to solving some of the toughest real-world problems.</a:t>
            </a:r>
            <a:endParaRPr sz="1395"/>
          </a:p>
        </p:txBody>
      </p:sp>
      <p:pic>
        <p:nvPicPr>
          <p:cNvPr id="63" name="Google Shape;63;p14"/>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827650" y="1379700"/>
            <a:ext cx="7713000" cy="813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2400"/>
              <a:t>INTRODUCTION</a:t>
            </a:r>
            <a:endParaRPr b="1" sz="2000"/>
          </a:p>
          <a:p>
            <a:pPr indent="0" lvl="0" marL="0" rtl="0" algn="l">
              <a:lnSpc>
                <a:spcPct val="100000"/>
              </a:lnSpc>
              <a:spcBef>
                <a:spcPts val="0"/>
              </a:spcBef>
              <a:spcAft>
                <a:spcPts val="0"/>
              </a:spcAft>
              <a:buSzPts val="5200"/>
              <a:buNone/>
            </a:pPr>
            <a:r>
              <a:t/>
            </a:r>
            <a:endParaRPr sz="1200"/>
          </a:p>
        </p:txBody>
      </p:sp>
      <p:sp>
        <p:nvSpPr>
          <p:cNvPr id="69" name="Google Shape;69;p15"/>
          <p:cNvSpPr txBox="1"/>
          <p:nvPr>
            <p:ph idx="1" type="subTitle"/>
          </p:nvPr>
        </p:nvSpPr>
        <p:spPr>
          <a:xfrm>
            <a:off x="363125" y="1958250"/>
            <a:ext cx="8520600" cy="298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 sz="1500"/>
              <a:t>Object detection is a technology that falls under the broader domain of Computer Vision. It deals with identifying and tracking objects present in images and videos. Object detection has multiple applications such as face detection, vehicle detection, pedestrian counting, self-driving cars, security systems, etc.</a:t>
            </a:r>
            <a:endParaRPr sz="1500"/>
          </a:p>
          <a:p>
            <a:pPr indent="0" lvl="0" marL="0" rtl="0" algn="l">
              <a:lnSpc>
                <a:spcPct val="100000"/>
              </a:lnSpc>
              <a:spcBef>
                <a:spcPts val="0"/>
              </a:spcBef>
              <a:spcAft>
                <a:spcPts val="0"/>
              </a:spcAft>
              <a:buClr>
                <a:schemeClr val="dk1"/>
              </a:buClr>
              <a:buSzPts val="1100"/>
              <a:buFont typeface="Arial"/>
              <a:buNone/>
            </a:pPr>
            <a:r>
              <a:t/>
            </a:r>
            <a:endParaRPr sz="1500"/>
          </a:p>
          <a:p>
            <a:pPr indent="0" lvl="0" marL="0" rtl="0" algn="l">
              <a:lnSpc>
                <a:spcPct val="100000"/>
              </a:lnSpc>
              <a:spcBef>
                <a:spcPts val="0"/>
              </a:spcBef>
              <a:spcAft>
                <a:spcPts val="0"/>
              </a:spcAft>
              <a:buClr>
                <a:schemeClr val="dk1"/>
              </a:buClr>
              <a:buSzPts val="1100"/>
              <a:buFont typeface="Arial"/>
              <a:buNone/>
            </a:pPr>
            <a:r>
              <a:rPr lang="en" sz="1500"/>
              <a:t>The two major objectives of object detection include:</a:t>
            </a:r>
            <a:endParaRPr sz="1500"/>
          </a:p>
          <a:p>
            <a:pPr indent="0" lvl="0" marL="0" rtl="0" algn="l">
              <a:lnSpc>
                <a:spcPct val="100000"/>
              </a:lnSpc>
              <a:spcBef>
                <a:spcPts val="0"/>
              </a:spcBef>
              <a:spcAft>
                <a:spcPts val="0"/>
              </a:spcAft>
              <a:buClr>
                <a:schemeClr val="dk1"/>
              </a:buClr>
              <a:buSzPts val="1100"/>
              <a:buFont typeface="Arial"/>
              <a:buNone/>
            </a:pPr>
            <a:r>
              <a:t/>
            </a:r>
            <a:endParaRPr sz="1500"/>
          </a:p>
          <a:p>
            <a:pPr indent="-323850" lvl="0" marL="457200" rtl="0" algn="l">
              <a:lnSpc>
                <a:spcPct val="100000"/>
              </a:lnSpc>
              <a:spcBef>
                <a:spcPts val="0"/>
              </a:spcBef>
              <a:spcAft>
                <a:spcPts val="0"/>
              </a:spcAft>
              <a:buSzPts val="1500"/>
              <a:buAutoNum type="arabicPeriod"/>
            </a:pPr>
            <a:r>
              <a:rPr lang="en" sz="1500"/>
              <a:t>To identify all objects present in an image</a:t>
            </a:r>
            <a:endParaRPr sz="1500"/>
          </a:p>
          <a:p>
            <a:pPr indent="-323850" lvl="0" marL="457200" rtl="0" algn="l">
              <a:lnSpc>
                <a:spcPct val="100000"/>
              </a:lnSpc>
              <a:spcBef>
                <a:spcPts val="0"/>
              </a:spcBef>
              <a:spcAft>
                <a:spcPts val="0"/>
              </a:spcAft>
              <a:buSzPts val="1500"/>
              <a:buAutoNum type="arabicPeriod"/>
            </a:pPr>
            <a:r>
              <a:rPr lang="en" sz="1500"/>
              <a:t>Filter out the object of attention</a:t>
            </a:r>
            <a:endParaRPr sz="1500"/>
          </a:p>
          <a:p>
            <a:pPr indent="0" lvl="0" marL="0" rtl="0" algn="l">
              <a:lnSpc>
                <a:spcPct val="100000"/>
              </a:lnSpc>
              <a:spcBef>
                <a:spcPts val="0"/>
              </a:spcBef>
              <a:spcAft>
                <a:spcPts val="0"/>
              </a:spcAft>
              <a:buClr>
                <a:schemeClr val="dk1"/>
              </a:buClr>
              <a:buSzPts val="1100"/>
              <a:buFont typeface="Arial"/>
              <a:buNone/>
            </a:pPr>
            <a:r>
              <a:t/>
            </a:r>
            <a:endParaRPr sz="1500"/>
          </a:p>
        </p:txBody>
      </p:sp>
      <p:pic>
        <p:nvPicPr>
          <p:cNvPr id="70" name="Google Shape;70;p15"/>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382100"/>
            <a:ext cx="8520600" cy="4761300"/>
          </a:xfrm>
          <a:prstGeom prst="rect">
            <a:avLst/>
          </a:prstGeom>
        </p:spPr>
        <p:txBody>
          <a:bodyPr anchorCtr="0" anchor="t" bIns="91425" lIns="91425" spcFirstLastPara="1" rIns="91425" wrap="square" tIns="91425">
            <a:normAutofit lnSpcReduction="10000"/>
          </a:bodyPr>
          <a:lstStyle/>
          <a:p>
            <a:pPr indent="3505" lvl="0" marL="304" marR="763" rtl="0" algn="just">
              <a:lnSpc>
                <a:spcPct val="110251"/>
              </a:lnSpc>
              <a:spcBef>
                <a:spcPts val="1078"/>
              </a:spcBef>
              <a:spcAft>
                <a:spcPts val="0"/>
              </a:spcAft>
              <a:buNone/>
            </a:pPr>
            <a:r>
              <a:t/>
            </a:r>
            <a:endParaRPr sz="2100"/>
          </a:p>
          <a:p>
            <a:pPr indent="3505" lvl="0" marL="304" marR="763" rtl="0" algn="just">
              <a:lnSpc>
                <a:spcPct val="110251"/>
              </a:lnSpc>
              <a:spcBef>
                <a:spcPts val="1078"/>
              </a:spcBef>
              <a:spcAft>
                <a:spcPts val="0"/>
              </a:spcAft>
              <a:buNone/>
            </a:pPr>
            <a:r>
              <a:t/>
            </a:r>
            <a:endParaRPr sz="2100"/>
          </a:p>
          <a:p>
            <a:pPr indent="0" lvl="0" marL="0" marR="763" rtl="0" algn="ctr">
              <a:lnSpc>
                <a:spcPct val="110251"/>
              </a:lnSpc>
              <a:spcBef>
                <a:spcPts val="1078"/>
              </a:spcBef>
              <a:spcAft>
                <a:spcPts val="0"/>
              </a:spcAft>
              <a:buNone/>
            </a:pPr>
            <a:r>
              <a:rPr b="1" lang="en" sz="2100">
                <a:solidFill>
                  <a:schemeClr val="dk1"/>
                </a:solidFill>
              </a:rPr>
              <a:t>LITERATURE SURVEYED</a:t>
            </a:r>
            <a:endParaRPr b="1" sz="2100">
              <a:solidFill>
                <a:schemeClr val="dk1"/>
              </a:solidFill>
            </a:endParaRPr>
          </a:p>
          <a:p>
            <a:pPr indent="4724" lvl="0" marL="0" marR="0" rtl="0" algn="just">
              <a:lnSpc>
                <a:spcPct val="110114"/>
              </a:lnSpc>
              <a:spcBef>
                <a:spcPts val="1241"/>
              </a:spcBef>
              <a:spcAft>
                <a:spcPts val="0"/>
              </a:spcAft>
              <a:buNone/>
            </a:pPr>
            <a:r>
              <a:rPr lang="en" sz="1500"/>
              <a:t>Object detection is important for computer vision. Problems such as noise, blurring and rotating jitter, etc. with images in the real-world have an important impact on object detection. The  objects can be detected in real time using YOLO (You only look once), an algorithm based on convolutional neural networks. This paper addresses the various modifications done to the YOLO network which improves the efficiency of object detection. The components involved in object detection are separated and unified into a single neural network by the YOLO architecture. All  bounding boxes are simultaneously projected from the entire image, which means that the  network can handle the entire image with all its objects. </a:t>
            </a:r>
            <a:endParaRPr sz="1500"/>
          </a:p>
          <a:p>
            <a:pPr indent="4724" lvl="0" marL="0" marR="0" rtl="0" algn="just">
              <a:lnSpc>
                <a:spcPct val="110114"/>
              </a:lnSpc>
              <a:spcBef>
                <a:spcPts val="1241"/>
              </a:spcBef>
              <a:spcAft>
                <a:spcPts val="0"/>
              </a:spcAft>
              <a:buClr>
                <a:schemeClr val="dk1"/>
              </a:buClr>
              <a:buSzPts val="1100"/>
              <a:buFont typeface="Arial"/>
              <a:buNone/>
            </a:pPr>
            <a:r>
              <a:rPr lang="en" sz="1500"/>
              <a:t>Chengji Liu, Yufan Tao, Jiawei Liang, Kai Li1, Yihang Chen in his research mentioned A  generalized object detection network was developed by applying complex degradation  processes on training sets like noise, blurring, rotating and cropping of images. The model was  trained with the degraded training sets which resulted in better generalizing ability and higher  robustness. </a:t>
            </a:r>
            <a:endParaRPr b="1" sz="2400"/>
          </a:p>
        </p:txBody>
      </p:sp>
      <p:pic>
        <p:nvPicPr>
          <p:cNvPr id="76" name="Google Shape;76;p16"/>
          <p:cNvPicPr preferRelativeResize="0"/>
          <p:nvPr/>
        </p:nvPicPr>
        <p:blipFill rotWithShape="1">
          <a:blip r:embed="rId3">
            <a:alphaModFix/>
          </a:blip>
          <a:srcRect b="0" l="0" r="0" t="0"/>
          <a:stretch/>
        </p:blipFill>
        <p:spPr>
          <a:xfrm>
            <a:off x="2198250" y="382100"/>
            <a:ext cx="5052300" cy="93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09725"/>
            <a:ext cx="8520600" cy="489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lnSpc>
                <a:spcPct val="100000"/>
              </a:lnSpc>
              <a:spcBef>
                <a:spcPts val="3652"/>
              </a:spcBef>
              <a:spcAft>
                <a:spcPts val="0"/>
              </a:spcAft>
              <a:buClr>
                <a:schemeClr val="dk1"/>
              </a:buClr>
              <a:buSzPts val="1100"/>
              <a:buFont typeface="Arial"/>
              <a:buNone/>
            </a:pPr>
            <a:r>
              <a:rPr b="1" lang="en" sz="2100">
                <a:solidFill>
                  <a:schemeClr val="dk1"/>
                </a:solidFill>
              </a:rPr>
              <a:t>PROBLEM DEFINITION</a:t>
            </a:r>
            <a:endParaRPr b="1" sz="2100">
              <a:solidFill>
                <a:schemeClr val="dk1"/>
              </a:solidFill>
            </a:endParaRPr>
          </a:p>
          <a:p>
            <a:pPr indent="1828" lvl="0" marL="0" marR="70891" rtl="0" algn="l">
              <a:lnSpc>
                <a:spcPct val="95925"/>
              </a:lnSpc>
              <a:spcBef>
                <a:spcPts val="1350"/>
              </a:spcBef>
              <a:spcAft>
                <a:spcPts val="0"/>
              </a:spcAft>
              <a:buNone/>
            </a:pPr>
            <a:r>
              <a:rPr lang="en"/>
              <a:t>As we move towards more complete image understanding, having more precise and detailed  object recognition becomes crucial. In this context, one cares not only about classifying  images, but also about estimating the class and location of objects contained within  the images, a problem known as object detection. </a:t>
            </a:r>
            <a:endParaRPr/>
          </a:p>
          <a:p>
            <a:pPr indent="1828" lvl="0" marL="0" marR="70891" rtl="0" algn="l">
              <a:lnSpc>
                <a:spcPct val="95925"/>
              </a:lnSpc>
              <a:spcBef>
                <a:spcPts val="1350"/>
              </a:spcBef>
              <a:spcAft>
                <a:spcPts val="0"/>
              </a:spcAft>
              <a:buClr>
                <a:schemeClr val="dk1"/>
              </a:buClr>
              <a:buSzPts val="1100"/>
              <a:buFont typeface="Arial"/>
              <a:buNone/>
            </a:pPr>
            <a:r>
              <a:rPr lang="en"/>
              <a:t>One of the major problems was that of  image classification, which is defined as predicting the class of the image. A slightly complicated problem is that of image localization, where the image contains a single object and the system should predict the class of the location of the object in the image (a bounding box around the object). The more complicated problem (this project), of object detection  involves both classification and localization.</a:t>
            </a:r>
            <a:endParaRPr sz="2400"/>
          </a:p>
        </p:txBody>
      </p:sp>
      <p:pic>
        <p:nvPicPr>
          <p:cNvPr id="82" name="Google Shape;82;p17"/>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229700"/>
            <a:ext cx="8520600" cy="4722000"/>
          </a:xfrm>
          <a:prstGeom prst="rect">
            <a:avLst/>
          </a:prstGeom>
        </p:spPr>
        <p:txBody>
          <a:bodyPr anchorCtr="0" anchor="t" bIns="91425" lIns="91425" spcFirstLastPara="1" rIns="91425" wrap="square" tIns="91425">
            <a:normAutofit fontScale="92500" lnSpcReduction="20000"/>
          </a:bodyPr>
          <a:lstStyle/>
          <a:p>
            <a:pPr indent="0" lvl="0" marL="0" rtl="0" algn="ctr">
              <a:lnSpc>
                <a:spcPct val="100000"/>
              </a:lnSpc>
              <a:spcBef>
                <a:spcPts val="1425"/>
              </a:spcBef>
              <a:spcAft>
                <a:spcPts val="0"/>
              </a:spcAft>
              <a:buNone/>
            </a:pPr>
            <a:r>
              <a:t/>
            </a:r>
            <a:endParaRPr b="1" sz="1400">
              <a:solidFill>
                <a:srgbClr val="050505"/>
              </a:solidFill>
              <a:latin typeface="Times New Roman"/>
              <a:ea typeface="Times New Roman"/>
              <a:cs typeface="Times New Roman"/>
              <a:sym typeface="Times New Roman"/>
            </a:endParaRPr>
          </a:p>
          <a:p>
            <a:pPr indent="0" lvl="0" marL="0" rtl="0" algn="ctr">
              <a:lnSpc>
                <a:spcPct val="100000"/>
              </a:lnSpc>
              <a:spcBef>
                <a:spcPts val="1425"/>
              </a:spcBef>
              <a:spcAft>
                <a:spcPts val="0"/>
              </a:spcAft>
              <a:buNone/>
            </a:pPr>
            <a:r>
              <a:t/>
            </a:r>
            <a:endParaRPr b="1" sz="1400">
              <a:solidFill>
                <a:srgbClr val="050505"/>
              </a:solidFill>
              <a:latin typeface="Times New Roman"/>
              <a:ea typeface="Times New Roman"/>
              <a:cs typeface="Times New Roman"/>
              <a:sym typeface="Times New Roman"/>
            </a:endParaRPr>
          </a:p>
          <a:p>
            <a:pPr indent="0" lvl="0" marL="0" rtl="0" algn="ctr">
              <a:lnSpc>
                <a:spcPct val="100000"/>
              </a:lnSpc>
              <a:spcBef>
                <a:spcPts val="1425"/>
              </a:spcBef>
              <a:spcAft>
                <a:spcPts val="0"/>
              </a:spcAft>
              <a:buNone/>
            </a:pPr>
            <a:r>
              <a:t/>
            </a:r>
            <a:endParaRPr b="1" sz="1400">
              <a:solidFill>
                <a:srgbClr val="050505"/>
              </a:solidFill>
              <a:latin typeface="Times New Roman"/>
              <a:ea typeface="Times New Roman"/>
              <a:cs typeface="Times New Roman"/>
              <a:sym typeface="Times New Roman"/>
            </a:endParaRPr>
          </a:p>
          <a:p>
            <a:pPr indent="0" lvl="0" marL="0" rtl="0" algn="ctr">
              <a:lnSpc>
                <a:spcPct val="100000"/>
              </a:lnSpc>
              <a:spcBef>
                <a:spcPts val="1425"/>
              </a:spcBef>
              <a:spcAft>
                <a:spcPts val="0"/>
              </a:spcAft>
              <a:buClr>
                <a:schemeClr val="dk1"/>
              </a:buClr>
              <a:buSzPct val="51979"/>
              <a:buFont typeface="Arial"/>
              <a:buNone/>
            </a:pPr>
            <a:r>
              <a:rPr b="1" lang="en" sz="2116">
                <a:solidFill>
                  <a:srgbClr val="050505"/>
                </a:solidFill>
              </a:rPr>
              <a:t>TECHNOLOGY USED </a:t>
            </a:r>
            <a:endParaRPr b="1" sz="2116">
              <a:solidFill>
                <a:srgbClr val="050505"/>
              </a:solidFill>
            </a:endParaRPr>
          </a:p>
          <a:p>
            <a:pPr indent="1676" lvl="0" marL="304" marR="2338" rtl="0" algn="just">
              <a:lnSpc>
                <a:spcPct val="110303"/>
              </a:lnSpc>
              <a:spcBef>
                <a:spcPts val="1241"/>
              </a:spcBef>
              <a:spcAft>
                <a:spcPts val="0"/>
              </a:spcAft>
              <a:buNone/>
            </a:pPr>
            <a:r>
              <a:rPr lang="en" sz="1408">
                <a:solidFill>
                  <a:srgbClr val="050505"/>
                </a:solidFill>
              </a:rPr>
              <a:t>Deep learning techniques have been proven state of the art for various object detection  problems. Following are some of the commonly used deep learning approaches for object detection:  </a:t>
            </a:r>
            <a:endParaRPr sz="1408">
              <a:solidFill>
                <a:srgbClr val="050505"/>
              </a:solidFill>
            </a:endParaRPr>
          </a:p>
          <a:p>
            <a:pPr indent="0" lvl="0" marL="0" marR="2338" rtl="0" algn="just">
              <a:lnSpc>
                <a:spcPct val="110303"/>
              </a:lnSpc>
              <a:spcBef>
                <a:spcPts val="1241"/>
              </a:spcBef>
              <a:spcAft>
                <a:spcPts val="0"/>
              </a:spcAft>
              <a:buClr>
                <a:schemeClr val="dk1"/>
              </a:buClr>
              <a:buSzPct val="78118"/>
              <a:buFont typeface="Arial"/>
              <a:buNone/>
            </a:pPr>
            <a:r>
              <a:rPr lang="en" sz="1408">
                <a:solidFill>
                  <a:srgbClr val="050505"/>
                </a:solidFill>
              </a:rPr>
              <a:t>      • ImageAI </a:t>
            </a:r>
            <a:endParaRPr sz="1408">
              <a:solidFill>
                <a:srgbClr val="050505"/>
              </a:solidFill>
            </a:endParaRPr>
          </a:p>
          <a:p>
            <a:pPr indent="0" lvl="0" marL="236385" rtl="0" algn="l">
              <a:lnSpc>
                <a:spcPct val="100000"/>
              </a:lnSpc>
              <a:spcBef>
                <a:spcPts val="275"/>
              </a:spcBef>
              <a:spcAft>
                <a:spcPts val="0"/>
              </a:spcAft>
              <a:buClr>
                <a:schemeClr val="dk1"/>
              </a:buClr>
              <a:buSzPct val="78118"/>
              <a:buFont typeface="Arial"/>
              <a:buNone/>
            </a:pPr>
            <a:r>
              <a:rPr lang="en" sz="1408">
                <a:solidFill>
                  <a:srgbClr val="050505"/>
                </a:solidFill>
              </a:rPr>
              <a:t>• Single Shot Detectors  </a:t>
            </a:r>
            <a:endParaRPr sz="1408">
              <a:solidFill>
                <a:srgbClr val="050505"/>
              </a:solidFill>
            </a:endParaRPr>
          </a:p>
          <a:p>
            <a:pPr indent="0" lvl="0" marL="236385" rtl="0" algn="l">
              <a:lnSpc>
                <a:spcPct val="100000"/>
              </a:lnSpc>
              <a:spcBef>
                <a:spcPts val="275"/>
              </a:spcBef>
              <a:spcAft>
                <a:spcPts val="0"/>
              </a:spcAft>
              <a:buClr>
                <a:schemeClr val="dk1"/>
              </a:buClr>
              <a:buSzPct val="78118"/>
              <a:buFont typeface="Arial"/>
              <a:buNone/>
            </a:pPr>
            <a:r>
              <a:rPr lang="en" sz="1408">
                <a:solidFill>
                  <a:srgbClr val="050505"/>
                </a:solidFill>
              </a:rPr>
              <a:t>• YOLO (You only look once)  </a:t>
            </a:r>
            <a:endParaRPr sz="1408">
              <a:solidFill>
                <a:srgbClr val="050505"/>
              </a:solidFill>
            </a:endParaRPr>
          </a:p>
          <a:p>
            <a:pPr indent="0" lvl="0" marL="236385" rtl="0" algn="l">
              <a:lnSpc>
                <a:spcPct val="100000"/>
              </a:lnSpc>
              <a:spcBef>
                <a:spcPts val="277"/>
              </a:spcBef>
              <a:spcAft>
                <a:spcPts val="0"/>
              </a:spcAft>
              <a:buNone/>
            </a:pPr>
            <a:r>
              <a:rPr lang="en" sz="1408">
                <a:solidFill>
                  <a:srgbClr val="050505"/>
                </a:solidFill>
              </a:rPr>
              <a:t>• Region-based Convolutional Neural Networks </a:t>
            </a:r>
            <a:endParaRPr sz="1408">
              <a:solidFill>
                <a:srgbClr val="050505"/>
              </a:solidFill>
            </a:endParaRPr>
          </a:p>
          <a:p>
            <a:pPr indent="0" lvl="0" marL="236385" rtl="0" algn="l">
              <a:lnSpc>
                <a:spcPct val="100000"/>
              </a:lnSpc>
              <a:spcBef>
                <a:spcPts val="277"/>
              </a:spcBef>
              <a:spcAft>
                <a:spcPts val="0"/>
              </a:spcAft>
              <a:buNone/>
            </a:pPr>
            <a:r>
              <a:t/>
            </a:r>
            <a:endParaRPr sz="1408">
              <a:solidFill>
                <a:srgbClr val="050505"/>
              </a:solidFill>
            </a:endParaRPr>
          </a:p>
          <a:p>
            <a:pPr indent="0" lvl="0" marL="0" rtl="0" algn="l">
              <a:lnSpc>
                <a:spcPct val="100000"/>
              </a:lnSpc>
              <a:spcBef>
                <a:spcPts val="277"/>
              </a:spcBef>
              <a:spcAft>
                <a:spcPts val="0"/>
              </a:spcAft>
              <a:buNone/>
            </a:pPr>
            <a:r>
              <a:rPr lang="en" sz="1408">
                <a:solidFill>
                  <a:srgbClr val="050505"/>
                </a:solidFill>
              </a:rPr>
              <a:t>ImageAI is a Python library built to empower developers to build applications and systems with self contained deep learning and Computer Vision capabilities. It contains a Python implementation of almost all of the state-of-the-art deep learning  algorithms like RetinaNet, YOLOv3, and TinyYOLOv3. ImageAI makes use of several APIs that work offline - it has object detection, video detection, and object tracking APIs that can be called without internet access. ImageAI makes use of a  pre-trained model and can easily be customized.  </a:t>
            </a:r>
            <a:endParaRPr sz="1408">
              <a:solidFill>
                <a:srgbClr val="050505"/>
              </a:solidFill>
            </a:endParaRPr>
          </a:p>
          <a:p>
            <a:pPr indent="0" lvl="0" marL="0" rtl="0" algn="l">
              <a:lnSpc>
                <a:spcPct val="100000"/>
              </a:lnSpc>
              <a:spcBef>
                <a:spcPts val="277"/>
              </a:spcBef>
              <a:spcAft>
                <a:spcPts val="0"/>
              </a:spcAft>
              <a:buClr>
                <a:schemeClr val="dk1"/>
              </a:buClr>
              <a:buSzPct val="78118"/>
              <a:buFont typeface="Arial"/>
              <a:buNone/>
            </a:pPr>
            <a:r>
              <a:rPr lang="en" sz="1408">
                <a:solidFill>
                  <a:srgbClr val="050505"/>
                </a:solidFill>
              </a:rPr>
              <a:t>The ObjectDetection class of the ImageAI library contains functions to perform object  detection on any image or set of images, using pre-trained models.With ImageAI, you can  detect and recognize 80 different kinds of common, everyday objects!  </a:t>
            </a:r>
            <a:endParaRPr sz="1408">
              <a:solidFill>
                <a:srgbClr val="050505"/>
              </a:solidFill>
            </a:endParaRPr>
          </a:p>
          <a:p>
            <a:pPr indent="0" lvl="0" marL="0" rtl="0" algn="l">
              <a:spcBef>
                <a:spcPts val="0"/>
              </a:spcBef>
              <a:spcAft>
                <a:spcPts val="0"/>
              </a:spcAft>
              <a:buNone/>
            </a:pPr>
            <a:r>
              <a:t/>
            </a:r>
            <a:endParaRPr/>
          </a:p>
        </p:txBody>
      </p:sp>
      <p:pic>
        <p:nvPicPr>
          <p:cNvPr id="88" name="Google Shape;88;p18"/>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534925"/>
            <a:ext cx="8520600" cy="4347900"/>
          </a:xfrm>
          <a:prstGeom prst="rect">
            <a:avLst/>
          </a:prstGeom>
        </p:spPr>
        <p:txBody>
          <a:bodyPr anchorCtr="0" anchor="t" bIns="91425" lIns="91425" spcFirstLastPara="1" rIns="91425" wrap="square" tIns="91425">
            <a:normAutofit/>
          </a:bodyPr>
          <a:lstStyle/>
          <a:p>
            <a:pPr indent="0" lvl="0" marL="0" rtl="0" algn="ctr">
              <a:lnSpc>
                <a:spcPct val="100000"/>
              </a:lnSpc>
              <a:spcBef>
                <a:spcPts val="5228"/>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ctr">
              <a:lnSpc>
                <a:spcPct val="100000"/>
              </a:lnSpc>
              <a:spcBef>
                <a:spcPts val="5228"/>
              </a:spcBef>
              <a:spcAft>
                <a:spcPts val="0"/>
              </a:spcAft>
              <a:buClr>
                <a:schemeClr val="dk1"/>
              </a:buClr>
              <a:buSzPts val="1100"/>
              <a:buFont typeface="Arial"/>
              <a:buNone/>
            </a:pPr>
            <a:r>
              <a:rPr b="1" lang="en" sz="2270">
                <a:solidFill>
                  <a:schemeClr val="dk1"/>
                </a:solidFill>
              </a:rPr>
              <a:t>A</a:t>
            </a:r>
            <a:r>
              <a:rPr b="1" lang="en" sz="2270">
                <a:solidFill>
                  <a:schemeClr val="dk1"/>
                </a:solidFill>
              </a:rPr>
              <a:t>DVANTAGES AND DISADVANTAGES </a:t>
            </a:r>
            <a:endParaRPr b="1" sz="2270">
              <a:solidFill>
                <a:schemeClr val="dk1"/>
              </a:solidFill>
            </a:endParaRPr>
          </a:p>
          <a:p>
            <a:pPr indent="152" lvl="0" marL="1981" marR="156946" rtl="0" algn="just">
              <a:lnSpc>
                <a:spcPct val="110199"/>
              </a:lnSpc>
              <a:spcBef>
                <a:spcPts val="1242"/>
              </a:spcBef>
              <a:spcAft>
                <a:spcPts val="0"/>
              </a:spcAft>
              <a:buClr>
                <a:schemeClr val="dk1"/>
              </a:buClr>
              <a:buSzPts val="1100"/>
              <a:buFont typeface="Arial"/>
              <a:buNone/>
            </a:pPr>
            <a:r>
              <a:rPr lang="en" sz="1498">
                <a:solidFill>
                  <a:schemeClr val="dk1"/>
                </a:solidFill>
              </a:rPr>
              <a:t>The advantages of the object detection system include faster processing, automation of the  identity, breach of privacy, massive data storage, best results, enhanced security, real time  object detection in schools and colleges, corporate offices and many more in day to day life. </a:t>
            </a:r>
            <a:endParaRPr sz="1498">
              <a:solidFill>
                <a:schemeClr val="dk1"/>
              </a:solidFill>
            </a:endParaRPr>
          </a:p>
          <a:p>
            <a:pPr indent="457" lvl="0" marL="914" marR="40716" rtl="0" algn="l">
              <a:lnSpc>
                <a:spcPct val="110199"/>
              </a:lnSpc>
              <a:spcBef>
                <a:spcPts val="1054"/>
              </a:spcBef>
              <a:spcAft>
                <a:spcPts val="0"/>
              </a:spcAft>
              <a:buClr>
                <a:schemeClr val="dk1"/>
              </a:buClr>
              <a:buSzPts val="1100"/>
              <a:buFont typeface="Arial"/>
              <a:buNone/>
            </a:pPr>
            <a:r>
              <a:rPr lang="en" sz="1498">
                <a:solidFill>
                  <a:schemeClr val="dk1"/>
                </a:solidFill>
              </a:rPr>
              <a:t>Few disadvantages in this system include the costing, or the funding, very good cameras of  high definition are required, poor image quality may limit the effectiveness of this system,  size of the image will matter because it becomes difficult to recognize the object in small  images, object angles can limit the object detection reliability, massive storage is required for  this system to work effectively.</a:t>
            </a:r>
            <a:endParaRPr sz="1498">
              <a:solidFill>
                <a:schemeClr val="dk1"/>
              </a:solidFill>
            </a:endParaRPr>
          </a:p>
          <a:p>
            <a:pPr indent="0" lvl="0" marL="0" rtl="0" algn="l">
              <a:spcBef>
                <a:spcPts val="0"/>
              </a:spcBef>
              <a:spcAft>
                <a:spcPts val="0"/>
              </a:spcAft>
              <a:buNone/>
            </a:pPr>
            <a:r>
              <a:t/>
            </a:r>
            <a:endParaRPr/>
          </a:p>
        </p:txBody>
      </p:sp>
      <p:pic>
        <p:nvPicPr>
          <p:cNvPr id="94" name="Google Shape;94;p19"/>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412275" y="1230050"/>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2000"/>
              <a:t>Original Image &amp; Image after Object Detection-</a:t>
            </a:r>
            <a:endParaRPr b="1" sz="2000"/>
          </a:p>
        </p:txBody>
      </p:sp>
      <p:sp>
        <p:nvSpPr>
          <p:cNvPr id="100" name="Google Shape;100;p20"/>
          <p:cNvSpPr txBox="1"/>
          <p:nvPr>
            <p:ph idx="1" type="body"/>
          </p:nvPr>
        </p:nvSpPr>
        <p:spPr>
          <a:xfrm>
            <a:off x="905150" y="2384975"/>
            <a:ext cx="3406500" cy="218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101" name="Google Shape;101;p20"/>
          <p:cNvSpPr txBox="1"/>
          <p:nvPr>
            <p:ph idx="2" type="body"/>
          </p:nvPr>
        </p:nvSpPr>
        <p:spPr>
          <a:xfrm>
            <a:off x="4832400" y="2571750"/>
            <a:ext cx="2868600" cy="199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102" name="Google Shape;102;p20"/>
          <p:cNvPicPr preferRelativeResize="0"/>
          <p:nvPr/>
        </p:nvPicPr>
        <p:blipFill rotWithShape="1">
          <a:blip r:embed="rId3">
            <a:alphaModFix/>
          </a:blip>
          <a:srcRect b="0" l="0" r="0" t="0"/>
          <a:stretch/>
        </p:blipFill>
        <p:spPr>
          <a:xfrm>
            <a:off x="608450" y="1867750"/>
            <a:ext cx="3999901" cy="2987950"/>
          </a:xfrm>
          <a:prstGeom prst="rect">
            <a:avLst/>
          </a:prstGeom>
          <a:noFill/>
          <a:ln>
            <a:noFill/>
          </a:ln>
        </p:spPr>
      </p:pic>
      <p:pic>
        <p:nvPicPr>
          <p:cNvPr id="103" name="Google Shape;103;p20"/>
          <p:cNvPicPr preferRelativeResize="0"/>
          <p:nvPr/>
        </p:nvPicPr>
        <p:blipFill rotWithShape="1">
          <a:blip r:embed="rId4">
            <a:alphaModFix/>
          </a:blip>
          <a:srcRect b="0" l="0" r="0" t="0"/>
          <a:stretch/>
        </p:blipFill>
        <p:spPr>
          <a:xfrm>
            <a:off x="4672575" y="1867751"/>
            <a:ext cx="4076726" cy="2987950"/>
          </a:xfrm>
          <a:prstGeom prst="rect">
            <a:avLst/>
          </a:prstGeom>
          <a:noFill/>
          <a:ln>
            <a:noFill/>
          </a:ln>
        </p:spPr>
      </p:pic>
      <p:pic>
        <p:nvPicPr>
          <p:cNvPr id="104" name="Google Shape;104;p20"/>
          <p:cNvPicPr preferRelativeResize="0"/>
          <p:nvPr/>
        </p:nvPicPr>
        <p:blipFill rotWithShape="1">
          <a:blip r:embed="rId5">
            <a:alphaModFix/>
          </a:blip>
          <a:srcRect b="0" l="0" r="0" t="0"/>
          <a:stretch/>
        </p:blipFill>
        <p:spPr>
          <a:xfrm>
            <a:off x="2045850" y="229700"/>
            <a:ext cx="5052300" cy="93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426475"/>
            <a:ext cx="8520600" cy="3142500"/>
          </a:xfrm>
          <a:prstGeom prst="rect">
            <a:avLst/>
          </a:prstGeom>
        </p:spPr>
        <p:txBody>
          <a:bodyPr anchorCtr="0" anchor="t" bIns="91425" lIns="91425" spcFirstLastPara="1" rIns="91425" wrap="square" tIns="91425">
            <a:normAutofit/>
          </a:bodyPr>
          <a:lstStyle/>
          <a:p>
            <a:pPr indent="0" lvl="0" marL="0" rtl="0" algn="ctr">
              <a:lnSpc>
                <a:spcPct val="100000"/>
              </a:lnSpc>
              <a:spcBef>
                <a:spcPts val="4043"/>
              </a:spcBef>
              <a:spcAft>
                <a:spcPts val="0"/>
              </a:spcAft>
              <a:buClr>
                <a:schemeClr val="dk1"/>
              </a:buClr>
              <a:buSzPts val="1100"/>
              <a:buFont typeface="Arial"/>
              <a:buNone/>
            </a:pPr>
            <a:r>
              <a:rPr b="1" lang="en" sz="2100">
                <a:solidFill>
                  <a:schemeClr val="dk1"/>
                </a:solidFill>
              </a:rPr>
              <a:t>CONCLUSION</a:t>
            </a:r>
            <a:endParaRPr b="1" sz="2500">
              <a:solidFill>
                <a:schemeClr val="dk1"/>
              </a:solidFill>
            </a:endParaRPr>
          </a:p>
          <a:p>
            <a:pPr indent="914" lvl="0" marL="914" marR="94731" rtl="0" algn="l">
              <a:lnSpc>
                <a:spcPct val="109817"/>
              </a:lnSpc>
              <a:spcBef>
                <a:spcPts val="1266"/>
              </a:spcBef>
              <a:spcAft>
                <a:spcPts val="0"/>
              </a:spcAft>
              <a:buClr>
                <a:schemeClr val="dk1"/>
              </a:buClr>
              <a:buSzPts val="1100"/>
              <a:buFont typeface="Arial"/>
              <a:buNone/>
            </a:pPr>
            <a:r>
              <a:rPr lang="en" sz="1600">
                <a:solidFill>
                  <a:srgbClr val="050505"/>
                </a:solidFill>
              </a:rPr>
              <a:t>An accurate and efficient object detection system has been developed which achieves  comparable metrics with the existing state-of-the-art system. This project uses recent  techniques in the field of computer vision and deep learning. Custom dataset was created  using labelling and the evaluation was consistent. These results come at some computational  cost at training time, one needs to train a network per object type and mask type. </a:t>
            </a:r>
            <a:endParaRPr sz="1600">
              <a:solidFill>
                <a:srgbClr val="050505"/>
              </a:solidFill>
            </a:endParaRPr>
          </a:p>
          <a:p>
            <a:pPr indent="0" lvl="0" marL="236385" rtl="0" algn="l">
              <a:lnSpc>
                <a:spcPct val="100000"/>
              </a:lnSpc>
              <a:spcBef>
                <a:spcPts val="129"/>
              </a:spcBef>
              <a:spcAft>
                <a:spcPts val="0"/>
              </a:spcAft>
              <a:buClr>
                <a:schemeClr val="dk1"/>
              </a:buClr>
              <a:buSzPts val="1100"/>
              <a:buFont typeface="Arial"/>
              <a:buNone/>
            </a:pPr>
            <a:r>
              <a:t/>
            </a:r>
            <a:endParaRPr/>
          </a:p>
        </p:txBody>
      </p:sp>
      <p:pic>
        <p:nvPicPr>
          <p:cNvPr id="110" name="Google Shape;110;p21"/>
          <p:cNvPicPr preferRelativeResize="0"/>
          <p:nvPr/>
        </p:nvPicPr>
        <p:blipFill rotWithShape="1">
          <a:blip r:embed="rId3">
            <a:alphaModFix/>
          </a:blip>
          <a:srcRect b="0" l="0" r="0" t="0"/>
          <a:stretch/>
        </p:blipFill>
        <p:spPr>
          <a:xfrm>
            <a:off x="2045850" y="229700"/>
            <a:ext cx="5052300" cy="93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