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Roboto Medium"/>
      <p:regular r:id="rId59"/>
      <p:bold r:id="rId60"/>
      <p:italic r:id="rId61"/>
      <p:boldItalic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edium-boldItalic.fntdata"/><Relationship Id="rId61" Type="http://schemas.openxmlformats.org/officeDocument/2006/relationships/font" Target="fonts/RobotoMedium-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edium-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RobotoMedium-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d6ea12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d6ea12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fd6ea12b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fd6ea12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fd6ea12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fd6ea12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fd6ea12b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fd6ea12b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fd6ea12b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fd6ea12b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fd6ea12b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fd6ea12b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fd6ea12ba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fd6ea12ba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fd6ea12b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fd6ea12b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fd6ea12b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fd6ea12b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fd6ea12b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fd6ea12b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fc5e6771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fc5e6771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fd6ea12ba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fd6ea12ba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fd6ea12ba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fd6ea12ba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fd6ea12b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fd6ea12b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fd6ea12ba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fd6ea12ba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fd6ea12ba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fd6ea12ba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fd6ea12ba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fd6ea12ba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fd6ea12ba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fd6ea12ba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fd6ea12ba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fd6ea12ba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fd6ea12ba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fd6ea12ba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fd6ea12ba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fd6ea12ba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fc5e6771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fc5e6771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fd6ea12ba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fd6ea12ba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fd6ea12ba_0_1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fd6ea12ba_0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fd6ea12ba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fd6ea12ba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fd6ea12ba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fd6ea12ba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3fd6ea12ba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3fd6ea12ba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fd6ea12ba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fd6ea12ba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fd6ea12ba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fd6ea12ba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fd6ea12ba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fd6ea12ba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fd6ea12ba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fd6ea12ba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fd6ea12ba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fd6ea12ba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fc5e6771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fc5e6771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fd6ea12ba_0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fd6ea12ba_0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fd6ea12ba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fd6ea12ba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fd6ea12ba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fd6ea12ba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fd6ea12ba_0_2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fd6ea12ba_0_2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fd6ea12ba_0_2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fd6ea12ba_0_2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fd6ea12ba_0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3fd6ea12ba_0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fc5e6771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fc5e6771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d6ea12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d6ea12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fd6ea1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fd6ea1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fd6ea12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fd6ea12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d6ea12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d6ea12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www.zillow.com/research/data/" TargetMode="External"/><Relationship Id="rId4" Type="http://schemas.openxmlformats.org/officeDocument/2006/relationships/hyperlink" Target="https://dqydj.com/page/3/?s=Number+of+houses" TargetMode="External"/><Relationship Id="rId9" Type="http://schemas.openxmlformats.org/officeDocument/2006/relationships/hyperlink" Target="https://www.freddiemac.com/" TargetMode="External"/><Relationship Id="rId5" Type="http://schemas.openxmlformats.org/officeDocument/2006/relationships/hyperlink" Target="https://www.census.gov/data/tables/time-series/demo/income-poverty/historical-income-households.html" TargetMode="External"/><Relationship Id="rId6" Type="http://schemas.openxmlformats.org/officeDocument/2006/relationships/hyperlink" Target="https://www.statista.com/statistics/205609/median-household-income-in-the-top-20-most-populated-cities-in-the-us/" TargetMode="External"/><Relationship Id="rId7" Type="http://schemas.openxmlformats.org/officeDocument/2006/relationships/hyperlink" Target="https://fred.stlouisfed.org/searchresults/?st=house%20value" TargetMode="External"/><Relationship Id="rId8" Type="http://schemas.openxmlformats.org/officeDocument/2006/relationships/hyperlink" Target="https://www.bls.gov/"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Factors that could influence residential home prices across United States over the next decade.</a:t>
            </a:r>
            <a:endParaRPr sz="1800"/>
          </a:p>
        </p:txBody>
      </p:sp>
      <p:sp>
        <p:nvSpPr>
          <p:cNvPr id="88" name="Google Shape;88;p13"/>
          <p:cNvSpPr txBox="1"/>
          <p:nvPr>
            <p:ph idx="1" type="subTitle"/>
          </p:nvPr>
        </p:nvSpPr>
        <p:spPr>
          <a:xfrm>
            <a:off x="729627" y="4273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Name : Ritika Sen</a:t>
            </a:r>
            <a:endParaRPr sz="1400"/>
          </a:p>
          <a:p>
            <a:pPr indent="0" lvl="0" marL="0" rtl="0" algn="l">
              <a:spcBef>
                <a:spcPts val="0"/>
              </a:spcBef>
              <a:spcAft>
                <a:spcPts val="0"/>
              </a:spcAft>
              <a:buNone/>
            </a:pPr>
            <a:r>
              <a:rPr lang="en" sz="1400"/>
              <a:t>Date : 29 September 2022</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2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pic>
        <p:nvPicPr>
          <p:cNvPr id="147" name="Google Shape;147;p22"/>
          <p:cNvPicPr preferRelativeResize="0"/>
          <p:nvPr/>
        </p:nvPicPr>
        <p:blipFill>
          <a:blip r:embed="rId3">
            <a:alphaModFix/>
          </a:blip>
          <a:stretch>
            <a:fillRect/>
          </a:stretch>
        </p:blipFill>
        <p:spPr>
          <a:xfrm>
            <a:off x="698025" y="1285900"/>
            <a:ext cx="7747950" cy="38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To afford a home in 2021, Americans need an average income of $144,192 but the current median household income is actually $69,178.</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Across the nation, the pandemic accelerated a major divide between home values and income. Though conventional wisdom suggests most home buyers offer 1% to 3% over asking price in competitive markets, low inventory and high demand drove some buyers to desperate </a:t>
            </a:r>
            <a:r>
              <a:rPr lang="en"/>
              <a:t>measures. Today,It’s not uncommon to hear of people offering far more that the seller’s asking price with some even offering $1 million more than the listing price.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23"/>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54" name="Google Shape;154;p23"/>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4"/>
          <p:cNvGrpSpPr/>
          <p:nvPr/>
        </p:nvGrpSpPr>
        <p:grpSpPr>
          <a:xfrm>
            <a:off x="4513729" y="1864926"/>
            <a:ext cx="2480144" cy="1728853"/>
            <a:chOff x="4526679" y="1857800"/>
            <a:chExt cx="2480144" cy="1728853"/>
          </a:xfrm>
        </p:grpSpPr>
        <p:sp>
          <p:nvSpPr>
            <p:cNvPr id="160" name="Google Shape;160;p24"/>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4"/>
            <p:cNvGrpSpPr/>
            <p:nvPr/>
          </p:nvGrpSpPr>
          <p:grpSpPr>
            <a:xfrm>
              <a:off x="4526679" y="1857800"/>
              <a:ext cx="2480144" cy="1728853"/>
              <a:chOff x="4526679" y="1857800"/>
              <a:chExt cx="2480144" cy="1728853"/>
            </a:xfrm>
          </p:grpSpPr>
          <p:grpSp>
            <p:nvGrpSpPr>
              <p:cNvPr id="162" name="Google Shape;162;p24"/>
              <p:cNvGrpSpPr/>
              <p:nvPr/>
            </p:nvGrpSpPr>
            <p:grpSpPr>
              <a:xfrm>
                <a:off x="4808316" y="2800065"/>
                <a:ext cx="92400" cy="411825"/>
                <a:chOff x="845575" y="2563700"/>
                <a:chExt cx="92400" cy="411825"/>
              </a:xfrm>
            </p:grpSpPr>
            <p:cxnSp>
              <p:nvCxnSpPr>
                <p:cNvPr id="163" name="Google Shape;163;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4" name="Google Shape;164;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4"/>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2010</a:t>
                </a:r>
                <a:endParaRPr b="1" sz="1200">
                  <a:latin typeface="Roboto"/>
                  <a:ea typeface="Roboto"/>
                  <a:cs typeface="Roboto"/>
                  <a:sym typeface="Roboto"/>
                </a:endParaRPr>
              </a:p>
            </p:txBody>
          </p:sp>
          <p:sp>
            <p:nvSpPr>
              <p:cNvPr id="166" name="Google Shape;166;p24"/>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- 60.11%</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- 5.9%</a:t>
                </a:r>
                <a:endParaRPr b="1" sz="800">
                  <a:latin typeface="Roboto"/>
                  <a:ea typeface="Roboto"/>
                  <a:cs typeface="Roboto"/>
                  <a:sym typeface="Roboto"/>
                </a:endParaRPr>
              </a:p>
            </p:txBody>
          </p:sp>
        </p:grpSp>
      </p:grpSp>
      <p:grpSp>
        <p:nvGrpSpPr>
          <p:cNvPr id="167" name="Google Shape;167;p24"/>
          <p:cNvGrpSpPr/>
          <p:nvPr/>
        </p:nvGrpSpPr>
        <p:grpSpPr>
          <a:xfrm>
            <a:off x="6422860" y="2709722"/>
            <a:ext cx="2721140" cy="1735654"/>
            <a:chOff x="6435810" y="2702596"/>
            <a:chExt cx="2721140" cy="1735654"/>
          </a:xfrm>
        </p:grpSpPr>
        <p:sp>
          <p:nvSpPr>
            <p:cNvPr id="168" name="Google Shape;168;p24"/>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4"/>
            <p:cNvGrpSpPr/>
            <p:nvPr/>
          </p:nvGrpSpPr>
          <p:grpSpPr>
            <a:xfrm>
              <a:off x="6435810" y="2702596"/>
              <a:ext cx="2494563" cy="1735654"/>
              <a:chOff x="6435810" y="2702596"/>
              <a:chExt cx="2494563" cy="1735654"/>
            </a:xfrm>
          </p:grpSpPr>
          <p:grpSp>
            <p:nvGrpSpPr>
              <p:cNvPr id="170" name="Google Shape;170;p24"/>
              <p:cNvGrpSpPr/>
              <p:nvPr/>
            </p:nvGrpSpPr>
            <p:grpSpPr>
              <a:xfrm rot="10800000">
                <a:off x="6760035" y="3079467"/>
                <a:ext cx="92400" cy="411825"/>
                <a:chOff x="2070100" y="2563700"/>
                <a:chExt cx="92400" cy="411825"/>
              </a:xfrm>
            </p:grpSpPr>
            <p:cxnSp>
              <p:nvCxnSpPr>
                <p:cNvPr id="171" name="Google Shape;171;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2" name="Google Shape;172;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4"/>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2021</a:t>
                </a:r>
                <a:endParaRPr b="1" sz="1200">
                  <a:latin typeface="Roboto"/>
                  <a:ea typeface="Roboto"/>
                  <a:cs typeface="Roboto"/>
                  <a:sym typeface="Roboto"/>
                </a:endParaRPr>
              </a:p>
            </p:txBody>
          </p:sp>
          <p:sp>
            <p:nvSpPr>
              <p:cNvPr id="174" name="Google Shape;174;p24"/>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- 118.04%</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- 15.45%</a:t>
                </a:r>
                <a:endParaRPr b="1" sz="800">
                  <a:latin typeface="Roboto"/>
                  <a:ea typeface="Roboto"/>
                  <a:cs typeface="Roboto"/>
                  <a:sym typeface="Roboto"/>
                </a:endParaRPr>
              </a:p>
            </p:txBody>
          </p:sp>
        </p:grpSp>
      </p:grpSp>
      <p:grpSp>
        <p:nvGrpSpPr>
          <p:cNvPr id="175" name="Google Shape;175;p24"/>
          <p:cNvGrpSpPr/>
          <p:nvPr/>
        </p:nvGrpSpPr>
        <p:grpSpPr>
          <a:xfrm>
            <a:off x="483041" y="1864926"/>
            <a:ext cx="2580731" cy="1728863"/>
            <a:chOff x="495991" y="1857800"/>
            <a:chExt cx="2580731" cy="1728863"/>
          </a:xfrm>
        </p:grpSpPr>
        <p:sp>
          <p:nvSpPr>
            <p:cNvPr id="176" name="Google Shape;176;p24"/>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4"/>
            <p:cNvGrpSpPr/>
            <p:nvPr/>
          </p:nvGrpSpPr>
          <p:grpSpPr>
            <a:xfrm>
              <a:off x="495991" y="1857800"/>
              <a:ext cx="2580731" cy="1728863"/>
              <a:chOff x="495991" y="1857800"/>
              <a:chExt cx="2580731" cy="1728863"/>
            </a:xfrm>
          </p:grpSpPr>
          <p:sp>
            <p:nvSpPr>
              <p:cNvPr id="178" name="Google Shape;178;p24"/>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1970</a:t>
                </a:r>
                <a:endParaRPr b="1" sz="1200">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179" name="Google Shape;179;p24"/>
              <p:cNvGrpSpPr/>
              <p:nvPr/>
            </p:nvGrpSpPr>
            <p:grpSpPr>
              <a:xfrm>
                <a:off x="881025" y="2800065"/>
                <a:ext cx="92400" cy="411825"/>
                <a:chOff x="845575" y="2563700"/>
                <a:chExt cx="92400" cy="411825"/>
              </a:xfrm>
            </p:grpSpPr>
            <p:cxnSp>
              <p:nvCxnSpPr>
                <p:cNvPr id="180" name="Google Shape;180;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1" name="Google Shape;181;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nvSpPr>
            <p:spPr>
              <a:xfrm>
                <a:off x="823122"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500"/>
                  </a:spcBef>
                  <a:spcAft>
                    <a:spcPts val="0"/>
                  </a:spcAft>
                  <a:buNone/>
                </a:pPr>
                <a:r>
                  <a:t/>
                </a:r>
                <a:endParaRPr sz="800">
                  <a:latin typeface="Roboto"/>
                  <a:ea typeface="Roboto"/>
                  <a:cs typeface="Roboto"/>
                  <a:sym typeface="Roboto"/>
                </a:endParaRPr>
              </a:p>
              <a:p>
                <a:pPr indent="0" lvl="0" marL="0" rtl="0" algn="l">
                  <a:spcBef>
                    <a:spcPts val="500"/>
                  </a:spcBef>
                  <a:spcAft>
                    <a:spcPts val="0"/>
                  </a:spcAft>
                  <a:buNone/>
                </a:pPr>
                <a:r>
                  <a:rPr lang="en" sz="1000">
                    <a:latin typeface="Roboto"/>
                    <a:ea typeface="Roboto"/>
                    <a:cs typeface="Roboto"/>
                    <a:sym typeface="Roboto"/>
                  </a:rPr>
                  <a:t>House value change - 0.03%</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- 2.7%</a:t>
                </a:r>
                <a:endParaRPr sz="1000">
                  <a:latin typeface="Roboto"/>
                  <a:ea typeface="Roboto"/>
                  <a:cs typeface="Roboto"/>
                  <a:sym typeface="Roboto"/>
                </a:endParaRPr>
              </a:p>
            </p:txBody>
          </p:sp>
        </p:grpSp>
      </p:grpSp>
      <p:grpSp>
        <p:nvGrpSpPr>
          <p:cNvPr id="183" name="Google Shape;183;p24"/>
          <p:cNvGrpSpPr/>
          <p:nvPr/>
        </p:nvGrpSpPr>
        <p:grpSpPr>
          <a:xfrm>
            <a:off x="2512645" y="2709722"/>
            <a:ext cx="2501355" cy="1735654"/>
            <a:chOff x="2525595" y="2702596"/>
            <a:chExt cx="2501355" cy="1735654"/>
          </a:xfrm>
        </p:grpSpPr>
        <p:sp>
          <p:nvSpPr>
            <p:cNvPr id="184" name="Google Shape;184;p24"/>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4"/>
            <p:cNvGrpSpPr/>
            <p:nvPr/>
          </p:nvGrpSpPr>
          <p:grpSpPr>
            <a:xfrm>
              <a:off x="2525595" y="2702596"/>
              <a:ext cx="2501355" cy="1735654"/>
              <a:chOff x="2525595" y="2702596"/>
              <a:chExt cx="2501355" cy="1735654"/>
            </a:xfrm>
          </p:grpSpPr>
          <p:sp>
            <p:nvSpPr>
              <p:cNvPr id="186" name="Google Shape;186;p24"/>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2000</a:t>
                </a:r>
                <a:endParaRPr b="1" sz="1200">
                  <a:latin typeface="Roboto"/>
                  <a:ea typeface="Roboto"/>
                  <a:cs typeface="Roboto"/>
                  <a:sym typeface="Roboto"/>
                </a:endParaRPr>
              </a:p>
            </p:txBody>
          </p:sp>
          <p:grpSp>
            <p:nvGrpSpPr>
              <p:cNvPr id="187" name="Google Shape;187;p24"/>
              <p:cNvGrpSpPr/>
              <p:nvPr/>
            </p:nvGrpSpPr>
            <p:grpSpPr>
              <a:xfrm rot="10800000">
                <a:off x="2849073" y="3079467"/>
                <a:ext cx="92400" cy="411825"/>
                <a:chOff x="2070100" y="2563700"/>
                <a:chExt cx="92400" cy="411825"/>
              </a:xfrm>
            </p:grpSpPr>
            <p:cxnSp>
              <p:nvCxnSpPr>
                <p:cNvPr id="188" name="Google Shape;188;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9" name="Google Shape;189;p24"/>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4"/>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House value change - 50.74%</a:t>
                </a:r>
                <a:endParaRPr sz="1000">
                  <a:latin typeface="Roboto"/>
                  <a:ea typeface="Roboto"/>
                  <a:cs typeface="Roboto"/>
                  <a:sym typeface="Roboto"/>
                </a:endParaRPr>
              </a:p>
              <a:p>
                <a:pPr indent="0" lvl="0" marL="0" rtl="0" algn="l">
                  <a:spcBef>
                    <a:spcPts val="500"/>
                  </a:spcBef>
                  <a:spcAft>
                    <a:spcPts val="500"/>
                  </a:spcAft>
                  <a:buNone/>
                </a:pPr>
                <a:r>
                  <a:rPr lang="en" sz="1000">
                    <a:latin typeface="Roboto"/>
                    <a:ea typeface="Roboto"/>
                    <a:cs typeface="Roboto"/>
                    <a:sym typeface="Roboto"/>
                  </a:rPr>
                  <a:t>Income change - 11.29%</a:t>
                </a:r>
                <a:endParaRPr b="1" sz="800">
                  <a:latin typeface="Roboto"/>
                  <a:ea typeface="Roboto"/>
                  <a:cs typeface="Roboto"/>
                  <a:sym typeface="Roboto"/>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2</a:t>
            </a:r>
            <a:endParaRPr sz="1500"/>
          </a:p>
          <a:p>
            <a:pPr indent="0" lvl="0" marL="0" rtl="0" algn="l">
              <a:spcBef>
                <a:spcPts val="0"/>
              </a:spcBef>
              <a:spcAft>
                <a:spcPts val="0"/>
              </a:spcAft>
              <a:buNone/>
            </a:pPr>
            <a:r>
              <a:rPr lang="en"/>
              <a:t>Location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6"/>
          <p:cNvPicPr preferRelativeResize="0"/>
          <p:nvPr/>
        </p:nvPicPr>
        <p:blipFill>
          <a:blip r:embed="rId3">
            <a:alphaModFix/>
          </a:blip>
          <a:stretch>
            <a:fillRect/>
          </a:stretch>
        </p:blipFill>
        <p:spPr>
          <a:xfrm>
            <a:off x="735650" y="141625"/>
            <a:ext cx="7672695" cy="3868575"/>
          </a:xfrm>
          <a:prstGeom prst="rect">
            <a:avLst/>
          </a:prstGeom>
          <a:noFill/>
          <a:ln>
            <a:noFill/>
          </a:ln>
        </p:spPr>
      </p:pic>
      <p:sp>
        <p:nvSpPr>
          <p:cNvPr id="201" name="Google Shape;201;p26"/>
          <p:cNvSpPr txBox="1"/>
          <p:nvPr>
            <p:ph idx="4294967295" type="subTitle"/>
          </p:nvPr>
        </p:nvSpPr>
        <p:spPr>
          <a:xfrm>
            <a:off x="727950" y="4064675"/>
            <a:ext cx="7688100" cy="90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From 2019 to 2021, the average house-price-to-income ratio increased from 4.7 to 5.4 a 14.9% increase that’s more than a double the recommended ratio of 2.6. In other words, homes cost 5.4x what the average person earns in one year</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7"/>
          <p:cNvGrpSpPr/>
          <p:nvPr/>
        </p:nvGrpSpPr>
        <p:grpSpPr>
          <a:xfrm>
            <a:off x="141674" y="438789"/>
            <a:ext cx="7869911" cy="731700"/>
            <a:chOff x="141674" y="438789"/>
            <a:chExt cx="7869911" cy="731700"/>
          </a:xfrm>
        </p:grpSpPr>
        <p:sp>
          <p:nvSpPr>
            <p:cNvPr id="207" name="Google Shape;207;p27"/>
            <p:cNvSpPr txBox="1"/>
            <p:nvPr/>
          </p:nvSpPr>
          <p:spPr>
            <a:xfrm>
              <a:off x="141674" y="488975"/>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85631"/>
                  </a:solidFill>
                  <a:latin typeface="Roboto Medium"/>
                  <a:ea typeface="Roboto Medium"/>
                  <a:cs typeface="Roboto Medium"/>
                  <a:sym typeface="Roboto Medium"/>
                </a:rPr>
                <a:t>California</a:t>
              </a:r>
              <a:r>
                <a:rPr lang="en" sz="3500">
                  <a:solidFill>
                    <a:srgbClr val="085631"/>
                  </a:solidFill>
                  <a:latin typeface="Roboto Medium"/>
                  <a:ea typeface="Roboto Medium"/>
                  <a:cs typeface="Roboto Medium"/>
                  <a:sym typeface="Roboto Medium"/>
                </a:rPr>
                <a:t> </a:t>
              </a:r>
              <a:endParaRPr sz="3500">
                <a:solidFill>
                  <a:srgbClr val="085631"/>
                </a:solidFill>
                <a:latin typeface="Roboto Medium"/>
                <a:ea typeface="Roboto Medium"/>
                <a:cs typeface="Roboto Medium"/>
                <a:sym typeface="Roboto Medium"/>
              </a:endParaRPr>
            </a:p>
          </p:txBody>
        </p:sp>
        <p:sp>
          <p:nvSpPr>
            <p:cNvPr id="208" name="Google Shape;208;p27"/>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7"/>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Average house Price - $580,133.83</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Median Income - $77,358</a:t>
              </a:r>
              <a:endParaRPr sz="12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Ratio - 7.5</a:t>
              </a:r>
              <a:endParaRPr sz="1200">
                <a:solidFill>
                  <a:srgbClr val="FFFFFF"/>
                </a:solidFill>
                <a:latin typeface="Roboto"/>
                <a:ea typeface="Roboto"/>
                <a:cs typeface="Roboto"/>
                <a:sym typeface="Roboto"/>
              </a:endParaRPr>
            </a:p>
          </p:txBody>
        </p:sp>
      </p:grpSp>
      <p:grpSp>
        <p:nvGrpSpPr>
          <p:cNvPr id="210" name="Google Shape;210;p27"/>
          <p:cNvGrpSpPr/>
          <p:nvPr/>
        </p:nvGrpSpPr>
        <p:grpSpPr>
          <a:xfrm>
            <a:off x="141675" y="1323150"/>
            <a:ext cx="7508413" cy="731700"/>
            <a:chOff x="141675" y="1323150"/>
            <a:chExt cx="7508413" cy="731700"/>
          </a:xfrm>
        </p:grpSpPr>
        <p:sp>
          <p:nvSpPr>
            <p:cNvPr id="211" name="Google Shape;211;p27"/>
            <p:cNvSpPr txBox="1"/>
            <p:nvPr/>
          </p:nvSpPr>
          <p:spPr>
            <a:xfrm>
              <a:off x="141675" y="1373350"/>
              <a:ext cx="25737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B7140"/>
                  </a:solidFill>
                  <a:latin typeface="Roboto Medium"/>
                  <a:ea typeface="Roboto Medium"/>
                  <a:cs typeface="Roboto Medium"/>
                  <a:sym typeface="Roboto Medium"/>
                </a:rPr>
                <a:t>Washington</a:t>
              </a:r>
              <a:endParaRPr sz="3500">
                <a:solidFill>
                  <a:srgbClr val="0B7140"/>
                </a:solidFill>
                <a:latin typeface="Roboto Medium"/>
                <a:ea typeface="Roboto Medium"/>
                <a:cs typeface="Roboto Medium"/>
                <a:sym typeface="Roboto Medium"/>
              </a:endParaRPr>
            </a:p>
          </p:txBody>
        </p:sp>
        <p:sp>
          <p:nvSpPr>
            <p:cNvPr id="212" name="Google Shape;212;p27"/>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7"/>
            <p:cNvSpPr txBox="1"/>
            <p:nvPr/>
          </p:nvSpPr>
          <p:spPr>
            <a:xfrm>
              <a:off x="2914387" y="1529721"/>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$438,538.58</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$81,083</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- 5.41</a:t>
              </a:r>
              <a:endParaRPr sz="1200">
                <a:solidFill>
                  <a:schemeClr val="lt1"/>
                </a:solidFill>
                <a:latin typeface="Roboto"/>
                <a:ea typeface="Roboto"/>
                <a:cs typeface="Roboto"/>
                <a:sym typeface="Roboto"/>
              </a:endParaRPr>
            </a:p>
          </p:txBody>
        </p:sp>
      </p:grpSp>
      <p:grpSp>
        <p:nvGrpSpPr>
          <p:cNvPr id="214" name="Google Shape;214;p27"/>
          <p:cNvGrpSpPr/>
          <p:nvPr/>
        </p:nvGrpSpPr>
        <p:grpSpPr>
          <a:xfrm>
            <a:off x="612955" y="2204250"/>
            <a:ext cx="6674432" cy="731700"/>
            <a:chOff x="612955" y="2204250"/>
            <a:chExt cx="6674432" cy="731700"/>
          </a:xfrm>
        </p:grpSpPr>
        <p:sp>
          <p:nvSpPr>
            <p:cNvPr id="215" name="Google Shape;215;p27"/>
            <p:cNvSpPr txBox="1"/>
            <p:nvPr/>
          </p:nvSpPr>
          <p:spPr>
            <a:xfrm>
              <a:off x="612955" y="2254450"/>
              <a:ext cx="21021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B7743"/>
                  </a:solidFill>
                  <a:latin typeface="Roboto Medium"/>
                  <a:ea typeface="Roboto Medium"/>
                  <a:cs typeface="Roboto Medium"/>
                  <a:sym typeface="Roboto Medium"/>
                </a:rPr>
                <a:t>Montana</a:t>
              </a:r>
              <a:endParaRPr sz="3500">
                <a:solidFill>
                  <a:srgbClr val="0B7743"/>
                </a:solidFill>
                <a:latin typeface="Roboto Medium"/>
                <a:ea typeface="Roboto Medium"/>
                <a:cs typeface="Roboto Medium"/>
                <a:sym typeface="Roboto Medium"/>
              </a:endParaRPr>
            </a:p>
          </p:txBody>
        </p:sp>
        <p:sp>
          <p:nvSpPr>
            <p:cNvPr id="216" name="Google Shape;216;p27"/>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7"/>
            <p:cNvSpPr txBox="1"/>
            <p:nvPr/>
          </p:nvSpPr>
          <p:spPr>
            <a:xfrm>
              <a:off x="2914388" y="2410805"/>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$300,301.42</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$56,442</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- 5.32</a:t>
              </a:r>
              <a:endParaRPr sz="1200">
                <a:solidFill>
                  <a:schemeClr val="lt1"/>
                </a:solidFill>
                <a:latin typeface="Roboto"/>
                <a:ea typeface="Roboto"/>
                <a:cs typeface="Roboto"/>
                <a:sym typeface="Roboto"/>
              </a:endParaRPr>
            </a:p>
          </p:txBody>
        </p:sp>
      </p:grpSp>
      <p:grpSp>
        <p:nvGrpSpPr>
          <p:cNvPr id="218" name="Google Shape;218;p27"/>
          <p:cNvGrpSpPr/>
          <p:nvPr/>
        </p:nvGrpSpPr>
        <p:grpSpPr>
          <a:xfrm>
            <a:off x="141668" y="3088625"/>
            <a:ext cx="6784220" cy="731700"/>
            <a:chOff x="141668" y="3088625"/>
            <a:chExt cx="6784220" cy="731700"/>
          </a:xfrm>
        </p:grpSpPr>
        <p:sp>
          <p:nvSpPr>
            <p:cNvPr id="219" name="Google Shape;219;p27"/>
            <p:cNvSpPr txBox="1"/>
            <p:nvPr/>
          </p:nvSpPr>
          <p:spPr>
            <a:xfrm>
              <a:off x="141668" y="3171600"/>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C8148"/>
                  </a:solidFill>
                  <a:latin typeface="Roboto Medium"/>
                  <a:ea typeface="Roboto Medium"/>
                  <a:cs typeface="Roboto Medium"/>
                  <a:sym typeface="Roboto Medium"/>
                </a:rPr>
                <a:t>Nevada</a:t>
              </a:r>
              <a:endParaRPr sz="3500">
                <a:solidFill>
                  <a:srgbClr val="0C8148"/>
                </a:solidFill>
                <a:latin typeface="Roboto Medium"/>
                <a:ea typeface="Roboto Medium"/>
                <a:cs typeface="Roboto Medium"/>
                <a:sym typeface="Roboto Medium"/>
              </a:endParaRPr>
            </a:p>
          </p:txBody>
        </p:sp>
        <p:sp>
          <p:nvSpPr>
            <p:cNvPr id="220" name="Google Shape;220;p27"/>
            <p:cNvSpPr/>
            <p:nvPr/>
          </p:nvSpPr>
          <p:spPr>
            <a:xfrm>
              <a:off x="2789787" y="3088625"/>
              <a:ext cx="4136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7"/>
            <p:cNvSpPr txBox="1"/>
            <p:nvPr/>
          </p:nvSpPr>
          <p:spPr>
            <a:xfrm>
              <a:off x="2914388" y="3295179"/>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$314,986.75</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$60,956</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- 5.17</a:t>
              </a:r>
              <a:endParaRPr sz="1200">
                <a:solidFill>
                  <a:schemeClr val="lt1"/>
                </a:solidFill>
                <a:latin typeface="Roboto"/>
                <a:ea typeface="Roboto"/>
                <a:cs typeface="Roboto"/>
                <a:sym typeface="Roboto"/>
              </a:endParaRPr>
            </a:p>
          </p:txBody>
        </p:sp>
      </p:grpSp>
      <p:grpSp>
        <p:nvGrpSpPr>
          <p:cNvPr id="222" name="Google Shape;222;p27"/>
          <p:cNvGrpSpPr/>
          <p:nvPr/>
        </p:nvGrpSpPr>
        <p:grpSpPr>
          <a:xfrm>
            <a:off x="141668" y="3973000"/>
            <a:ext cx="6424220" cy="731700"/>
            <a:chOff x="141668" y="3973000"/>
            <a:chExt cx="6424220" cy="731700"/>
          </a:xfrm>
        </p:grpSpPr>
        <p:sp>
          <p:nvSpPr>
            <p:cNvPr id="223" name="Google Shape;223;p27"/>
            <p:cNvSpPr txBox="1"/>
            <p:nvPr/>
          </p:nvSpPr>
          <p:spPr>
            <a:xfrm>
              <a:off x="141668" y="4023200"/>
              <a:ext cx="2573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500">
                  <a:solidFill>
                    <a:srgbClr val="0E9453"/>
                  </a:solidFill>
                  <a:latin typeface="Roboto Medium"/>
                  <a:ea typeface="Roboto Medium"/>
                  <a:cs typeface="Roboto Medium"/>
                  <a:sym typeface="Roboto Medium"/>
                </a:rPr>
                <a:t>Colorado</a:t>
              </a:r>
              <a:endParaRPr sz="3500">
                <a:solidFill>
                  <a:srgbClr val="0E9453"/>
                </a:solidFill>
                <a:latin typeface="Roboto Medium"/>
                <a:ea typeface="Roboto Medium"/>
                <a:cs typeface="Roboto Medium"/>
                <a:sym typeface="Roboto Medium"/>
              </a:endParaRPr>
            </a:p>
          </p:txBody>
        </p:sp>
        <p:sp>
          <p:nvSpPr>
            <p:cNvPr id="224" name="Google Shape;224;p27"/>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7"/>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Average house Price - $422,151.33</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Median Income - $82,611</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Ratio - 5.11</a:t>
              </a:r>
              <a:endParaRPr sz="1200">
                <a:solidFill>
                  <a:schemeClr val="lt1"/>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8"/>
          <p:cNvPicPr preferRelativeResize="0"/>
          <p:nvPr/>
        </p:nvPicPr>
        <p:blipFill>
          <a:blip r:embed="rId3">
            <a:alphaModFix/>
          </a:blip>
          <a:stretch>
            <a:fillRect/>
          </a:stretch>
        </p:blipFill>
        <p:spPr>
          <a:xfrm>
            <a:off x="382325" y="0"/>
            <a:ext cx="8379351" cy="509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ratio of house prices to earnings influence the demand. As house prices rise relative to income you would expect fewer people to be able to afford. We </a:t>
            </a:r>
            <a:r>
              <a:rPr lang="en"/>
              <a:t>all</a:t>
            </a:r>
            <a:r>
              <a:rPr lang="en"/>
              <a:t> are </a:t>
            </a:r>
            <a:r>
              <a:rPr lang="en"/>
              <a:t>familiar</a:t>
            </a:r>
            <a:r>
              <a:rPr lang="en"/>
              <a:t> with the saying “Location Location Location”! If a location is very close to commercial or market areas, then the house prices are higher as compared to counterparts in the residential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 of retaining a property after the costs have been incurred by the owner is referred to as affordability. To put more simply, it is described as the </a:t>
            </a:r>
            <a:r>
              <a:rPr lang="en"/>
              <a:t>relationship</a:t>
            </a:r>
            <a:r>
              <a:rPr lang="en"/>
              <a:t> between the house prices, </a:t>
            </a:r>
            <a:r>
              <a:rPr lang="en"/>
              <a:t>interest</a:t>
            </a:r>
            <a:r>
              <a:rPr lang="en"/>
              <a:t> rates and wages.Comparable nearby properties or recently transacted house prices has long been used as a benchmark against home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in this graph that the average house price of outer states of United States are much more higher than the inner one’s because Top 50 metro-cities were mostly located into those areas this leads to increase in house prices.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6" name="Google Shape;236;p2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Location</a:t>
            </a:r>
            <a:endParaRPr sz="2500"/>
          </a:p>
        </p:txBody>
      </p:sp>
      <p:cxnSp>
        <p:nvCxnSpPr>
          <p:cNvPr id="237" name="Google Shape;237;p2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3</a:t>
            </a:r>
            <a:endParaRPr sz="1500"/>
          </a:p>
          <a:p>
            <a:pPr indent="0" lvl="0" marL="0" rtl="0" algn="l">
              <a:spcBef>
                <a:spcPts val="0"/>
              </a:spcBef>
              <a:spcAft>
                <a:spcPts val="0"/>
              </a:spcAft>
              <a:buNone/>
            </a:pPr>
            <a:r>
              <a:rPr lang="en"/>
              <a:t>Interest Rate and Inflation 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152400" y="1504225"/>
            <a:ext cx="8839198" cy="29711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Outline</a:t>
            </a:r>
            <a:endParaRPr sz="2500"/>
          </a:p>
        </p:txBody>
      </p:sp>
      <p:sp>
        <p:nvSpPr>
          <p:cNvPr id="94" name="Google Shape;94;p14"/>
          <p:cNvSpPr txBox="1"/>
          <p:nvPr>
            <p:ph idx="1" type="subTitle"/>
          </p:nvPr>
        </p:nvSpPr>
        <p:spPr>
          <a:xfrm>
            <a:off x="727950" y="1362200"/>
            <a:ext cx="7688100" cy="319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Introduction</a:t>
            </a:r>
            <a:endParaRPr/>
          </a:p>
          <a:p>
            <a:pPr indent="-330200" lvl="0" marL="457200" rtl="0" algn="l">
              <a:spcBef>
                <a:spcPts val="0"/>
              </a:spcBef>
              <a:spcAft>
                <a:spcPts val="0"/>
              </a:spcAft>
              <a:buSzPts val="1600"/>
              <a:buChar char="●"/>
            </a:pPr>
            <a:r>
              <a:rPr lang="en"/>
              <a:t>The U.S. house price cycle</a:t>
            </a:r>
            <a:endParaRPr/>
          </a:p>
          <a:p>
            <a:pPr indent="-330200" lvl="0" marL="457200" rtl="0" algn="l">
              <a:spcBef>
                <a:spcPts val="0"/>
              </a:spcBef>
              <a:spcAft>
                <a:spcPts val="0"/>
              </a:spcAft>
              <a:buSzPts val="1600"/>
              <a:buChar char="●"/>
            </a:pPr>
            <a:r>
              <a:rPr lang="en"/>
              <a:t>Affordability</a:t>
            </a:r>
            <a:endParaRPr/>
          </a:p>
          <a:p>
            <a:pPr indent="-330200" lvl="0" marL="457200" rtl="0" algn="l">
              <a:spcBef>
                <a:spcPts val="0"/>
              </a:spcBef>
              <a:spcAft>
                <a:spcPts val="0"/>
              </a:spcAft>
              <a:buSzPts val="1600"/>
              <a:buChar char="●"/>
            </a:pPr>
            <a:r>
              <a:rPr lang="en"/>
              <a:t>Location</a:t>
            </a:r>
            <a:endParaRPr/>
          </a:p>
          <a:p>
            <a:pPr indent="-330200" lvl="0" marL="457200" rtl="0" algn="l">
              <a:spcBef>
                <a:spcPts val="0"/>
              </a:spcBef>
              <a:spcAft>
                <a:spcPts val="0"/>
              </a:spcAft>
              <a:buSzPts val="1600"/>
              <a:buChar char="●"/>
            </a:pPr>
            <a:r>
              <a:rPr lang="en"/>
              <a:t>Interest Rate and Inflation Rate</a:t>
            </a:r>
            <a:endParaRPr/>
          </a:p>
          <a:p>
            <a:pPr indent="-330200" lvl="0" marL="457200" rtl="0" algn="l">
              <a:spcBef>
                <a:spcPts val="0"/>
              </a:spcBef>
              <a:spcAft>
                <a:spcPts val="0"/>
              </a:spcAft>
              <a:buSzPts val="1600"/>
              <a:buChar char="●"/>
            </a:pPr>
            <a:r>
              <a:rPr lang="en"/>
              <a:t>Mortgage Rate</a:t>
            </a:r>
            <a:endParaRPr/>
          </a:p>
          <a:p>
            <a:pPr indent="-330200" lvl="0" marL="457200" rtl="0" algn="l">
              <a:spcBef>
                <a:spcPts val="0"/>
              </a:spcBef>
              <a:spcAft>
                <a:spcPts val="0"/>
              </a:spcAft>
              <a:buSzPts val="1600"/>
              <a:buChar char="●"/>
            </a:pPr>
            <a:r>
              <a:rPr lang="en"/>
              <a:t>Population - </a:t>
            </a:r>
            <a:r>
              <a:rPr lang="en"/>
              <a:t>Rising Demand Limited Supply</a:t>
            </a:r>
            <a:endParaRPr/>
          </a:p>
          <a:p>
            <a:pPr indent="-330200" lvl="0" marL="457200" rtl="0" algn="l">
              <a:spcBef>
                <a:spcPts val="0"/>
              </a:spcBef>
              <a:spcAft>
                <a:spcPts val="0"/>
              </a:spcAft>
              <a:buSzPts val="1600"/>
              <a:buChar char="●"/>
            </a:pPr>
            <a:r>
              <a:rPr lang="en"/>
              <a:t>Economy and Unemployment</a:t>
            </a:r>
            <a:endParaRPr/>
          </a:p>
          <a:p>
            <a:pPr indent="-330200" lvl="0" marL="457200" rtl="0" algn="l">
              <a:spcBef>
                <a:spcPts val="0"/>
              </a:spcBef>
              <a:spcAft>
                <a:spcPts val="0"/>
              </a:spcAft>
              <a:buSzPts val="1600"/>
              <a:buChar char="●"/>
            </a:pPr>
            <a:r>
              <a:rPr lang="en"/>
              <a:t>Property , Sales and Income Tax Rate</a:t>
            </a:r>
            <a:endParaRPr/>
          </a:p>
          <a:p>
            <a:pPr indent="-330200" lvl="0" marL="457200" rtl="0" algn="l">
              <a:spcBef>
                <a:spcPts val="0"/>
              </a:spcBef>
              <a:spcAft>
                <a:spcPts val="0"/>
              </a:spcAft>
              <a:buSzPts val="1600"/>
              <a:buChar char="●"/>
            </a:pPr>
            <a:r>
              <a:rPr lang="en"/>
              <a:t>Government Policies</a:t>
            </a:r>
            <a:endParaRPr/>
          </a:p>
          <a:p>
            <a:pPr indent="-330200" lvl="0" marL="457200" rtl="0" algn="l">
              <a:spcBef>
                <a:spcPts val="0"/>
              </a:spcBef>
              <a:spcAft>
                <a:spcPts val="0"/>
              </a:spcAft>
              <a:buSzPts val="1600"/>
              <a:buChar char="●"/>
            </a:pPr>
            <a:r>
              <a:rPr lang="en"/>
              <a:t>How can we reduce the housing problem in coming years?</a:t>
            </a:r>
            <a:endParaRPr/>
          </a:p>
          <a:p>
            <a:pPr indent="-330200" lvl="0" marL="457200" rtl="0" algn="l">
              <a:spcBef>
                <a:spcPts val="0"/>
              </a:spcBef>
              <a:spcAft>
                <a:spcPts val="0"/>
              </a:spcAft>
              <a:buSzPts val="1600"/>
              <a:buChar char="●"/>
            </a:pPr>
            <a:r>
              <a:rPr lang="en"/>
              <a:t>Source</a:t>
            </a:r>
            <a:endParaRPr/>
          </a:p>
        </p:txBody>
      </p:sp>
      <p:cxnSp>
        <p:nvCxnSpPr>
          <p:cNvPr id="95" name="Google Shape;95;p14"/>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 rates play a major role in determining the cost of mortgage interest repayments. When interest rates rise, so do mortgage rates. This makes buying a home more expensive.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when inflation is rising, people have to spend more of their income on the daily necessities such as food, petrol and heating. Rising inflation tends to lead to slower house price growth.It can also make harder to get a mortgage. Its good time to sell a house before higher inflation leads to lower </a:t>
            </a:r>
            <a:r>
              <a:rPr lang="en"/>
              <a:t>activity</a:t>
            </a:r>
            <a:r>
              <a:rPr lang="en"/>
              <a:t> in property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3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54" name="Google Shape;254;p3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rising inflation affect housing market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expect rising inflation means house prices will also rise, but this is not the case. Inflation is something that measures the rate at which the price of key goods and services change over time. When inflation is rising, it means these things are becoming more expensive. There are several different indexes that measure changes to inflation. The key one for the housing market is the Consumer Prices Index (CPI). But houses are not included in the basket of goods used to calculate the CPI. There is a separate index, known as the CPIH (Consumer Prices Index including owner occupiers Housing costs).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0" name="Google Shape;260;p33"/>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61" name="Google Shape;261;p33"/>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152400" y="1765200"/>
            <a:ext cx="8839198" cy="26740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sharp increase of inflation from May 2020 , rate changed from 0.12% to 9.06% in June 2022.Rising inflation tends to lead to slower house price growth.There are two reasons for this: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Fed’s tasks is to keep CPI inflation as close to 2% as possible. So, If inflation rises above this </a:t>
            </a:r>
            <a:r>
              <a:rPr lang="en"/>
              <a:t>target</a:t>
            </a:r>
            <a:r>
              <a:rPr lang="en"/>
              <a:t>, the Fed may raise interest rates to try to reduce it. This is a major factor in determining the affordability of housing. Mortgage payments take a high% of people’s disposable income (average is 25% but, for some homeowners it is higher). Therefore, even small changes in </a:t>
            </a:r>
            <a:r>
              <a:rPr lang="en"/>
              <a:t>interest</a:t>
            </a:r>
            <a:r>
              <a:rPr lang="en"/>
              <a:t> rates can deter people from buying.</a:t>
            </a:r>
            <a:endParaRPr/>
          </a:p>
          <a:p>
            <a:pPr indent="-330200" lvl="0" marL="457200" rtl="0" algn="l">
              <a:spcBef>
                <a:spcPts val="0"/>
              </a:spcBef>
              <a:spcAft>
                <a:spcPts val="0"/>
              </a:spcAft>
              <a:buSzPts val="1600"/>
              <a:buChar char="●"/>
            </a:pPr>
            <a:r>
              <a:rPr lang="en"/>
              <a:t>When Inflation is rising people have to spend more of their income on the daily necessities.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house price growth tends to slow when inflation is rising.</a:t>
            </a:r>
            <a:endParaRPr/>
          </a:p>
        </p:txBody>
      </p:sp>
      <p:sp>
        <p:nvSpPr>
          <p:cNvPr id="272" name="Google Shape;272;p35"/>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Interest Rate and Inflation Rate</a:t>
            </a:r>
            <a:endParaRPr sz="2500"/>
          </a:p>
        </p:txBody>
      </p:sp>
      <p:cxnSp>
        <p:nvCxnSpPr>
          <p:cNvPr id="273" name="Google Shape;273;p35"/>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6"/>
          <p:cNvGrpSpPr/>
          <p:nvPr/>
        </p:nvGrpSpPr>
        <p:grpSpPr>
          <a:xfrm>
            <a:off x="631508" y="1116406"/>
            <a:ext cx="2075088" cy="2911596"/>
            <a:chOff x="1083025" y="1574025"/>
            <a:chExt cx="1834900" cy="2315200"/>
          </a:xfrm>
        </p:grpSpPr>
        <p:sp>
          <p:nvSpPr>
            <p:cNvPr id="279" name="Google Shape;279;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1981</a:t>
              </a:r>
              <a:endParaRPr sz="800">
                <a:solidFill>
                  <a:srgbClr val="0C58D3"/>
                </a:solidFill>
                <a:latin typeface="Roboto"/>
                <a:ea typeface="Roboto"/>
                <a:cs typeface="Roboto"/>
                <a:sym typeface="Roboto"/>
              </a:endParaRPr>
            </a:p>
          </p:txBody>
        </p:sp>
        <p:sp>
          <p:nvSpPr>
            <p:cNvPr id="280" name="Google Shape;280;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All time high inflation and Interest rate</a:t>
              </a:r>
              <a:endParaRPr b="1" sz="1000">
                <a:solidFill>
                  <a:srgbClr val="0C58D3"/>
                </a:solidFill>
                <a:latin typeface="Roboto"/>
                <a:ea typeface="Roboto"/>
                <a:cs typeface="Roboto"/>
                <a:sym typeface="Roboto"/>
              </a:endParaRPr>
            </a:p>
          </p:txBody>
        </p:sp>
        <p:sp>
          <p:nvSpPr>
            <p:cNvPr id="281" name="Google Shape;281;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Following rampant inflation in the 1970s, Fed Chairman Paul Volcker raised interest rates to record highs. </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0C58D3"/>
                  </a:solidFill>
                  <a:latin typeface="Roboto"/>
                  <a:ea typeface="Roboto"/>
                  <a:cs typeface="Roboto"/>
                  <a:sym typeface="Roboto"/>
                </a:rPr>
                <a:t>SOURCE : CNBC (APR,2020)</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0C58D3"/>
                </a:solidFill>
                <a:latin typeface="Roboto"/>
                <a:ea typeface="Roboto"/>
                <a:cs typeface="Roboto"/>
                <a:sym typeface="Roboto"/>
              </a:endParaRPr>
            </a:p>
          </p:txBody>
        </p:sp>
        <p:cxnSp>
          <p:nvCxnSpPr>
            <p:cNvPr id="282" name="Google Shape;282;p3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83" name="Google Shape;283;p3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4" name="Google Shape;284;p3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6"/>
          <p:cNvGrpSpPr/>
          <p:nvPr/>
        </p:nvGrpSpPr>
        <p:grpSpPr>
          <a:xfrm>
            <a:off x="2564086" y="1116406"/>
            <a:ext cx="2075088" cy="2911596"/>
            <a:chOff x="1083025" y="1574025"/>
            <a:chExt cx="1834900" cy="2315200"/>
          </a:xfrm>
        </p:grpSpPr>
        <p:sp>
          <p:nvSpPr>
            <p:cNvPr id="286" name="Google Shape;286;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2008</a:t>
              </a:r>
              <a:endParaRPr sz="800">
                <a:solidFill>
                  <a:srgbClr val="0C58D3"/>
                </a:solidFill>
                <a:latin typeface="Roboto"/>
                <a:ea typeface="Roboto"/>
                <a:cs typeface="Roboto"/>
                <a:sym typeface="Roboto"/>
              </a:endParaRPr>
            </a:p>
          </p:txBody>
        </p:sp>
        <p:sp>
          <p:nvSpPr>
            <p:cNvPr id="287" name="Google Shape;287;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C58D3"/>
                  </a:solidFill>
                  <a:latin typeface="Roboto"/>
                  <a:ea typeface="Roboto"/>
                  <a:cs typeface="Roboto"/>
                  <a:sym typeface="Roboto"/>
                </a:rPr>
                <a:t>Financial Crisis</a:t>
              </a:r>
              <a:endParaRPr b="1" sz="1000">
                <a:solidFill>
                  <a:srgbClr val="0C58D3"/>
                </a:solidFill>
                <a:latin typeface="Roboto"/>
                <a:ea typeface="Roboto"/>
                <a:cs typeface="Roboto"/>
                <a:sym typeface="Roboto"/>
              </a:endParaRPr>
            </a:p>
          </p:txBody>
        </p:sp>
        <p:sp>
          <p:nvSpPr>
            <p:cNvPr id="288" name="Google Shape;288;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Between 2007 and 2008, Interest rates fell from 5.1% to 2.3% in efforts to curtail the subprime mortgage and banking crisis.</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0C58D3"/>
                  </a:solidFill>
                  <a:latin typeface="Roboto"/>
                  <a:ea typeface="Roboto"/>
                  <a:cs typeface="Roboto"/>
                  <a:sym typeface="Roboto"/>
                </a:rPr>
                <a:t>SOURCE : Federal Reserve Board (SEP,2020)</a:t>
              </a:r>
              <a:endParaRPr sz="800">
                <a:solidFill>
                  <a:srgbClr val="0C58D3"/>
                </a:solidFill>
                <a:latin typeface="Roboto"/>
                <a:ea typeface="Roboto"/>
                <a:cs typeface="Roboto"/>
                <a:sym typeface="Roboto"/>
              </a:endParaRPr>
            </a:p>
          </p:txBody>
        </p:sp>
        <p:cxnSp>
          <p:nvCxnSpPr>
            <p:cNvPr id="289" name="Google Shape;289;p36"/>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290" name="Google Shape;290;p36"/>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1" name="Google Shape;291;p36"/>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36"/>
          <p:cNvGrpSpPr/>
          <p:nvPr/>
        </p:nvGrpSpPr>
        <p:grpSpPr>
          <a:xfrm>
            <a:off x="4499940" y="1115512"/>
            <a:ext cx="2075088" cy="2911596"/>
            <a:chOff x="1083025" y="1574025"/>
            <a:chExt cx="1834900" cy="2315200"/>
          </a:xfrm>
        </p:grpSpPr>
        <p:sp>
          <p:nvSpPr>
            <p:cNvPr id="293" name="Google Shape;293;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2016</a:t>
              </a:r>
              <a:endParaRPr sz="800">
                <a:solidFill>
                  <a:srgbClr val="858585"/>
                </a:solidFill>
                <a:latin typeface="Roboto"/>
                <a:ea typeface="Roboto"/>
                <a:cs typeface="Roboto"/>
                <a:sym typeface="Roboto"/>
              </a:endParaRPr>
            </a:p>
          </p:txBody>
        </p:sp>
        <p:sp>
          <p:nvSpPr>
            <p:cNvPr id="294" name="Google Shape;294;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All time low rates</a:t>
              </a:r>
              <a:endParaRPr b="1" sz="1000">
                <a:solidFill>
                  <a:srgbClr val="858585"/>
                </a:solidFill>
                <a:latin typeface="Roboto"/>
                <a:ea typeface="Roboto"/>
                <a:cs typeface="Roboto"/>
                <a:sym typeface="Roboto"/>
              </a:endParaRPr>
            </a:p>
          </p:txBody>
        </p:sp>
        <p:sp>
          <p:nvSpPr>
            <p:cNvPr id="295" name="Google Shape;295;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Historical trends show that a ‘Lower for longer’ rate cycle is projected for the </a:t>
              </a:r>
              <a:r>
                <a:rPr lang="en" sz="800">
                  <a:solidFill>
                    <a:srgbClr val="858585"/>
                  </a:solidFill>
                  <a:latin typeface="Roboto"/>
                  <a:ea typeface="Roboto"/>
                  <a:cs typeface="Roboto"/>
                  <a:sym typeface="Roboto"/>
                </a:rPr>
                <a:t>future.</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858585"/>
                  </a:solidFill>
                  <a:latin typeface="Roboto"/>
                  <a:ea typeface="Roboto"/>
                  <a:cs typeface="Roboto"/>
                  <a:sym typeface="Roboto"/>
                </a:rPr>
                <a:t>SOURCE : Bank of England(JAN,2020)</a:t>
              </a:r>
              <a:r>
                <a:rPr lang="en" sz="800">
                  <a:solidFill>
                    <a:srgbClr val="858585"/>
                  </a:solidFill>
                  <a:latin typeface="Roboto"/>
                  <a:ea typeface="Roboto"/>
                  <a:cs typeface="Roboto"/>
                  <a:sym typeface="Roboto"/>
                </a:rPr>
                <a:t>.</a:t>
              </a:r>
              <a:endParaRPr sz="800">
                <a:solidFill>
                  <a:srgbClr val="858585"/>
                </a:solidFill>
                <a:latin typeface="Roboto"/>
                <a:ea typeface="Roboto"/>
                <a:cs typeface="Roboto"/>
                <a:sym typeface="Roboto"/>
              </a:endParaRPr>
            </a:p>
          </p:txBody>
        </p:sp>
        <p:cxnSp>
          <p:nvCxnSpPr>
            <p:cNvPr id="296" name="Google Shape;296;p3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97" name="Google Shape;297;p3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8" name="Google Shape;298;p3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6"/>
          <p:cNvGrpSpPr/>
          <p:nvPr/>
        </p:nvGrpSpPr>
        <p:grpSpPr>
          <a:xfrm>
            <a:off x="6437397" y="1115498"/>
            <a:ext cx="2075088" cy="2911596"/>
            <a:chOff x="1083025" y="1574025"/>
            <a:chExt cx="1834900" cy="2315200"/>
          </a:xfrm>
        </p:grpSpPr>
        <p:sp>
          <p:nvSpPr>
            <p:cNvPr id="300" name="Google Shape;300;p36"/>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2020</a:t>
              </a:r>
              <a:endParaRPr sz="800">
                <a:solidFill>
                  <a:srgbClr val="858585"/>
                </a:solidFill>
                <a:latin typeface="Roboto"/>
                <a:ea typeface="Roboto"/>
                <a:cs typeface="Roboto"/>
                <a:sym typeface="Roboto"/>
              </a:endParaRPr>
            </a:p>
          </p:txBody>
        </p:sp>
        <p:sp>
          <p:nvSpPr>
            <p:cNvPr id="301" name="Google Shape;301;p3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Coronavirus Pandemic</a:t>
              </a:r>
              <a:endParaRPr b="1" sz="1000">
                <a:solidFill>
                  <a:srgbClr val="858585"/>
                </a:solidFill>
                <a:latin typeface="Roboto"/>
                <a:ea typeface="Roboto"/>
                <a:cs typeface="Roboto"/>
                <a:sym typeface="Roboto"/>
              </a:endParaRPr>
            </a:p>
          </p:txBody>
        </p:sp>
        <p:sp>
          <p:nvSpPr>
            <p:cNvPr id="302" name="Google Shape;302;p3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858585"/>
                  </a:solidFill>
                  <a:latin typeface="Roboto"/>
                  <a:ea typeface="Roboto"/>
                  <a:cs typeface="Roboto"/>
                  <a:sym typeface="Roboto"/>
                </a:rPr>
                <a:t>Inflation rate rise in 2020 and 2021 in response to Coronavirus pandemic.</a:t>
              </a:r>
              <a:endParaRPr sz="800">
                <a:solidFill>
                  <a:srgbClr val="858585"/>
                </a:solidFill>
                <a:latin typeface="Roboto"/>
                <a:ea typeface="Roboto"/>
                <a:cs typeface="Roboto"/>
                <a:sym typeface="Roboto"/>
              </a:endParaRPr>
            </a:p>
          </p:txBody>
        </p:sp>
        <p:cxnSp>
          <p:nvCxnSpPr>
            <p:cNvPr id="303" name="Google Shape;303;p36"/>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304" name="Google Shape;304;p36"/>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5" name="Google Shape;305;p36"/>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4</a:t>
            </a:r>
            <a:endParaRPr sz="1500"/>
          </a:p>
          <a:p>
            <a:pPr indent="0" lvl="0" marL="0" rtl="0" algn="l">
              <a:spcBef>
                <a:spcPts val="0"/>
              </a:spcBef>
              <a:spcAft>
                <a:spcPts val="0"/>
              </a:spcAft>
              <a:buNone/>
            </a:pPr>
            <a:r>
              <a:rPr lang="en"/>
              <a:t>Mortgage rate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38"/>
          <p:cNvPicPr preferRelativeResize="0"/>
          <p:nvPr/>
        </p:nvPicPr>
        <p:blipFill>
          <a:blip r:embed="rId3">
            <a:alphaModFix/>
          </a:blip>
          <a:stretch>
            <a:fillRect/>
          </a:stretch>
        </p:blipFill>
        <p:spPr>
          <a:xfrm>
            <a:off x="152400" y="1429550"/>
            <a:ext cx="8839198" cy="3713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factor that determines the effective demand for </a:t>
            </a:r>
            <a:r>
              <a:rPr lang="en"/>
              <a:t>houses</a:t>
            </a:r>
            <a:r>
              <a:rPr lang="en"/>
              <a:t> is the mortgage rates always go lower but you should not expect them to. With inflation at 40-year highs and the Federal Reserve making aggressive rate hikes to combat it, Mortgage rates seem likely to rise in the near future. Fed does not set mortgage rates, but these rates follow the same general trend as the overall market. Wehn mortgage rates rise, home values fall.</a:t>
            </a:r>
            <a:endParaRPr/>
          </a:p>
        </p:txBody>
      </p:sp>
      <p:sp>
        <p:nvSpPr>
          <p:cNvPr id="321" name="Google Shape;321;p3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Mortgage rate</a:t>
            </a:r>
            <a:endParaRPr sz="2500"/>
          </a:p>
        </p:txBody>
      </p:sp>
      <p:cxnSp>
        <p:nvCxnSpPr>
          <p:cNvPr id="322" name="Google Shape;322;p3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5</a:t>
            </a:r>
            <a:endParaRPr sz="1500"/>
          </a:p>
          <a:p>
            <a:pPr indent="0" lvl="0" marL="0" rtl="0" algn="l">
              <a:spcBef>
                <a:spcPts val="0"/>
              </a:spcBef>
              <a:spcAft>
                <a:spcPts val="0"/>
              </a:spcAft>
              <a:buNone/>
            </a:pPr>
            <a:r>
              <a:rPr lang="en"/>
              <a:t>Population - Rising demand Limited Supply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idx="4294967295" type="subTitle"/>
          </p:nvPr>
        </p:nvSpPr>
        <p:spPr>
          <a:xfrm>
            <a:off x="108825" y="3901225"/>
            <a:ext cx="8925000" cy="124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tells us that in coming years we may see population may reach to 350 million by 2030.</a:t>
            </a:r>
            <a:endParaRPr/>
          </a:p>
        </p:txBody>
      </p:sp>
      <p:pic>
        <p:nvPicPr>
          <p:cNvPr id="333" name="Google Shape;333;p41"/>
          <p:cNvPicPr preferRelativeResize="0"/>
          <p:nvPr/>
        </p:nvPicPr>
        <p:blipFill>
          <a:blip r:embed="rId3">
            <a:alphaModFix/>
          </a:blip>
          <a:stretch>
            <a:fillRect/>
          </a:stretch>
        </p:blipFill>
        <p:spPr>
          <a:xfrm>
            <a:off x="108825" y="304800"/>
            <a:ext cx="8734926" cy="292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Housing prices are an important reflection of the economy, and housing price ranges are of great interest for both buyers and sellers. In this project “Factors that could </a:t>
            </a:r>
            <a:r>
              <a:rPr lang="en"/>
              <a:t>influence</a:t>
            </a:r>
            <a:r>
              <a:rPr lang="en"/>
              <a:t> house prices across U.S. over next decade” will be explained with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real estate market in the United States has rebounded significantly from the housing crash of the late-2000s, with low interest rates and limited inventory creating an ideal environment for sellers in some parts of the 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exactly are real estate prices determined? We’ve uncovered eight of the most important factors that affecting the housing market.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5"/>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cxnSp>
        <p:nvCxnSpPr>
          <p:cNvPr id="102" name="Google Shape;102;p15"/>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average growth range of US population ranges from 0.38% to 0.9% every year. The United State is projected to grow by nearly 79 million people in the next 4 decades, from about 326 million to 404 million between 2017 and 2060. The population is projected to cross the 400-million mark in 2058. Population is a very important factor. It is not just the number of people but demographic changes leads to influence in house prices. E.g. growing number of single people living alone has led to increasing demand for houses. We know if demand increases price will increase.</a:t>
            </a:r>
            <a:endParaRPr/>
          </a:p>
        </p:txBody>
      </p:sp>
      <p:sp>
        <p:nvSpPr>
          <p:cNvPr id="339" name="Google Shape;339;p4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40" name="Google Shape;340;p4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3"/>
          <p:cNvPicPr preferRelativeResize="0"/>
          <p:nvPr/>
        </p:nvPicPr>
        <p:blipFill>
          <a:blip r:embed="rId3">
            <a:alphaModFix/>
          </a:blip>
          <a:stretch>
            <a:fillRect/>
          </a:stretch>
        </p:blipFill>
        <p:spPr>
          <a:xfrm>
            <a:off x="59938" y="688637"/>
            <a:ext cx="9024125" cy="3766225"/>
          </a:xfrm>
          <a:prstGeom prst="rect">
            <a:avLst/>
          </a:prstGeom>
          <a:noFill/>
          <a:ln>
            <a:noFill/>
          </a:ln>
        </p:spPr>
      </p:pic>
      <p:sp>
        <p:nvSpPr>
          <p:cNvPr id="346" name="Google Shape;346;p43"/>
          <p:cNvSpPr txBox="1"/>
          <p:nvPr>
            <p:ph idx="4294967295" type="subTitle"/>
          </p:nvPr>
        </p:nvSpPr>
        <p:spPr>
          <a:xfrm>
            <a:off x="60000" y="4269625"/>
            <a:ext cx="9024000" cy="69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are </a:t>
            </a:r>
            <a:r>
              <a:rPr lang="en"/>
              <a:t>preffering</a:t>
            </a:r>
            <a:r>
              <a:rPr lang="en"/>
              <a:t> to live alone increases demand in household market.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above graph we can see that there are 28.46% of households with one person. An average annual rise of single person household is 1.1% over 2015-2030. There were 37 million one-person households in 2021, or 28% of all U.S. households. The number of families with their own children under age 18 in the household declined over the last two decades. The projections show that single-person households are set to reach about 41.4 million by 2030, which will again lead to increase in house prices in 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44"/>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53" name="Google Shape;353;p44"/>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5"/>
          <p:cNvPicPr preferRelativeResize="0"/>
          <p:nvPr/>
        </p:nvPicPr>
        <p:blipFill>
          <a:blip r:embed="rId3">
            <a:alphaModFix/>
          </a:blip>
          <a:stretch>
            <a:fillRect/>
          </a:stretch>
        </p:blipFill>
        <p:spPr>
          <a:xfrm>
            <a:off x="152400" y="727763"/>
            <a:ext cx="8839199" cy="368796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demand for housing does not just depend on the population but also the size of household. We can see above how the size of household “seven or more” decreasing since 1960. This shows that certain social and demographic factors are causing a rise in number of households ( faster than population ) such as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Increased life expectancy, leading to more single old people</a:t>
            </a:r>
            <a:endParaRPr/>
          </a:p>
          <a:p>
            <a:pPr indent="-330200" lvl="0" marL="457200" rtl="0" algn="l">
              <a:spcBef>
                <a:spcPts val="0"/>
              </a:spcBef>
              <a:spcAft>
                <a:spcPts val="0"/>
              </a:spcAft>
              <a:buSzPts val="1600"/>
              <a:buChar char="●"/>
            </a:pPr>
            <a:r>
              <a:rPr lang="en"/>
              <a:t>Divorce rates - increasing number of single parent families.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4" name="Google Shape;364;p4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Population</a:t>
            </a:r>
            <a:endParaRPr sz="2500"/>
          </a:p>
        </p:txBody>
      </p:sp>
      <p:cxnSp>
        <p:nvCxnSpPr>
          <p:cNvPr id="365" name="Google Shape;365;p4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6</a:t>
            </a:r>
            <a:endParaRPr sz="1500"/>
          </a:p>
          <a:p>
            <a:pPr indent="0" lvl="0" marL="0" rtl="0" algn="l">
              <a:spcBef>
                <a:spcPts val="0"/>
              </a:spcBef>
              <a:spcAft>
                <a:spcPts val="0"/>
              </a:spcAft>
              <a:buNone/>
            </a:pPr>
            <a:r>
              <a:rPr lang="en"/>
              <a:t>Economy and Unemployment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a:blip r:embed="rId3">
            <a:alphaModFix/>
          </a:blip>
          <a:stretch>
            <a:fillRect/>
          </a:stretch>
        </p:blipFill>
        <p:spPr>
          <a:xfrm>
            <a:off x="0" y="1042045"/>
            <a:ext cx="9144002" cy="305940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graphs shows that economy is recovering and Unemployment is falling.The US economy contracted by 3.5% during 2020, in contrast to an annual growth of 2.2% in 2019 and the biggest decline since the demobilization from World War II in 1956, as the country was ravaged by the global pandemic last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June 2022, the unemployment rate dropped to 3.7%, sharply down from 8.1% a year earlier and from a peak of 14.8% in April 2020 ( due to coronavirus pandemic), according to the U.S. Bureau of labor statistics. Now the unemployment rate is lower than the average unemployment rate 4.4% from 2015 to 2019.</a:t>
            </a:r>
            <a:endParaRPr/>
          </a:p>
          <a:p>
            <a:pPr indent="0" lvl="0" marL="0" rtl="0" algn="l">
              <a:spcBef>
                <a:spcPts val="0"/>
              </a:spcBef>
              <a:spcAft>
                <a:spcPts val="0"/>
              </a:spcAft>
              <a:buNone/>
            </a:pPr>
            <a:r>
              <a:t/>
            </a:r>
            <a:endParaRPr/>
          </a:p>
        </p:txBody>
      </p:sp>
      <p:sp>
        <p:nvSpPr>
          <p:cNvPr id="381" name="Google Shape;381;p4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Economy and Unemployment</a:t>
            </a:r>
            <a:endParaRPr sz="2500"/>
          </a:p>
        </p:txBody>
      </p:sp>
      <p:cxnSp>
        <p:nvCxnSpPr>
          <p:cNvPr id="382" name="Google Shape;382;p4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7</a:t>
            </a:r>
            <a:endParaRPr sz="1500"/>
          </a:p>
          <a:p>
            <a:pPr indent="0" lvl="0" marL="0" rtl="0" algn="l">
              <a:spcBef>
                <a:spcPts val="0"/>
              </a:spcBef>
              <a:spcAft>
                <a:spcPts val="0"/>
              </a:spcAft>
              <a:buNone/>
            </a:pPr>
            <a:r>
              <a:rPr lang="en"/>
              <a:t>Property, Sales and Income Tax rate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1"/>
          <p:cNvPicPr preferRelativeResize="0"/>
          <p:nvPr/>
        </p:nvPicPr>
        <p:blipFill>
          <a:blip r:embed="rId3">
            <a:alphaModFix/>
          </a:blip>
          <a:stretch>
            <a:fillRect/>
          </a:stretch>
        </p:blipFill>
        <p:spPr>
          <a:xfrm>
            <a:off x="1560775" y="152400"/>
            <a:ext cx="6022442" cy="4838700"/>
          </a:xfrm>
          <a:prstGeom prst="rect">
            <a:avLst/>
          </a:prstGeom>
          <a:noFill/>
          <a:ln>
            <a:noFill/>
          </a:ln>
        </p:spPr>
      </p:pic>
      <p:sp>
        <p:nvSpPr>
          <p:cNvPr id="393" name="Google Shape;393;p51"/>
          <p:cNvSpPr txBox="1"/>
          <p:nvPr>
            <p:ph idx="4294967295" type="subTitle"/>
          </p:nvPr>
        </p:nvSpPr>
        <p:spPr>
          <a:xfrm>
            <a:off x="7649875" y="43600"/>
            <a:ext cx="1494000" cy="47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Scale is made by considering property tax rate in each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Factors affecting U.S. House market:</a:t>
            </a:r>
            <a:endParaRPr b="1"/>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Affordability</a:t>
            </a:r>
            <a:endParaRPr/>
          </a:p>
          <a:p>
            <a:pPr indent="-330200" lvl="0" marL="457200" rtl="0" algn="l">
              <a:spcBef>
                <a:spcPts val="0"/>
              </a:spcBef>
              <a:spcAft>
                <a:spcPts val="0"/>
              </a:spcAft>
              <a:buSzPts val="1600"/>
              <a:buAutoNum type="arabicPeriod"/>
            </a:pPr>
            <a:r>
              <a:rPr lang="en"/>
              <a:t>Location</a:t>
            </a:r>
            <a:endParaRPr/>
          </a:p>
          <a:p>
            <a:pPr indent="-330200" lvl="0" marL="457200" rtl="0" algn="l">
              <a:spcBef>
                <a:spcPts val="0"/>
              </a:spcBef>
              <a:spcAft>
                <a:spcPts val="0"/>
              </a:spcAft>
              <a:buSzPts val="1600"/>
              <a:buAutoNum type="arabicPeriod"/>
            </a:pPr>
            <a:r>
              <a:rPr lang="en"/>
              <a:t>Interest rate and Inflation rate</a:t>
            </a:r>
            <a:endParaRPr/>
          </a:p>
          <a:p>
            <a:pPr indent="-330200" lvl="0" marL="457200" rtl="0" algn="l">
              <a:spcBef>
                <a:spcPts val="0"/>
              </a:spcBef>
              <a:spcAft>
                <a:spcPts val="0"/>
              </a:spcAft>
              <a:buSzPts val="1600"/>
              <a:buAutoNum type="arabicPeriod"/>
            </a:pPr>
            <a:r>
              <a:rPr lang="en"/>
              <a:t>Mortgage rate</a:t>
            </a:r>
            <a:endParaRPr/>
          </a:p>
          <a:p>
            <a:pPr indent="-330200" lvl="0" marL="457200" rtl="0" algn="l">
              <a:spcBef>
                <a:spcPts val="0"/>
              </a:spcBef>
              <a:spcAft>
                <a:spcPts val="0"/>
              </a:spcAft>
              <a:buSzPts val="1600"/>
              <a:buAutoNum type="arabicPeriod"/>
            </a:pPr>
            <a:r>
              <a:rPr lang="en"/>
              <a:t>Population - Rising demand Limited supply</a:t>
            </a:r>
            <a:endParaRPr/>
          </a:p>
          <a:p>
            <a:pPr indent="-330200" lvl="0" marL="457200" rtl="0" algn="l">
              <a:spcBef>
                <a:spcPts val="0"/>
              </a:spcBef>
              <a:spcAft>
                <a:spcPts val="0"/>
              </a:spcAft>
              <a:buSzPts val="1600"/>
              <a:buAutoNum type="arabicPeriod"/>
            </a:pPr>
            <a:r>
              <a:rPr lang="en"/>
              <a:t>Economy and Unemployment</a:t>
            </a:r>
            <a:endParaRPr/>
          </a:p>
          <a:p>
            <a:pPr indent="-330200" lvl="0" marL="457200" rtl="0" algn="l">
              <a:spcBef>
                <a:spcPts val="0"/>
              </a:spcBef>
              <a:spcAft>
                <a:spcPts val="0"/>
              </a:spcAft>
              <a:buSzPts val="1600"/>
              <a:buAutoNum type="arabicPeriod"/>
            </a:pPr>
            <a:r>
              <a:rPr lang="en"/>
              <a:t>Property , Sales and Income Tax</a:t>
            </a:r>
            <a:endParaRPr/>
          </a:p>
          <a:p>
            <a:pPr indent="-330200" lvl="0" marL="457200" rtl="0" algn="l">
              <a:spcBef>
                <a:spcPts val="0"/>
              </a:spcBef>
              <a:spcAft>
                <a:spcPts val="0"/>
              </a:spcAft>
              <a:buSzPts val="1600"/>
              <a:buAutoNum type="arabicPeriod"/>
            </a:pPr>
            <a:r>
              <a:rPr lang="en"/>
              <a:t>Government Policies</a:t>
            </a:r>
            <a:endParaRPr/>
          </a:p>
          <a:p>
            <a:pPr indent="0" lvl="0" marL="0" rtl="0" algn="l">
              <a:spcBef>
                <a:spcPts val="0"/>
              </a:spcBef>
              <a:spcAft>
                <a:spcPts val="0"/>
              </a:spcAft>
              <a:buNone/>
            </a:pPr>
            <a:r>
              <a:t/>
            </a:r>
            <a:endParaRPr/>
          </a:p>
        </p:txBody>
      </p:sp>
      <p:sp>
        <p:nvSpPr>
          <p:cNvPr id="108" name="Google Shape;108;p1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cxnSp>
        <p:nvCxnSpPr>
          <p:cNvPr id="109" name="Google Shape;109;p1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Employment income, as well as business and professional income, is subject to progressive federal income tax rates.</a:t>
            </a:r>
            <a:endParaRPr/>
          </a:p>
          <a:p>
            <a:pPr indent="-330200" lvl="0" marL="457200" rtl="0" algn="l">
              <a:spcBef>
                <a:spcPts val="0"/>
              </a:spcBef>
              <a:spcAft>
                <a:spcPts val="0"/>
              </a:spcAft>
              <a:buSzPts val="1600"/>
              <a:buChar char="●"/>
            </a:pPr>
            <a:r>
              <a:rPr lang="en"/>
              <a:t>State governments in the U.S. levy their own taxes on income. Non-residents are subject to state income taxes in the state where they earn income. The rates are progressive and very from state to state. The income brackets are mostly the same as, or sometimes modified from the federal income tax brackets.</a:t>
            </a:r>
            <a:endParaRPr/>
          </a:p>
        </p:txBody>
      </p:sp>
      <p:sp>
        <p:nvSpPr>
          <p:cNvPr id="399" name="Google Shape;399;p52"/>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Property, Sales and Income tax rate</a:t>
            </a:r>
            <a:endParaRPr sz="2500"/>
          </a:p>
        </p:txBody>
      </p:sp>
      <p:cxnSp>
        <p:nvCxnSpPr>
          <p:cNvPr id="400" name="Google Shape;400;p52"/>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8</a:t>
            </a:r>
            <a:endParaRPr sz="1500"/>
          </a:p>
          <a:p>
            <a:pPr indent="0" lvl="0" marL="0" rtl="0" algn="l">
              <a:spcBef>
                <a:spcPts val="0"/>
              </a:spcBef>
              <a:spcAft>
                <a:spcPts val="0"/>
              </a:spcAft>
              <a:buNone/>
            </a:pPr>
            <a:r>
              <a:rPr lang="en"/>
              <a:t>Government Policies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pSp>
        <p:nvGrpSpPr>
          <p:cNvPr id="410" name="Google Shape;410;p54"/>
          <p:cNvGrpSpPr/>
          <p:nvPr/>
        </p:nvGrpSpPr>
        <p:grpSpPr>
          <a:xfrm>
            <a:off x="200" y="202839"/>
            <a:ext cx="2265536" cy="4520236"/>
            <a:chOff x="0" y="1189989"/>
            <a:chExt cx="2214600" cy="4520236"/>
          </a:xfrm>
        </p:grpSpPr>
        <p:sp>
          <p:nvSpPr>
            <p:cNvPr id="411" name="Google Shape;411;p54"/>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 More Stimulus Spending</a:t>
              </a:r>
              <a:endParaRPr>
                <a:solidFill>
                  <a:srgbClr val="FFFFFF"/>
                </a:solidFill>
                <a:latin typeface="Roboto"/>
                <a:ea typeface="Roboto"/>
                <a:cs typeface="Roboto"/>
                <a:sym typeface="Roboto"/>
              </a:endParaRPr>
            </a:p>
          </p:txBody>
        </p:sp>
        <p:sp>
          <p:nvSpPr>
            <p:cNvPr id="412" name="Google Shape;412;p54"/>
            <p:cNvSpPr txBox="1"/>
            <p:nvPr/>
          </p:nvSpPr>
          <p:spPr>
            <a:xfrm>
              <a:off x="295039" y="2057125"/>
              <a:ext cx="1624500" cy="3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Biden administration has promised $5.4 trillion in additional </a:t>
              </a:r>
              <a:r>
                <a:rPr lang="en" sz="1100">
                  <a:latin typeface="Roboto"/>
                  <a:ea typeface="Roboto"/>
                  <a:cs typeface="Roboto"/>
                  <a:sym typeface="Roboto"/>
                </a:rPr>
                <a:t>spending</a:t>
              </a:r>
              <a:r>
                <a:rPr lang="en" sz="1100">
                  <a:latin typeface="Roboto"/>
                  <a:ea typeface="Roboto"/>
                  <a:cs typeface="Roboto"/>
                  <a:sym typeface="Roboto"/>
                </a:rPr>
                <a:t> over the next 10 years.This includes spending for healthcare and health insurance, which would increase demand for the real estate that healthcare providers occupy. Biden pledged to spend another $1.6 trillion on infrastructure and research development.</a:t>
              </a:r>
              <a:endParaRPr sz="1100">
                <a:latin typeface="Roboto"/>
                <a:ea typeface="Roboto"/>
                <a:cs typeface="Roboto"/>
                <a:sym typeface="Roboto"/>
              </a:endParaRPr>
            </a:p>
          </p:txBody>
        </p:sp>
      </p:grpSp>
      <p:grpSp>
        <p:nvGrpSpPr>
          <p:cNvPr id="413" name="Google Shape;413;p54"/>
          <p:cNvGrpSpPr/>
          <p:nvPr/>
        </p:nvGrpSpPr>
        <p:grpSpPr>
          <a:xfrm>
            <a:off x="1880807" y="202625"/>
            <a:ext cx="2111472" cy="4738250"/>
            <a:chOff x="1838325" y="1189775"/>
            <a:chExt cx="2064000" cy="4738250"/>
          </a:xfrm>
        </p:grpSpPr>
        <p:sp>
          <p:nvSpPr>
            <p:cNvPr id="414" name="Google Shape;414;p54"/>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Elimination of 1031 Exchange of High Earners</a:t>
              </a:r>
              <a:endParaRPr>
                <a:solidFill>
                  <a:srgbClr val="FFFFFF"/>
                </a:solidFill>
                <a:latin typeface="Roboto"/>
                <a:ea typeface="Roboto"/>
                <a:cs typeface="Roboto"/>
                <a:sym typeface="Roboto"/>
              </a:endParaRPr>
            </a:p>
          </p:txBody>
        </p:sp>
        <p:sp>
          <p:nvSpPr>
            <p:cNvPr id="415" name="Google Shape;415;p54"/>
            <p:cNvSpPr txBox="1"/>
            <p:nvPr/>
          </p:nvSpPr>
          <p:spPr>
            <a:xfrm>
              <a:off x="2017253"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The plan stipulates that additional federal spending will be paid for partially by “rolling back unproductive and unequal tax breaks for real estate investors with incomes over $400,000.” The 1031 exchange allows one to defer all capital gains taxes for the sale of a piece of real estate if the proceeds are reinvested in another piece ( or multiple pieces ) of real estate within a specific period of time.</a:t>
              </a:r>
              <a:endParaRPr sz="1100">
                <a:latin typeface="Roboto"/>
                <a:ea typeface="Roboto"/>
                <a:cs typeface="Roboto"/>
                <a:sym typeface="Roboto"/>
              </a:endParaRPr>
            </a:p>
          </p:txBody>
        </p:sp>
      </p:grpSp>
      <p:grpSp>
        <p:nvGrpSpPr>
          <p:cNvPr id="416" name="Google Shape;416;p54"/>
          <p:cNvGrpSpPr/>
          <p:nvPr/>
        </p:nvGrpSpPr>
        <p:grpSpPr>
          <a:xfrm>
            <a:off x="3597835" y="202625"/>
            <a:ext cx="2111472" cy="4738250"/>
            <a:chOff x="3516750" y="1189775"/>
            <a:chExt cx="2064000" cy="4738250"/>
          </a:xfrm>
        </p:grpSpPr>
        <p:sp>
          <p:nvSpPr>
            <p:cNvPr id="417" name="Google Shape;417;p54"/>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Elimination of the SALT Deduction Cap</a:t>
              </a:r>
              <a:endParaRPr>
                <a:solidFill>
                  <a:srgbClr val="FFFFFF"/>
                </a:solidFill>
                <a:latin typeface="Roboto"/>
                <a:ea typeface="Roboto"/>
                <a:cs typeface="Roboto"/>
                <a:sym typeface="Roboto"/>
              </a:endParaRPr>
            </a:p>
          </p:txBody>
        </p:sp>
        <p:sp>
          <p:nvSpPr>
            <p:cNvPr id="418" name="Google Shape;418;p54"/>
            <p:cNvSpPr txBox="1"/>
            <p:nvPr/>
          </p:nvSpPr>
          <p:spPr>
            <a:xfrm>
              <a:off x="3739443"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SALT - This effectively lowers federal taxes more for individuals in high tax cities and states than individuals in low tax cities and states. By eliminating it would lower the incentives to move away from high-tax states. As home prices soar in low-tax states and suburbs outside of coastal cities, eliminating the SALT deduction cap will make it easier for higher earners to remain in high tax coastal states.</a:t>
              </a:r>
              <a:endParaRPr sz="1100">
                <a:latin typeface="Roboto"/>
                <a:ea typeface="Roboto"/>
                <a:cs typeface="Roboto"/>
                <a:sym typeface="Roboto"/>
              </a:endParaRPr>
            </a:p>
          </p:txBody>
        </p:sp>
      </p:grpSp>
      <p:grpSp>
        <p:nvGrpSpPr>
          <p:cNvPr id="419" name="Google Shape;419;p54"/>
          <p:cNvGrpSpPr/>
          <p:nvPr/>
        </p:nvGrpSpPr>
        <p:grpSpPr>
          <a:xfrm>
            <a:off x="7032328" y="202625"/>
            <a:ext cx="2111472" cy="4738250"/>
            <a:chOff x="6874025" y="1189775"/>
            <a:chExt cx="2064000" cy="4738250"/>
          </a:xfrm>
        </p:grpSpPr>
        <p:sp>
          <p:nvSpPr>
            <p:cNvPr id="420" name="Google Shape;420;p54"/>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Rental and Homeowners Assistance</a:t>
              </a:r>
              <a:endParaRPr>
                <a:solidFill>
                  <a:srgbClr val="FFFFFF"/>
                </a:solidFill>
                <a:latin typeface="Roboto"/>
                <a:ea typeface="Roboto"/>
                <a:cs typeface="Roboto"/>
                <a:sym typeface="Roboto"/>
              </a:endParaRPr>
            </a:p>
          </p:txBody>
        </p:sp>
        <p:sp>
          <p:nvSpPr>
            <p:cNvPr id="421" name="Google Shape;421;p54"/>
            <p:cNvSpPr txBox="1"/>
            <p:nvPr/>
          </p:nvSpPr>
          <p:spPr>
            <a:xfrm>
              <a:off x="7183847" y="2057125"/>
              <a:ext cx="1624500" cy="38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Upcoming $1.9 trillion stimulus package currently making its way through congress is $25 billion of rental assistance, which should be a huge boon to class B and class C residential landlords. Bill includes $10 </a:t>
              </a:r>
              <a:r>
                <a:rPr lang="en" sz="1100">
                  <a:latin typeface="Roboto"/>
                  <a:ea typeface="Roboto"/>
                  <a:cs typeface="Roboto"/>
                  <a:sym typeface="Roboto"/>
                </a:rPr>
                <a:t>billion for homeowner assistance with mortgage payments, property taxes and utilities. This should prevent a substantial number of foreclosures and thus pour fuel one already blazing housing market.</a:t>
              </a:r>
              <a:endParaRPr sz="1100">
                <a:latin typeface="Roboto"/>
                <a:ea typeface="Roboto"/>
                <a:cs typeface="Roboto"/>
                <a:sym typeface="Roboto"/>
              </a:endParaRPr>
            </a:p>
          </p:txBody>
        </p:sp>
      </p:grpSp>
      <p:grpSp>
        <p:nvGrpSpPr>
          <p:cNvPr id="422" name="Google Shape;422;p54"/>
          <p:cNvGrpSpPr/>
          <p:nvPr/>
        </p:nvGrpSpPr>
        <p:grpSpPr>
          <a:xfrm>
            <a:off x="5315043" y="202625"/>
            <a:ext cx="2111472" cy="4520450"/>
            <a:chOff x="5195350" y="1189775"/>
            <a:chExt cx="2064000" cy="4520450"/>
          </a:xfrm>
        </p:grpSpPr>
        <p:sp>
          <p:nvSpPr>
            <p:cNvPr id="423" name="Google Shape;423;p54"/>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Help for First-Time Homebuyers</a:t>
              </a:r>
              <a:endParaRPr>
                <a:solidFill>
                  <a:srgbClr val="FFFFFF"/>
                </a:solidFill>
                <a:latin typeface="Roboto"/>
                <a:ea typeface="Roboto"/>
                <a:cs typeface="Roboto"/>
                <a:sym typeface="Roboto"/>
              </a:endParaRPr>
            </a:p>
          </p:txBody>
        </p:sp>
        <p:sp>
          <p:nvSpPr>
            <p:cNvPr id="424" name="Google Shape;424;p54"/>
            <p:cNvSpPr txBox="1"/>
            <p:nvPr/>
          </p:nvSpPr>
          <p:spPr>
            <a:xfrm>
              <a:off x="5461657" y="2057125"/>
              <a:ext cx="1624500" cy="36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Biden’s proposal to provide a $15,000 tax credit for first-time home buyers would help those who would like to buy a home but have been unable to due to lack of a down payment, high home prices, or lingering student debt.</a:t>
              </a:r>
              <a:endParaRPr sz="1100">
                <a:latin typeface="Roboto"/>
                <a:ea typeface="Roboto"/>
                <a:cs typeface="Roboto"/>
                <a:sym typeface="Roboto"/>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55"/>
          <p:cNvGrpSpPr/>
          <p:nvPr/>
        </p:nvGrpSpPr>
        <p:grpSpPr>
          <a:xfrm>
            <a:off x="5761860" y="198109"/>
            <a:ext cx="3381731" cy="4945241"/>
            <a:chOff x="5632317" y="1189775"/>
            <a:chExt cx="3305700" cy="4763743"/>
          </a:xfrm>
        </p:grpSpPr>
        <p:sp>
          <p:nvSpPr>
            <p:cNvPr id="430" name="Google Shape;430;p5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Sustainable Building Standards/Regulations</a:t>
              </a:r>
              <a:endParaRPr>
                <a:solidFill>
                  <a:srgbClr val="FFFFFF"/>
                </a:solidFill>
                <a:latin typeface="Roboto"/>
                <a:ea typeface="Roboto"/>
                <a:cs typeface="Roboto"/>
                <a:sym typeface="Roboto"/>
              </a:endParaRPr>
            </a:p>
          </p:txBody>
        </p:sp>
        <p:sp>
          <p:nvSpPr>
            <p:cNvPr id="431" name="Google Shape;431;p55"/>
            <p:cNvSpPr txBox="1"/>
            <p:nvPr/>
          </p:nvSpPr>
          <p:spPr>
            <a:xfrm>
              <a:off x="6167058" y="2057118"/>
              <a:ext cx="22362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Buildings account for roughly one third of total carbon emissions, which means that the commercial real </a:t>
              </a:r>
              <a:r>
                <a:rPr lang="en" sz="1200">
                  <a:latin typeface="Roboto"/>
                  <a:ea typeface="Roboto"/>
                  <a:cs typeface="Roboto"/>
                  <a:sym typeface="Roboto"/>
                </a:rPr>
                <a:t>estate</a:t>
              </a:r>
              <a:r>
                <a:rPr lang="en" sz="1200">
                  <a:latin typeface="Roboto"/>
                  <a:ea typeface="Roboto"/>
                  <a:cs typeface="Roboto"/>
                  <a:sym typeface="Roboto"/>
                </a:rPr>
                <a:t> industry will need to be marshaled in the fight against climate change. Biden wants to reduce the carbon footprint of american buildings by 50% by 2035.</a:t>
              </a:r>
              <a:endParaRPr sz="1200">
                <a:latin typeface="Roboto"/>
                <a:ea typeface="Roboto"/>
                <a:cs typeface="Roboto"/>
                <a:sym typeface="Roboto"/>
              </a:endParaRPr>
            </a:p>
          </p:txBody>
        </p:sp>
      </p:grpSp>
      <p:grpSp>
        <p:nvGrpSpPr>
          <p:cNvPr id="432" name="Google Shape;432;p55"/>
          <p:cNvGrpSpPr/>
          <p:nvPr/>
        </p:nvGrpSpPr>
        <p:grpSpPr>
          <a:xfrm>
            <a:off x="0" y="198331"/>
            <a:ext cx="3628479" cy="4945021"/>
            <a:chOff x="0" y="1189989"/>
            <a:chExt cx="3546900" cy="4763531"/>
          </a:xfrm>
        </p:grpSpPr>
        <p:sp>
          <p:nvSpPr>
            <p:cNvPr id="433" name="Google Shape;433;p55"/>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Help for Struggling Coastal  Cities</a:t>
              </a:r>
              <a:endParaRPr>
                <a:solidFill>
                  <a:srgbClr val="FFFFFF"/>
                </a:solidFill>
                <a:latin typeface="Roboto"/>
                <a:ea typeface="Roboto"/>
                <a:cs typeface="Roboto"/>
                <a:sym typeface="Roboto"/>
              </a:endParaRPr>
            </a:p>
          </p:txBody>
        </p:sp>
        <p:sp>
          <p:nvSpPr>
            <p:cNvPr id="434" name="Google Shape;434;p55"/>
            <p:cNvSpPr txBox="1"/>
            <p:nvPr/>
          </p:nvSpPr>
          <p:spPr>
            <a:xfrm>
              <a:off x="479350" y="2057120"/>
              <a:ext cx="24123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Existing problems like homelessness and crime, makes urban areas less attractive places to live for higher income individuals, spurring them to move to the suburbs or other states. This then has the effect of reducing the tax base, </a:t>
              </a:r>
              <a:r>
                <a:rPr lang="en" sz="1200">
                  <a:latin typeface="Roboto"/>
                  <a:ea typeface="Roboto"/>
                  <a:cs typeface="Roboto"/>
                  <a:sym typeface="Roboto"/>
                </a:rPr>
                <a:t>causing</a:t>
              </a:r>
              <a:r>
                <a:rPr lang="en" sz="1200">
                  <a:latin typeface="Roboto"/>
                  <a:ea typeface="Roboto"/>
                  <a:cs typeface="Roboto"/>
                  <a:sym typeface="Roboto"/>
                </a:rPr>
                <a:t> cities to raise tax rates or look for other sources of income. Higher tax rates then make these cities even less attractive for high earners, pushing more of them to leave. It’s a deadly spiral. Biden is expected to push trillions of dollars to help struggling coastal cities, </a:t>
              </a:r>
              <a:r>
                <a:rPr lang="en" sz="1200">
                  <a:latin typeface="Roboto"/>
                  <a:ea typeface="Roboto"/>
                  <a:cs typeface="Roboto"/>
                  <a:sym typeface="Roboto"/>
                </a:rPr>
                <a:t>benefiting</a:t>
              </a:r>
              <a:r>
                <a:rPr lang="en" sz="1200">
                  <a:latin typeface="Roboto"/>
                  <a:ea typeface="Roboto"/>
                  <a:cs typeface="Roboto"/>
                  <a:sym typeface="Roboto"/>
                </a:rPr>
                <a:t> real estate in these places.</a:t>
              </a:r>
              <a:endParaRPr sz="1200">
                <a:latin typeface="Roboto"/>
                <a:ea typeface="Roboto"/>
                <a:cs typeface="Roboto"/>
                <a:sym typeface="Roboto"/>
              </a:endParaRPr>
            </a:p>
          </p:txBody>
        </p:sp>
      </p:grpSp>
      <p:grpSp>
        <p:nvGrpSpPr>
          <p:cNvPr id="435" name="Google Shape;435;p55"/>
          <p:cNvGrpSpPr/>
          <p:nvPr/>
        </p:nvGrpSpPr>
        <p:grpSpPr>
          <a:xfrm>
            <a:off x="3011921" y="198109"/>
            <a:ext cx="3381731" cy="4945244"/>
            <a:chOff x="2944204" y="1189775"/>
            <a:chExt cx="3305700" cy="4763745"/>
          </a:xfrm>
        </p:grpSpPr>
        <p:sp>
          <p:nvSpPr>
            <p:cNvPr id="436" name="Google Shape;436;p5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Affordable Housing</a:t>
              </a:r>
              <a:endParaRPr>
                <a:solidFill>
                  <a:srgbClr val="FFFFFF"/>
                </a:solidFill>
                <a:latin typeface="Roboto"/>
                <a:ea typeface="Roboto"/>
                <a:cs typeface="Roboto"/>
                <a:sym typeface="Roboto"/>
              </a:endParaRPr>
            </a:p>
          </p:txBody>
        </p:sp>
        <p:sp>
          <p:nvSpPr>
            <p:cNvPr id="437" name="Google Shape;437;p55"/>
            <p:cNvSpPr txBox="1"/>
            <p:nvPr/>
          </p:nvSpPr>
          <p:spPr>
            <a:xfrm>
              <a:off x="3355449" y="2057120"/>
              <a:ext cx="2359800" cy="38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President Biden has made clear his desire for more affordable housing in America. This could manifest as tax incentives for building low-rent housing in expensive areas and encouraging changes to zoning laws.Problem of shortage of affordable housing nearly impossible to change at the federal level as the fundamental problems are mostly at the city level, and thus that’s where the solutions mostly lie as well. We find it doubtful that Biden’s policies will have a significant effect on housing costs.</a:t>
              </a:r>
              <a:endParaRPr sz="1200">
                <a:latin typeface="Roboto"/>
                <a:ea typeface="Roboto"/>
                <a:cs typeface="Roboto"/>
                <a:sym typeface="Roboto"/>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3"/>
              </a:rPr>
              <a:t>Housing Data - Zillow Research</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4"/>
              </a:rPr>
              <a:t>You searched for Number of houses – Page 3 of 3 – DQYDJ – Don't Quit Your Day Job…</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5"/>
              </a:rPr>
              <a:t>Historical Income Tables: Households (census.gov)</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6"/>
              </a:rPr>
              <a:t>• Most populated U.S. cities: median household income 2019 | Statista</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7"/>
              </a:rPr>
              <a:t>Search Results | FRED | St. Louis Fed (stlouisfed.org)</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8"/>
              </a:rPr>
              <a:t>U.S. Bureau of Labor Statistics (bls.gov)</a:t>
            </a:r>
            <a:endParaRPr/>
          </a:p>
          <a:p>
            <a:pPr indent="-330200" lvl="0" marL="457200" rtl="0" algn="l">
              <a:spcBef>
                <a:spcPts val="0"/>
              </a:spcBef>
              <a:spcAft>
                <a:spcPts val="0"/>
              </a:spcAft>
              <a:buSzPts val="1600"/>
              <a:buChar char="●"/>
            </a:pPr>
            <a:r>
              <a:rPr lang="en" sz="1100" u="sng">
                <a:solidFill>
                  <a:schemeClr val="hlink"/>
                </a:solidFill>
                <a:latin typeface="Arial"/>
                <a:ea typeface="Arial"/>
                <a:cs typeface="Arial"/>
                <a:sym typeface="Arial"/>
                <a:hlinkClick r:id="rId9"/>
              </a:rPr>
              <a:t>Freddie Mac - We Make Home Possible - Freddie Mac</a:t>
            </a:r>
            <a:endParaRPr/>
          </a:p>
        </p:txBody>
      </p:sp>
      <p:sp>
        <p:nvSpPr>
          <p:cNvPr id="443" name="Google Shape;443;p56"/>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Source</a:t>
            </a:r>
            <a:endParaRPr sz="2500"/>
          </a:p>
        </p:txBody>
      </p:sp>
      <p:cxnSp>
        <p:nvCxnSpPr>
          <p:cNvPr id="444" name="Google Shape;444;p56"/>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housing market basically works on a cycle of supply and demand. When there is a large inventory of houses, It’s a buyer’s market and housing prices tend to fall.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housing crash began in second </a:t>
            </a:r>
            <a:r>
              <a:rPr lang="en"/>
              <a:t>quarter of 2006. There was a 33.3% fall in the S&amp;P/Case-Shiller composite-20 home price index from Q2 2006 to Q4 2011.Phoenix registered the biggest drop among twenty largest metro areas.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 housing market started to recover in the second half of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cycles that real estate markets move through that have been repeated since the 1800s which involve four phases: recovery, expansion, hyper supply and recession. It shows that the current market is still in the expansion phase and we won’t reach the peak bubble before a crash until 2024. The housing market crashes in 18-year cycle shows that next crash will occur in 2024 and lead to a great depression in 2026.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17"/>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The U.S. House price cycle</a:t>
            </a:r>
            <a:endParaRPr sz="2500"/>
          </a:p>
        </p:txBody>
      </p:sp>
      <p:cxnSp>
        <p:nvCxnSpPr>
          <p:cNvPr id="116" name="Google Shape;116;p17"/>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500"/>
              <a:t>Section 1</a:t>
            </a:r>
            <a:endParaRPr sz="1500"/>
          </a:p>
          <a:p>
            <a:pPr indent="0" lvl="0" marL="0" rtl="0" algn="l">
              <a:spcBef>
                <a:spcPts val="0"/>
              </a:spcBef>
              <a:spcAft>
                <a:spcPts val="0"/>
              </a:spcAft>
              <a:buNone/>
            </a:pPr>
            <a:r>
              <a:rPr lang="en"/>
              <a:t>Affordability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Rising incomes mean that people are able to afford to spend more on housing. During periods of economic growth, demand for houses tends to rise. Also demand for housing tends to be a luxury good. So rise in income causes a bigger % rise in demand.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19"/>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28" name="Google Shape;128;p19"/>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20"/>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pic>
        <p:nvPicPr>
          <p:cNvPr id="134" name="Google Shape;134;p20"/>
          <p:cNvPicPr preferRelativeResize="0"/>
          <p:nvPr/>
        </p:nvPicPr>
        <p:blipFill>
          <a:blip r:embed="rId3">
            <a:alphaModFix/>
          </a:blip>
          <a:stretch>
            <a:fillRect/>
          </a:stretch>
        </p:blipFill>
        <p:spPr>
          <a:xfrm>
            <a:off x="0" y="1257883"/>
            <a:ext cx="9143999" cy="38420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subTitle"/>
          </p:nvPr>
        </p:nvSpPr>
        <p:spPr>
          <a:xfrm>
            <a:off x="727950" y="1362150"/>
            <a:ext cx="7688100" cy="36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a:t>graph</a:t>
            </a:r>
            <a:r>
              <a:rPr lang="en"/>
              <a:t> shows that house prices and therefore demand for housing can rise much faster </a:t>
            </a:r>
            <a:r>
              <a:rPr lang="en"/>
              <a:t>than</a:t>
            </a:r>
            <a:r>
              <a:rPr lang="en"/>
              <a:t> earnings, suggesting there are many other factors influencing demand.</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We can see above since 1965, average home values showing a 118% increase. Meanwhile median household income crept up just 15%.</a:t>
            </a:r>
            <a:endParaRPr/>
          </a:p>
          <a:p>
            <a:pPr indent="-330200" lvl="0" marL="457200" rtl="0" algn="l">
              <a:spcBef>
                <a:spcPts val="0"/>
              </a:spcBef>
              <a:spcAft>
                <a:spcPts val="0"/>
              </a:spcAft>
              <a:buSzPts val="1600"/>
              <a:buChar char="●"/>
            </a:pPr>
            <a:r>
              <a:rPr lang="en"/>
              <a:t>Home prices have increased 7.6x faster than income since 1965 and 3.1x faster than income since 2008, accounting for inflation.</a:t>
            </a:r>
            <a:endParaRPr/>
          </a:p>
          <a:p>
            <a:pPr indent="-330200" lvl="0" marL="457200" rtl="0" algn="l">
              <a:spcBef>
                <a:spcPts val="0"/>
              </a:spcBef>
              <a:spcAft>
                <a:spcPts val="0"/>
              </a:spcAft>
              <a:buSzPts val="1600"/>
              <a:buChar char="●"/>
            </a:pPr>
            <a:r>
              <a:rPr lang="en"/>
              <a:t>The current average house-price-to-income ratio means it takes prospective home buyers 5.4 years to save enough to purchase a home. These exorbitant home prices also mean monthly mortgage payments place a major financial strain on homeowners, even if they manage to save enough to purchase a home.</a:t>
            </a:r>
            <a:endParaRPr/>
          </a:p>
          <a:p>
            <a:pPr indent="0" lvl="0" marL="0" rtl="0" algn="l">
              <a:spcBef>
                <a:spcPts val="0"/>
              </a:spcBef>
              <a:spcAft>
                <a:spcPts val="0"/>
              </a:spcAft>
              <a:buNone/>
            </a:pPr>
            <a:r>
              <a:t/>
            </a:r>
            <a:endParaRPr/>
          </a:p>
        </p:txBody>
      </p:sp>
      <p:sp>
        <p:nvSpPr>
          <p:cNvPr id="140" name="Google Shape;140;p21"/>
          <p:cNvSpPr txBox="1"/>
          <p:nvPr>
            <p:ph type="ctrTitle"/>
          </p:nvPr>
        </p:nvSpPr>
        <p:spPr>
          <a:xfrm>
            <a:off x="0" y="0"/>
            <a:ext cx="9144000" cy="7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Affordability</a:t>
            </a:r>
            <a:endParaRPr sz="2500"/>
          </a:p>
        </p:txBody>
      </p:sp>
      <p:cxnSp>
        <p:nvCxnSpPr>
          <p:cNvPr id="141" name="Google Shape;141;p21"/>
          <p:cNvCxnSpPr/>
          <p:nvPr/>
        </p:nvCxnSpPr>
        <p:spPr>
          <a:xfrm>
            <a:off x="0" y="580950"/>
            <a:ext cx="9144000" cy="0"/>
          </a:xfrm>
          <a:prstGeom prst="straightConnector1">
            <a:avLst/>
          </a:prstGeom>
          <a:noFill/>
          <a:ln cap="flat" cmpd="sng" w="28575">
            <a:solidFill>
              <a:srgbClr val="38761D"/>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