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14DFA-E031-4EC0-ADF6-55064B778D63}"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317E-584A-4738-AD16-7B1A1050A6B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38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14DFA-E031-4EC0-ADF6-55064B778D63}"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30016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14DFA-E031-4EC0-ADF6-55064B778D63}"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215234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14DFA-E031-4EC0-ADF6-55064B778D63}"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257819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14DFA-E031-4EC0-ADF6-55064B778D63}"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317E-584A-4738-AD16-7B1A1050A6B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5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14DFA-E031-4EC0-ADF6-55064B778D63}"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98424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14DFA-E031-4EC0-ADF6-55064B778D63}" type="datetimeFigureOut">
              <a:rPr lang="en-IN" smtClean="0"/>
              <a:t>30-06-2020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80700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14DFA-E031-4EC0-ADF6-55064B778D63}" type="datetimeFigureOut">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53555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A14DFA-E031-4EC0-ADF6-55064B778D63}" type="datetimeFigureOut">
              <a:rPr lang="en-IN" smtClean="0"/>
              <a:t>30-06-2020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230549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A14DFA-E031-4EC0-ADF6-55064B778D63}" type="datetimeFigureOut">
              <a:rPr lang="en-IN" smtClean="0"/>
              <a:t>30-06-2020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99317E-584A-4738-AD16-7B1A1050A6BC}" type="slidenum">
              <a:rPr lang="en-IN" smtClean="0"/>
              <a:t>‹#›</a:t>
            </a:fld>
            <a:endParaRPr lang="en-IN"/>
          </a:p>
        </p:txBody>
      </p:sp>
    </p:spTree>
    <p:extLst>
      <p:ext uri="{BB962C8B-B14F-4D97-AF65-F5344CB8AC3E}">
        <p14:creationId xmlns:p14="http://schemas.microsoft.com/office/powerpoint/2010/main" val="37641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14DFA-E031-4EC0-ADF6-55064B778D63}"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317E-584A-4738-AD16-7B1A1050A6BC}" type="slidenum">
              <a:rPr lang="en-IN" smtClean="0"/>
              <a:t>‹#›</a:t>
            </a:fld>
            <a:endParaRPr lang="en-IN"/>
          </a:p>
        </p:txBody>
      </p:sp>
    </p:spTree>
    <p:extLst>
      <p:ext uri="{BB962C8B-B14F-4D97-AF65-F5344CB8AC3E}">
        <p14:creationId xmlns:p14="http://schemas.microsoft.com/office/powerpoint/2010/main" val="404526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A14DFA-E031-4EC0-ADF6-55064B778D63}" type="datetimeFigureOut">
              <a:rPr lang="en-IN" smtClean="0"/>
              <a:t>30-06-2020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99317E-584A-4738-AD16-7B1A1050A6B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7227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4C869C3B-5565-4AAC-86A8-9EB0AB1C65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67CCD400-5EF3-4786-88A0-6D346AA55A73}"/>
              </a:ext>
            </a:extLst>
          </p:cNvPr>
          <p:cNvSpPr txBox="1"/>
          <p:nvPr/>
        </p:nvSpPr>
        <p:spPr>
          <a:xfrm>
            <a:off x="638423" y="3766457"/>
            <a:ext cx="10909073" cy="1654629"/>
          </a:xfrm>
          <a:prstGeom prst="rect">
            <a:avLst/>
          </a:prstGeom>
        </p:spPr>
        <p:txBody>
          <a:bodyPr vert="horz" lIns="91440" tIns="45720" rIns="91440" bIns="45720" rtlCol="0" anchor="b">
            <a:normAutofit lnSpcReduction="10000"/>
          </a:bodyPr>
          <a:lstStyle/>
          <a:p>
            <a:pPr algn="ctr" defTabSz="914400">
              <a:lnSpc>
                <a:spcPct val="85000"/>
              </a:lnSpc>
              <a:spcBef>
                <a:spcPct val="0"/>
              </a:spcBef>
              <a:spcAft>
                <a:spcPts val="600"/>
              </a:spcAft>
            </a:pPr>
            <a:r>
              <a:rPr lang="en-US" sz="3200" b="1" spc="-50" dirty="0">
                <a:solidFill>
                  <a:schemeClr val="tx1">
                    <a:lumMod val="85000"/>
                    <a:lumOff val="15000"/>
                  </a:schemeClr>
                </a:solidFill>
                <a:latin typeface="+mj-lt"/>
                <a:ea typeface="+mj-ea"/>
                <a:cs typeface="+mj-cs"/>
              </a:rPr>
              <a:t>SPAM MAIL DETECTION</a:t>
            </a:r>
          </a:p>
          <a:p>
            <a:pPr algn="ctr" defTabSz="914400">
              <a:lnSpc>
                <a:spcPct val="85000"/>
              </a:lnSpc>
              <a:spcBef>
                <a:spcPct val="0"/>
              </a:spcBef>
              <a:spcAft>
                <a:spcPts val="600"/>
              </a:spcAft>
            </a:pPr>
            <a:endParaRPr lang="en-US" sz="2400" spc="-50" dirty="0">
              <a:solidFill>
                <a:schemeClr val="tx1">
                  <a:lumMod val="85000"/>
                  <a:lumOff val="15000"/>
                </a:schemeClr>
              </a:solidFill>
              <a:latin typeface="+mj-lt"/>
              <a:ea typeface="+mj-ea"/>
              <a:cs typeface="+mj-cs"/>
            </a:endParaRPr>
          </a:p>
          <a:p>
            <a:pPr algn="ctr" defTabSz="914400">
              <a:lnSpc>
                <a:spcPct val="85000"/>
              </a:lnSpc>
              <a:spcBef>
                <a:spcPct val="0"/>
              </a:spcBef>
              <a:spcAft>
                <a:spcPts val="600"/>
              </a:spcAft>
            </a:pPr>
            <a:r>
              <a:rPr lang="en-US" sz="2400" b="1" spc="-50" dirty="0">
                <a:solidFill>
                  <a:schemeClr val="tx1">
                    <a:lumMod val="85000"/>
                    <a:lumOff val="15000"/>
                  </a:schemeClr>
                </a:solidFill>
                <a:latin typeface="+mj-lt"/>
                <a:ea typeface="+mj-ea"/>
                <a:cs typeface="+mj-cs"/>
              </a:rPr>
              <a:t>Under the guidance of </a:t>
            </a:r>
          </a:p>
          <a:p>
            <a:pPr algn="ctr" defTabSz="914400">
              <a:lnSpc>
                <a:spcPct val="85000"/>
              </a:lnSpc>
              <a:spcBef>
                <a:spcPct val="0"/>
              </a:spcBef>
              <a:spcAft>
                <a:spcPts val="600"/>
              </a:spcAft>
            </a:pPr>
            <a:r>
              <a:rPr lang="en-US" sz="2400" b="1" spc="-50" dirty="0">
                <a:solidFill>
                  <a:schemeClr val="tx1">
                    <a:lumMod val="85000"/>
                    <a:lumOff val="15000"/>
                  </a:schemeClr>
                </a:solidFill>
                <a:latin typeface="+mj-lt"/>
                <a:ea typeface="+mj-ea"/>
                <a:cs typeface="+mj-cs"/>
              </a:rPr>
              <a:t>Aishwarya Saxena</a:t>
            </a:r>
          </a:p>
        </p:txBody>
      </p:sp>
      <p:pic>
        <p:nvPicPr>
          <p:cNvPr id="5" name="Picture 4" descr="A close up of a logo&#10;&#10;Description automatically generated">
            <a:extLst>
              <a:ext uri="{FF2B5EF4-FFF2-40B4-BE49-F238E27FC236}">
                <a16:creationId xmlns:a16="http://schemas.microsoft.com/office/drawing/2014/main" xmlns="" id="{5AFBDB9A-2314-4A4E-BDEC-BF6DA1A5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200" y="932016"/>
            <a:ext cx="7734936" cy="2506511"/>
          </a:xfrm>
          <a:prstGeom prst="rect">
            <a:avLst/>
          </a:prstGeom>
        </p:spPr>
      </p:pic>
      <p:cxnSp>
        <p:nvCxnSpPr>
          <p:cNvPr id="29" name="Straight Connector 28">
            <a:extLst>
              <a:ext uri="{FF2B5EF4-FFF2-40B4-BE49-F238E27FC236}">
                <a16:creationId xmlns:a16="http://schemas.microsoft.com/office/drawing/2014/main" xmlns="" id="{F41136EC-EC34-4D08-B5AB-8CE5870B1C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4903CF1B-3D08-4C0E-A59F-2D6FDF9C85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rgbClr val="00D2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xmlns="" id="{A2CCB926-277C-4D2C-9FA9-BD6F375E6B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3D717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xmlns="" id="{5943CE73-E116-4EAA-BA8D-009977050C6A}"/>
              </a:ext>
            </a:extLst>
          </p:cNvPr>
          <p:cNvSpPr txBox="1"/>
          <p:nvPr/>
        </p:nvSpPr>
        <p:spPr>
          <a:xfrm>
            <a:off x="8117840" y="5593047"/>
            <a:ext cx="4074160" cy="723275"/>
          </a:xfrm>
          <a:prstGeom prst="rect">
            <a:avLst/>
          </a:prstGeom>
          <a:noFill/>
        </p:spPr>
        <p:txBody>
          <a:bodyPr wrap="square" rtlCol="0">
            <a:spAutoFit/>
          </a:bodyPr>
          <a:lstStyle/>
          <a:p>
            <a:pPr>
              <a:spcAft>
                <a:spcPts val="600"/>
              </a:spcAft>
            </a:pPr>
            <a:r>
              <a:rPr lang="en-US" dirty="0"/>
              <a:t>By: Ritika Goyal</a:t>
            </a:r>
            <a:endParaRPr lang="en-US"/>
          </a:p>
          <a:p>
            <a:pPr>
              <a:spcAft>
                <a:spcPts val="600"/>
              </a:spcAft>
            </a:pPr>
            <a:r>
              <a:rPr lang="en-IN" dirty="0"/>
              <a:t>ML Summer Intern June- July 2020</a:t>
            </a:r>
            <a:endParaRPr lang="en-IN"/>
          </a:p>
        </p:txBody>
      </p:sp>
    </p:spTree>
    <p:extLst>
      <p:ext uri="{BB962C8B-B14F-4D97-AF65-F5344CB8AC3E}">
        <p14:creationId xmlns:p14="http://schemas.microsoft.com/office/powerpoint/2010/main" val="9850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691C495-BDD3-4351-B626-7876879F621E}"/>
              </a:ext>
            </a:extLst>
          </p:cNvPr>
          <p:cNvSpPr>
            <a:spLocks noGrp="1"/>
          </p:cNvSpPr>
          <p:nvPr>
            <p:ph type="title"/>
          </p:nvPr>
        </p:nvSpPr>
        <p:spPr>
          <a:xfrm>
            <a:off x="1097280" y="286603"/>
            <a:ext cx="10058400" cy="1450757"/>
          </a:xfrm>
        </p:spPr>
        <p:txBody>
          <a:bodyPr>
            <a:normAutofit/>
          </a:bodyPr>
          <a:lstStyle/>
          <a:p>
            <a:r>
              <a:rPr lang="en-US" dirty="0"/>
              <a:t>Conclusion</a:t>
            </a:r>
            <a:endParaRPr lang="en-IN" dirty="0"/>
          </a:p>
        </p:txBody>
      </p:sp>
      <p:cxnSp>
        <p:nvCxnSpPr>
          <p:cNvPr id="12" name="Straight Connector 11">
            <a:extLst>
              <a:ext uri="{FF2B5EF4-FFF2-40B4-BE49-F238E27FC236}">
                <a16:creationId xmlns:a16="http://schemas.microsoft.com/office/drawing/2014/main" xmlns=""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F976B8-C890-401F-8A84-A60D1340C388}"/>
              </a:ext>
            </a:extLst>
          </p:cNvPr>
          <p:cNvSpPr>
            <a:spLocks noGrp="1"/>
          </p:cNvSpPr>
          <p:nvPr>
            <p:ph idx="1"/>
          </p:nvPr>
        </p:nvSpPr>
        <p:spPr>
          <a:xfrm>
            <a:off x="1097279" y="1845734"/>
            <a:ext cx="6454987" cy="4023360"/>
          </a:xfrm>
        </p:spPr>
        <p:txBody>
          <a:bodyPr>
            <a:normAutofit/>
          </a:bodyPr>
          <a:lstStyle/>
          <a:p>
            <a:pPr>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recent years, spam detection has received significant attention in both business and academics. In this project, we have presented an approach for detecting whether a particular mail is spam or not.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have been successful in implementing this project and we can classify email as spam or ham. This project can also be used for detecting SMS as well as other text messages.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Graphic 6" descr="Chat">
            <a:extLst>
              <a:ext uri="{FF2B5EF4-FFF2-40B4-BE49-F238E27FC236}">
                <a16:creationId xmlns:a16="http://schemas.microsoft.com/office/drawing/2014/main" xmlns="" id="{6E2F03CE-1311-4975-A532-98D31A937E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sp>
        <p:nvSpPr>
          <p:cNvPr id="14" name="Rectangle 13">
            <a:extLst>
              <a:ext uri="{FF2B5EF4-FFF2-40B4-BE49-F238E27FC236}">
                <a16:creationId xmlns:a16="http://schemas.microsoft.com/office/drawing/2014/main" xmlns=""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086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D509241E-9375-47CC-89B9-02124473D135}"/>
              </a:ext>
            </a:extLst>
          </p:cNvPr>
          <p:cNvSpPr>
            <a:spLocks noGrp="1"/>
          </p:cNvSpPr>
          <p:nvPr>
            <p:ph type="title"/>
          </p:nvPr>
        </p:nvSpPr>
        <p:spPr>
          <a:xfrm>
            <a:off x="492370" y="605896"/>
            <a:ext cx="3084844" cy="5646208"/>
          </a:xfrm>
        </p:spPr>
        <p:txBody>
          <a:bodyPr anchor="ctr">
            <a:normAutofit/>
          </a:bodyPr>
          <a:lstStyle/>
          <a:p>
            <a:r>
              <a:rPr lang="en-IN" sz="28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BIBLIOGRAPHY AND REFERENCES</a:t>
            </a:r>
            <a:r>
              <a:rPr lang="en-IN"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r>
            <a:br>
              <a:rPr lang="en-IN"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DA5E76A8-7D72-4EE2-AED7-D9DA1F66C34B}"/>
              </a:ext>
            </a:extLst>
          </p:cNvPr>
          <p:cNvSpPr>
            <a:spLocks noGrp="1"/>
          </p:cNvSpPr>
          <p:nvPr>
            <p:ph idx="1"/>
          </p:nvPr>
        </p:nvSpPr>
        <p:spPr>
          <a:xfrm>
            <a:off x="4742016" y="605896"/>
            <a:ext cx="6413663" cy="5646208"/>
          </a:xfrm>
        </p:spPr>
        <p:txBody>
          <a:bodyPr anchor="ctr">
            <a:normAutofit/>
          </a:bodyPr>
          <a:lstStyle/>
          <a:p>
            <a:pPr>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Libraries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(https://scikit-learn.org/)</a:t>
            </a:r>
          </a:p>
          <a:p>
            <a:pPr>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Algorithm reference  </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(https://towardsdatascience.com/)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(www.youtube.com)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(https://medium.com)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Naïve Bayes­­­ study and </a:t>
            </a: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Mutinomial</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Naïve Bayes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(https://monkeylearn.com/blog/practical-explanation-naive-bayes-classifier/) , (https://www.kdnuggets.com/2020/06/naive-bayes-algorithm-everything.html),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https://stats.stackexchange.com/questions/33185/difference-between-naive-bayes-multinomial-naive-bayes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Pickle Library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(https://docs.python.org/3/library/pickle.html)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24462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EE362070-691D-44DB-98D4-BC61774B0E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xmlns="" id="{5A7EFE9C-DAE7-4ECA-BDB2-34E2534B8AB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88B0021-8977-4C9E-AE49-EDBD55DE26FD}"/>
              </a:ext>
            </a:extLst>
          </p:cNvPr>
          <p:cNvSpPr>
            <a:spLocks noGrp="1"/>
          </p:cNvSpPr>
          <p:nvPr>
            <p:ph type="ctrTitle"/>
          </p:nvPr>
        </p:nvSpPr>
        <p:spPr>
          <a:xfrm>
            <a:off x="3836504" y="758952"/>
            <a:ext cx="7319175" cy="3566160"/>
          </a:xfrm>
        </p:spPr>
        <p:txBody>
          <a:bodyPr>
            <a:normAutofit/>
          </a:bodyPr>
          <a:lstStyle/>
          <a:p>
            <a:r>
              <a:rPr lang="en-US" dirty="0"/>
              <a:t>Thank you</a:t>
            </a:r>
            <a:endParaRPr lang="en-IN" dirty="0"/>
          </a:p>
        </p:txBody>
      </p:sp>
      <p:sp>
        <p:nvSpPr>
          <p:cNvPr id="3" name="Subtitle 2">
            <a:extLst>
              <a:ext uri="{FF2B5EF4-FFF2-40B4-BE49-F238E27FC236}">
                <a16:creationId xmlns:a16="http://schemas.microsoft.com/office/drawing/2014/main" xmlns="" id="{6B702F9C-30AD-48E6-99E4-5D12994BF3E8}"/>
              </a:ext>
            </a:extLst>
          </p:cNvPr>
          <p:cNvSpPr>
            <a:spLocks noGrp="1"/>
          </p:cNvSpPr>
          <p:nvPr>
            <p:ph type="subTitle" idx="1"/>
          </p:nvPr>
        </p:nvSpPr>
        <p:spPr>
          <a:xfrm>
            <a:off x="3836504" y="4455620"/>
            <a:ext cx="7321946" cy="1143000"/>
          </a:xfrm>
        </p:spPr>
        <p:txBody>
          <a:bodyPr>
            <a:normAutofit/>
          </a:bodyPr>
          <a:lstStyle/>
          <a:p>
            <a:r>
              <a:rPr lang="en-US" dirty="0"/>
              <a:t>Any QUERIES ? </a:t>
            </a:r>
          </a:p>
        </p:txBody>
      </p:sp>
      <p:pic>
        <p:nvPicPr>
          <p:cNvPr id="7" name="Graphic 6" descr="Smiling Face with No Fill">
            <a:extLst>
              <a:ext uri="{FF2B5EF4-FFF2-40B4-BE49-F238E27FC236}">
                <a16:creationId xmlns:a16="http://schemas.microsoft.com/office/drawing/2014/main" xmlns="" id="{37D9DAE6-05F4-4827-B94D-1E5EC7604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9818" y="1944907"/>
            <a:ext cx="2449486" cy="2449486"/>
          </a:xfrm>
          <a:prstGeom prst="rect">
            <a:avLst/>
          </a:prstGeom>
        </p:spPr>
      </p:pic>
      <p:sp>
        <p:nvSpPr>
          <p:cNvPr id="25" name="Rectangle 24">
            <a:extLst>
              <a:ext uri="{FF2B5EF4-FFF2-40B4-BE49-F238E27FC236}">
                <a16:creationId xmlns:a16="http://schemas.microsoft.com/office/drawing/2014/main" xmlns="" id="{3F0CE275-BAEC-48E9-B00C-1B635C68F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xmlns="" id="{A22C524A-01E1-4209-AE20-DA64F7CB1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918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36">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E119129-B70E-4DD4-839D-A819CC59ED6B}"/>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rPr>
              <a:t>Introduction</a:t>
            </a:r>
            <a:endParaRPr lang="en-IN" sz="3600" b="1" dirty="0">
              <a:solidFill>
                <a:srgbClr val="FFFFFF"/>
              </a:solidFill>
            </a:endParaRPr>
          </a:p>
        </p:txBody>
      </p:sp>
      <p:sp>
        <p:nvSpPr>
          <p:cNvPr id="43" name="Rectangle 38">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5B99C5BB-CA90-42FB-8623-F41F7CCB2368}"/>
              </a:ext>
            </a:extLst>
          </p:cNvPr>
          <p:cNvSpPr>
            <a:spLocks noGrp="1"/>
          </p:cNvSpPr>
          <p:nvPr>
            <p:ph idx="1"/>
          </p:nvPr>
        </p:nvSpPr>
        <p:spPr>
          <a:xfrm>
            <a:off x="4742016" y="605896"/>
            <a:ext cx="6413663" cy="5646208"/>
          </a:xfrm>
        </p:spPr>
        <p:txBody>
          <a:bodyPr anchor="ctr">
            <a:normAutofit/>
          </a:bodyPr>
          <a:lstStyle/>
          <a:p>
            <a:pPr>
              <a:spcAft>
                <a:spcPts val="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Spam email is one of the biggest issues in the world of the internet. </a:t>
            </a:r>
          </a:p>
          <a:p>
            <a:pPr>
              <a:spcAft>
                <a:spcPts val="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Spam prevents the users from having productive time usage, storage capacity and network bandwidth.</a:t>
            </a:r>
          </a:p>
          <a:p>
            <a:pPr>
              <a:spcAft>
                <a:spcPts val="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Users who receive spam emails that they did not request find it very irritating and disturbing. </a:t>
            </a:r>
          </a:p>
          <a:p>
            <a:pPr>
              <a:spcAft>
                <a:spcPts val="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It has also resulted in untold financial losses to many users who have fallen victim to internet.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This paper is organized as follows, section 1 is the paper introduction, section 2 summarizes the objective of this project, section 3 gives background, next section comprises hardware and software requirements and future scope of the same, last section finally concludes the entire 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10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xmlns="" id="{36E1D3D7-56EA-4D4B-BA4E-6A54DCB45CE5}"/>
              </a:ext>
            </a:extLst>
          </p:cNvPr>
          <p:cNvSpPr txBox="1">
            <a:spLocks noChangeArrowheads="1"/>
          </p:cNvSpPr>
          <p:nvPr/>
        </p:nvSpPr>
        <p:spPr bwMode="auto">
          <a:xfrm>
            <a:off x="1808656" y="1743690"/>
            <a:ext cx="3881578" cy="3766078"/>
          </a:xfrm>
          <a:prstGeom prst="rect">
            <a:avLst/>
          </a:prstGeom>
          <a:solidFill>
            <a:srgbClr val="F2F2F2"/>
          </a:solidFill>
          <a:ln w="9525">
            <a:solidFill>
              <a:srgbClr val="F2F2F2"/>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ONE-POUND-A-DAY DIET   (back by popular demand)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FREE delicious Caesar Salad recipe included in this email!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Do you have an over-weight problem that you can't seem to beat?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Have you tried diet after diet with no results?  Are you too busy to</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buy special diet foods?  Do you want a simple, quick one-pound-a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day diet that gets you really slim, really fast?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2">
            <a:extLst>
              <a:ext uri="{FF2B5EF4-FFF2-40B4-BE49-F238E27FC236}">
                <a16:creationId xmlns:a16="http://schemas.microsoft.com/office/drawing/2014/main" xmlns="" id="{B08CC674-1D31-4631-9771-0694544EFCC3}"/>
              </a:ext>
            </a:extLst>
          </p:cNvPr>
          <p:cNvSpPr txBox="1">
            <a:spLocks noChangeArrowheads="1"/>
          </p:cNvSpPr>
          <p:nvPr/>
        </p:nvSpPr>
        <p:spPr bwMode="auto">
          <a:xfrm>
            <a:off x="6223812" y="1743690"/>
            <a:ext cx="3881577" cy="3766078"/>
          </a:xfrm>
          <a:prstGeom prst="rect">
            <a:avLst/>
          </a:prstGeom>
          <a:solidFill>
            <a:srgbClr val="F2F2F2"/>
          </a:solidFill>
          <a:ln w="9525">
            <a:solidFill>
              <a:srgbClr val="F2F2F2"/>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Congratulations for the new job. Want to grab some coffee tomorrow at our old canteen? I would love to know about your new environment. Feel free to call me anytime.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AC2540B3-EE8F-4A63-8F7B-7A3AD750A958}"/>
              </a:ext>
            </a:extLst>
          </p:cNvPr>
          <p:cNvSpPr txBox="1"/>
          <p:nvPr/>
        </p:nvSpPr>
        <p:spPr>
          <a:xfrm>
            <a:off x="2072640" y="985520"/>
            <a:ext cx="2458720" cy="523220"/>
          </a:xfrm>
          <a:prstGeom prst="rect">
            <a:avLst/>
          </a:prstGeom>
          <a:noFill/>
        </p:spPr>
        <p:txBody>
          <a:bodyPr wrap="square" rtlCol="0">
            <a:spAutoFit/>
          </a:bodyPr>
          <a:lstStyle/>
          <a:p>
            <a:pPr algn="ctr"/>
            <a:r>
              <a:rPr lang="en-US" sz="2800" dirty="0"/>
              <a:t>SPAM</a:t>
            </a:r>
            <a:endParaRPr lang="en-IN" sz="2800" dirty="0"/>
          </a:p>
        </p:txBody>
      </p:sp>
      <p:sp>
        <p:nvSpPr>
          <p:cNvPr id="21" name="TextBox 20">
            <a:extLst>
              <a:ext uri="{FF2B5EF4-FFF2-40B4-BE49-F238E27FC236}">
                <a16:creationId xmlns:a16="http://schemas.microsoft.com/office/drawing/2014/main" xmlns="" id="{3933F263-8C70-44A9-BA39-8943DFB69A50}"/>
              </a:ext>
            </a:extLst>
          </p:cNvPr>
          <p:cNvSpPr txBox="1"/>
          <p:nvPr/>
        </p:nvSpPr>
        <p:spPr>
          <a:xfrm>
            <a:off x="6935241" y="985520"/>
            <a:ext cx="2458720" cy="523220"/>
          </a:xfrm>
          <a:prstGeom prst="rect">
            <a:avLst/>
          </a:prstGeom>
          <a:noFill/>
        </p:spPr>
        <p:txBody>
          <a:bodyPr wrap="square" rtlCol="0">
            <a:spAutoFit/>
          </a:bodyPr>
          <a:lstStyle/>
          <a:p>
            <a:pPr algn="ctr"/>
            <a:r>
              <a:rPr lang="en-US" sz="2800" dirty="0"/>
              <a:t>HAM</a:t>
            </a:r>
            <a:endParaRPr lang="en-IN" sz="2800" dirty="0"/>
          </a:p>
        </p:txBody>
      </p:sp>
    </p:spTree>
    <p:extLst>
      <p:ext uri="{BB962C8B-B14F-4D97-AF65-F5344CB8AC3E}">
        <p14:creationId xmlns:p14="http://schemas.microsoft.com/office/powerpoint/2010/main" val="392080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xmlns=""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C75C50-0DB3-4331-9397-27D1802A29BB}"/>
              </a:ext>
            </a:extLst>
          </p:cNvPr>
          <p:cNvSpPr>
            <a:spLocks noGrp="1"/>
          </p:cNvSpPr>
          <p:nvPr>
            <p:ph type="title"/>
          </p:nvPr>
        </p:nvSpPr>
        <p:spPr>
          <a:xfrm>
            <a:off x="1097280" y="286603"/>
            <a:ext cx="10058400" cy="1450757"/>
          </a:xfrm>
        </p:spPr>
        <p:txBody>
          <a:bodyPr>
            <a:normAutofit/>
          </a:bodyPr>
          <a:lstStyle/>
          <a:p>
            <a:r>
              <a:rPr lang="en-US" b="1" dirty="0"/>
              <a:t>Objective</a:t>
            </a:r>
            <a:endParaRPr lang="en-IN" b="1" dirty="0"/>
          </a:p>
        </p:txBody>
      </p:sp>
      <p:cxnSp>
        <p:nvCxnSpPr>
          <p:cNvPr id="30" name="Straight Connector 23">
            <a:extLst>
              <a:ext uri="{FF2B5EF4-FFF2-40B4-BE49-F238E27FC236}">
                <a16:creationId xmlns:a16="http://schemas.microsoft.com/office/drawing/2014/main" xmlns=""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7286146-4382-4DEC-B70D-9F91EF103276}"/>
              </a:ext>
            </a:extLst>
          </p:cNvPr>
          <p:cNvSpPr>
            <a:spLocks noGrp="1"/>
          </p:cNvSpPr>
          <p:nvPr>
            <p:ph idx="1"/>
          </p:nvPr>
        </p:nvSpPr>
        <p:spPr>
          <a:xfrm>
            <a:off x="1097279" y="1845734"/>
            <a:ext cx="6454987" cy="4023360"/>
          </a:xfrm>
        </p:spPr>
        <p:txBody>
          <a:bodyPr>
            <a:normAutofit/>
          </a:bodyPr>
          <a:lstStyle/>
          <a:p>
            <a:pPr marL="0" indent="0">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to give knowledge to the user about fake emails and relevant emails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to classify whether the mail is spam or not.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spcAft>
                <a:spcPts val="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To classify all related texts as spam or ham.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Graphic 6" descr="Phishing">
            <a:extLst>
              <a:ext uri="{FF2B5EF4-FFF2-40B4-BE49-F238E27FC236}">
                <a16:creationId xmlns:a16="http://schemas.microsoft.com/office/drawing/2014/main" xmlns="" id="{2D2FBD0C-EBE2-4E02-BAD6-4A416DA66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sp>
        <p:nvSpPr>
          <p:cNvPr id="31" name="Rectangle 25">
            <a:extLst>
              <a:ext uri="{FF2B5EF4-FFF2-40B4-BE49-F238E27FC236}">
                <a16:creationId xmlns:a16="http://schemas.microsoft.com/office/drawing/2014/main" xmlns=""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xmlns=""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564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7F532F65-DCEB-4296-AD6F-F6998048A01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Background</a:t>
            </a:r>
            <a:endParaRPr lang="en-IN" sz="3600">
              <a:solidFill>
                <a:srgbClr val="FFFFFF"/>
              </a:solidFill>
            </a:endParaRPr>
          </a:p>
        </p:txBody>
      </p:sp>
      <p:sp>
        <p:nvSpPr>
          <p:cNvPr id="58" name="Rectangle 57">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7822483F-D55B-4050-9CED-A1EDDA9545E5}"/>
              </a:ext>
            </a:extLst>
          </p:cNvPr>
          <p:cNvSpPr>
            <a:spLocks noGrp="1"/>
          </p:cNvSpPr>
          <p:nvPr>
            <p:ph idx="1"/>
          </p:nvPr>
        </p:nvSpPr>
        <p:spPr>
          <a:xfrm>
            <a:off x="4742016" y="605896"/>
            <a:ext cx="6413663" cy="5646208"/>
          </a:xfrm>
        </p:spPr>
        <p:txBody>
          <a:bodyPr anchor="ctr">
            <a:normAutofit/>
          </a:bodyPr>
          <a:lstStyle/>
          <a:p>
            <a:pPr marL="0" indent="0">
              <a:spcAft>
                <a:spcPts val="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In our dataset, there are two types of data present, one     is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ham</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(non-spam) and other is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spam</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data.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0"/>
              </a:spcAft>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W</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 will create a dictionary of most commonly used words in text messages.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Since we will be needing this dictionary lot of times, so we will save this using pickle library provided by python.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093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ECD4F4D1-9733-49D8-A6CE-A2EB1E2D6A3F}"/>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Background</a:t>
            </a:r>
            <a:endParaRPr lang="en-IN" sz="3600">
              <a:solidFill>
                <a:srgbClr val="FFFFFF"/>
              </a:solidFill>
            </a:endParaRPr>
          </a:p>
        </p:txBody>
      </p:sp>
      <p:sp>
        <p:nvSpPr>
          <p:cNvPr id="39" name="Rectangle 38">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C03A752D-E230-40DA-A2CC-8C888D5C7562}"/>
              </a:ext>
            </a:extLst>
          </p:cNvPr>
          <p:cNvSpPr>
            <a:spLocks noGrp="1"/>
          </p:cNvSpPr>
          <p:nvPr>
            <p:ph idx="1"/>
          </p:nvPr>
        </p:nvSpPr>
        <p:spPr>
          <a:xfrm>
            <a:off x="4742016" y="605896"/>
            <a:ext cx="6413663" cy="5646208"/>
          </a:xfrm>
        </p:spPr>
        <p:txBody>
          <a:bodyPr anchor="ctr">
            <a:normAutofit/>
          </a:bodyPr>
          <a:lstStyle/>
          <a:p>
            <a:pPr>
              <a:spcAft>
                <a:spcPts val="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Naïve Bayes 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 Naive Bayes model assumes that each of the features it uses are conditionally independent of one another given some class.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M</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ultinomial Naive Bayes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works well for data which can easily be turned into counts, such as word counts in text.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Naive Bayes classifier is a general term which refers to conditional independence of each of the features in the model, while Multinomial Naive Bayes classifier is a specific instance of a Naive Bayes classifier which uses a multinomial distribution for each of the features. Since we are dealing with text classification, we will use Multinomial Naïve Bayes 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758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xmlns="" id="{C6DEF8F9-FFEF-4EDB-8A06-8A7884ED42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E0747CA7-2579-4FF5-95CF-E3FA65C9E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1C63BD94-CA0C-4C27-BB07-89F71DEA2D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A59F69F-CC9A-4406-AB74-886F4E9CCFA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Hardware and Software Requirements</a:t>
            </a:r>
            <a:endParaRPr lang="en-US"/>
          </a:p>
        </p:txBody>
      </p:sp>
      <p:graphicFrame>
        <p:nvGraphicFramePr>
          <p:cNvPr id="7" name="Content Placeholder 6">
            <a:extLst>
              <a:ext uri="{FF2B5EF4-FFF2-40B4-BE49-F238E27FC236}">
                <a16:creationId xmlns:a16="http://schemas.microsoft.com/office/drawing/2014/main" xmlns="" id="{64FA813F-B499-45C3-B4EB-2D5CB80B4DFA}"/>
              </a:ext>
            </a:extLst>
          </p:cNvPr>
          <p:cNvGraphicFramePr>
            <a:graphicFrameLocks noGrp="1"/>
          </p:cNvGraphicFramePr>
          <p:nvPr>
            <p:ph sz="half" idx="2"/>
            <p:extLst>
              <p:ext uri="{D42A27DB-BD31-4B8C-83A1-F6EECF244321}">
                <p14:modId xmlns:p14="http://schemas.microsoft.com/office/powerpoint/2010/main" val="142924651"/>
              </p:ext>
            </p:extLst>
          </p:nvPr>
        </p:nvGraphicFramePr>
        <p:xfrm>
          <a:off x="1587754" y="2098515"/>
          <a:ext cx="9076818" cy="3786083"/>
        </p:xfrm>
        <a:graphic>
          <a:graphicData uri="http://schemas.openxmlformats.org/drawingml/2006/table">
            <a:tbl>
              <a:tblPr firstRow="1" firstCol="1" lastCol="1" bandRow="1" bandCol="1">
                <a:tableStyleId>{8799B23B-EC83-4686-B30A-512413B5E67A}</a:tableStyleId>
              </a:tblPr>
              <a:tblGrid>
                <a:gridCol w="3721155">
                  <a:extLst>
                    <a:ext uri="{9D8B030D-6E8A-4147-A177-3AD203B41FA5}">
                      <a16:colId xmlns:a16="http://schemas.microsoft.com/office/drawing/2014/main" xmlns="" val="327214943"/>
                    </a:ext>
                  </a:extLst>
                </a:gridCol>
                <a:gridCol w="5355663">
                  <a:extLst>
                    <a:ext uri="{9D8B030D-6E8A-4147-A177-3AD203B41FA5}">
                      <a16:colId xmlns:a16="http://schemas.microsoft.com/office/drawing/2014/main" xmlns="" val="355758072"/>
                    </a:ext>
                  </a:extLst>
                </a:gridCol>
              </a:tblGrid>
              <a:tr h="540869">
                <a:tc>
                  <a:txBody>
                    <a:bodyPr/>
                    <a:lstStyle/>
                    <a:p>
                      <a:pPr algn="ctr">
                        <a:lnSpc>
                          <a:spcPct val="150000"/>
                        </a:lnSpc>
                        <a:spcAft>
                          <a:spcPts val="0"/>
                        </a:spcAft>
                      </a:pPr>
                      <a:r>
                        <a:rPr lang="en-IN" sz="2200" dirty="0">
                          <a:effectLst/>
                        </a:rPr>
                        <a:t>Hardware tools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tc>
                  <a:txBody>
                    <a:bodyPr/>
                    <a:lstStyle/>
                    <a:p>
                      <a:pPr algn="ctr">
                        <a:lnSpc>
                          <a:spcPct val="150000"/>
                        </a:lnSpc>
                        <a:spcAft>
                          <a:spcPts val="0"/>
                        </a:spcAft>
                      </a:pPr>
                      <a:r>
                        <a:rPr lang="en-IN" sz="2200">
                          <a:effectLst/>
                        </a:rPr>
                        <a:t>Minimum requirements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extLst>
                  <a:ext uri="{0D108BD9-81ED-4DB2-BD59-A6C34878D82A}">
                    <a16:rowId xmlns:a16="http://schemas.microsoft.com/office/drawing/2014/main" xmlns="" val="2793711145"/>
                  </a:ext>
                </a:extLst>
              </a:tr>
              <a:tr h="540869">
                <a:tc>
                  <a:txBody>
                    <a:bodyPr/>
                    <a:lstStyle/>
                    <a:p>
                      <a:pPr algn="ctr">
                        <a:lnSpc>
                          <a:spcPct val="150000"/>
                        </a:lnSpc>
                        <a:spcAft>
                          <a:spcPts val="0"/>
                        </a:spcAft>
                      </a:pPr>
                      <a:r>
                        <a:rPr lang="en-IN" sz="2200" b="0" dirty="0">
                          <a:effectLst/>
                        </a:rPr>
                        <a:t>Processor</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tc>
                  <a:txBody>
                    <a:bodyPr/>
                    <a:lstStyle/>
                    <a:p>
                      <a:pPr algn="ctr">
                        <a:lnSpc>
                          <a:spcPct val="150000"/>
                        </a:lnSpc>
                        <a:spcAft>
                          <a:spcPts val="0"/>
                        </a:spcAft>
                      </a:pPr>
                      <a:r>
                        <a:rPr lang="en-IN" sz="2200" b="0">
                          <a:effectLst/>
                        </a:rPr>
                        <a:t>i3 or above</a:t>
                      </a:r>
                      <a:endParaRPr lang="en-IN" sz="2000" b="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extLst>
                  <a:ext uri="{0D108BD9-81ED-4DB2-BD59-A6C34878D82A}">
                    <a16:rowId xmlns:a16="http://schemas.microsoft.com/office/drawing/2014/main" xmlns="" val="1248946083"/>
                  </a:ext>
                </a:extLst>
              </a:tr>
              <a:tr h="540869">
                <a:tc>
                  <a:txBody>
                    <a:bodyPr/>
                    <a:lstStyle/>
                    <a:p>
                      <a:pPr algn="ctr">
                        <a:lnSpc>
                          <a:spcPct val="150000"/>
                        </a:lnSpc>
                        <a:spcAft>
                          <a:spcPts val="0"/>
                        </a:spcAft>
                      </a:pPr>
                      <a:r>
                        <a:rPr lang="en-IN" sz="2200" b="0" dirty="0">
                          <a:effectLst/>
                        </a:rPr>
                        <a:t>Hard disk</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tc>
                  <a:txBody>
                    <a:bodyPr/>
                    <a:lstStyle/>
                    <a:p>
                      <a:pPr algn="ctr">
                        <a:lnSpc>
                          <a:spcPct val="150000"/>
                        </a:lnSpc>
                        <a:spcAft>
                          <a:spcPts val="0"/>
                        </a:spcAft>
                      </a:pPr>
                      <a:r>
                        <a:rPr lang="en-IN" sz="2200" b="0" dirty="0">
                          <a:effectLst/>
                        </a:rPr>
                        <a:t>10 GB</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extLst>
                  <a:ext uri="{0D108BD9-81ED-4DB2-BD59-A6C34878D82A}">
                    <a16:rowId xmlns:a16="http://schemas.microsoft.com/office/drawing/2014/main" xmlns="" val="1775281676"/>
                  </a:ext>
                </a:extLst>
              </a:tr>
              <a:tr h="540869">
                <a:tc>
                  <a:txBody>
                    <a:bodyPr/>
                    <a:lstStyle/>
                    <a:p>
                      <a:pPr algn="ctr">
                        <a:lnSpc>
                          <a:spcPct val="150000"/>
                        </a:lnSpc>
                        <a:spcAft>
                          <a:spcPts val="0"/>
                        </a:spcAft>
                      </a:pPr>
                      <a:r>
                        <a:rPr lang="en-IN" sz="2200" b="0">
                          <a:effectLst/>
                        </a:rPr>
                        <a:t>RAM</a:t>
                      </a:r>
                      <a:endParaRPr lang="en-IN" sz="2000" b="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tc>
                  <a:txBody>
                    <a:bodyPr/>
                    <a:lstStyle/>
                    <a:p>
                      <a:pPr algn="ctr">
                        <a:lnSpc>
                          <a:spcPct val="150000"/>
                        </a:lnSpc>
                        <a:spcAft>
                          <a:spcPts val="0"/>
                        </a:spcAft>
                      </a:pPr>
                      <a:r>
                        <a:rPr lang="en-IN" sz="2200" b="0" dirty="0">
                          <a:effectLst/>
                        </a:rPr>
                        <a:t>8 GB</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extLst>
                  <a:ext uri="{0D108BD9-81ED-4DB2-BD59-A6C34878D82A}">
                    <a16:rowId xmlns:a16="http://schemas.microsoft.com/office/drawing/2014/main" xmlns="" val="3627479496"/>
                  </a:ext>
                </a:extLst>
              </a:tr>
              <a:tr h="540869">
                <a:tc>
                  <a:txBody>
                    <a:bodyPr/>
                    <a:lstStyle/>
                    <a:p>
                      <a:pPr algn="ctr">
                        <a:lnSpc>
                          <a:spcPct val="150000"/>
                        </a:lnSpc>
                        <a:spcAft>
                          <a:spcPts val="0"/>
                        </a:spcAft>
                      </a:pPr>
                      <a:r>
                        <a:rPr lang="en-IN" sz="2200" b="0">
                          <a:effectLst/>
                        </a:rPr>
                        <a:t>Monitor</a:t>
                      </a:r>
                      <a:endParaRPr lang="en-IN" sz="2000" b="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tc>
                  <a:txBody>
                    <a:bodyPr/>
                    <a:lstStyle/>
                    <a:p>
                      <a:pPr algn="ctr">
                        <a:lnSpc>
                          <a:spcPct val="150000"/>
                        </a:lnSpc>
                        <a:spcAft>
                          <a:spcPts val="0"/>
                        </a:spcAft>
                      </a:pPr>
                      <a:r>
                        <a:rPr lang="en-IN" sz="2200" b="0" dirty="0">
                          <a:effectLst/>
                        </a:rPr>
                        <a:t>17” coloured</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extLst>
                  <a:ext uri="{0D108BD9-81ED-4DB2-BD59-A6C34878D82A}">
                    <a16:rowId xmlns:a16="http://schemas.microsoft.com/office/drawing/2014/main" xmlns="" val="2354669934"/>
                  </a:ext>
                </a:extLst>
              </a:tr>
              <a:tr h="540869">
                <a:tc>
                  <a:txBody>
                    <a:bodyPr/>
                    <a:lstStyle/>
                    <a:p>
                      <a:pPr algn="ctr">
                        <a:lnSpc>
                          <a:spcPct val="150000"/>
                        </a:lnSpc>
                        <a:spcAft>
                          <a:spcPts val="0"/>
                        </a:spcAft>
                      </a:pPr>
                      <a:r>
                        <a:rPr lang="en-IN" sz="2200" b="0">
                          <a:effectLst/>
                        </a:rPr>
                        <a:t>Mouse</a:t>
                      </a:r>
                      <a:endParaRPr lang="en-IN" sz="2000" b="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tc>
                  <a:txBody>
                    <a:bodyPr/>
                    <a:lstStyle/>
                    <a:p>
                      <a:pPr algn="ctr">
                        <a:lnSpc>
                          <a:spcPct val="150000"/>
                        </a:lnSpc>
                        <a:spcAft>
                          <a:spcPts val="0"/>
                        </a:spcAft>
                      </a:pPr>
                      <a:r>
                        <a:rPr lang="en-IN" sz="2200" b="0" dirty="0">
                          <a:effectLst/>
                        </a:rPr>
                        <a:t>Optical</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extLst>
                  <a:ext uri="{0D108BD9-81ED-4DB2-BD59-A6C34878D82A}">
                    <a16:rowId xmlns:a16="http://schemas.microsoft.com/office/drawing/2014/main" xmlns="" val="3967529006"/>
                  </a:ext>
                </a:extLst>
              </a:tr>
              <a:tr h="540869">
                <a:tc>
                  <a:txBody>
                    <a:bodyPr/>
                    <a:lstStyle/>
                    <a:p>
                      <a:pPr algn="ctr">
                        <a:lnSpc>
                          <a:spcPct val="150000"/>
                        </a:lnSpc>
                        <a:spcAft>
                          <a:spcPts val="0"/>
                        </a:spcAft>
                      </a:pPr>
                      <a:r>
                        <a:rPr lang="en-IN" sz="2200" b="0">
                          <a:effectLst/>
                        </a:rPr>
                        <a:t>Keyboard</a:t>
                      </a:r>
                      <a:endParaRPr lang="en-IN" sz="2000" b="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tc>
                  <a:txBody>
                    <a:bodyPr/>
                    <a:lstStyle/>
                    <a:p>
                      <a:pPr algn="ctr">
                        <a:lnSpc>
                          <a:spcPct val="150000"/>
                        </a:lnSpc>
                        <a:spcAft>
                          <a:spcPts val="0"/>
                        </a:spcAft>
                      </a:pPr>
                      <a:r>
                        <a:rPr lang="en-IN" sz="2200" b="0" dirty="0">
                          <a:effectLst/>
                        </a:rPr>
                        <a:t>122 Keys</a:t>
                      </a:r>
                      <a:endParaRPr lang="en-IN"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128657" marR="128657" marT="0" marB="0" anchor="ctr"/>
                </a:tc>
                <a:extLst>
                  <a:ext uri="{0D108BD9-81ED-4DB2-BD59-A6C34878D82A}">
                    <a16:rowId xmlns:a16="http://schemas.microsoft.com/office/drawing/2014/main" xmlns="" val="1500515269"/>
                  </a:ext>
                </a:extLst>
              </a:tr>
            </a:tbl>
          </a:graphicData>
        </a:graphic>
      </p:graphicFrame>
    </p:spTree>
    <p:extLst>
      <p:ext uri="{BB962C8B-B14F-4D97-AF65-F5344CB8AC3E}">
        <p14:creationId xmlns:p14="http://schemas.microsoft.com/office/powerpoint/2010/main" val="156406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xmlns="" id="{C6DEF8F9-FFEF-4EDB-8A06-8A7884ED42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E0747CA7-2579-4FF5-95CF-E3FA65C9E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xmlns="" id="{1C63BD94-CA0C-4C27-BB07-89F71DEA2D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A59F69F-CC9A-4406-AB74-886F4E9CCFA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Hardware and Software Requirements</a:t>
            </a:r>
          </a:p>
        </p:txBody>
      </p:sp>
      <p:graphicFrame>
        <p:nvGraphicFramePr>
          <p:cNvPr id="7" name="Content Placeholder 6">
            <a:extLst>
              <a:ext uri="{FF2B5EF4-FFF2-40B4-BE49-F238E27FC236}">
                <a16:creationId xmlns:a16="http://schemas.microsoft.com/office/drawing/2014/main" xmlns="" id="{64FA813F-B499-45C3-B4EB-2D5CB80B4DFA}"/>
              </a:ext>
            </a:extLst>
          </p:cNvPr>
          <p:cNvGraphicFramePr>
            <a:graphicFrameLocks noGrp="1"/>
          </p:cNvGraphicFramePr>
          <p:nvPr>
            <p:ph sz="half" idx="2"/>
            <p:extLst>
              <p:ext uri="{D42A27DB-BD31-4B8C-83A1-F6EECF244321}">
                <p14:modId xmlns:p14="http://schemas.microsoft.com/office/powerpoint/2010/main" val="2739159971"/>
              </p:ext>
            </p:extLst>
          </p:nvPr>
        </p:nvGraphicFramePr>
        <p:xfrm>
          <a:off x="1427933" y="2098515"/>
          <a:ext cx="9396460" cy="3786082"/>
        </p:xfrm>
        <a:graphic>
          <a:graphicData uri="http://schemas.openxmlformats.org/drawingml/2006/table">
            <a:tbl>
              <a:tblPr firstRow="1" firstCol="1" lastCol="1" bandRow="1" bandCol="1">
                <a:tableStyleId>{8799B23B-EC83-4686-B30A-512413B5E67A}</a:tableStyleId>
              </a:tblPr>
              <a:tblGrid>
                <a:gridCol w="3726567">
                  <a:extLst>
                    <a:ext uri="{9D8B030D-6E8A-4147-A177-3AD203B41FA5}">
                      <a16:colId xmlns:a16="http://schemas.microsoft.com/office/drawing/2014/main" xmlns="" val="327214943"/>
                    </a:ext>
                  </a:extLst>
                </a:gridCol>
                <a:gridCol w="5669893">
                  <a:extLst>
                    <a:ext uri="{9D8B030D-6E8A-4147-A177-3AD203B41FA5}">
                      <a16:colId xmlns:a16="http://schemas.microsoft.com/office/drawing/2014/main" xmlns="" val="355758072"/>
                    </a:ext>
                  </a:extLst>
                </a:gridCol>
              </a:tblGrid>
              <a:tr h="605602">
                <a:tc>
                  <a:txBody>
                    <a:bodyPr/>
                    <a:lstStyle/>
                    <a:p>
                      <a:pPr algn="ctr">
                        <a:lnSpc>
                          <a:spcPct val="150000"/>
                        </a:lnSpc>
                        <a:spcAft>
                          <a:spcPts val="0"/>
                        </a:spcAft>
                      </a:pPr>
                      <a:r>
                        <a:rPr lang="en-US" sz="2400" dirty="0">
                          <a:effectLst/>
                          <a:latin typeface="+mn-lt"/>
                          <a:ea typeface="Calibri" panose="020F0502020204030204" pitchFamily="34" charset="0"/>
                          <a:cs typeface="Times New Roman" panose="02020603050405020304" pitchFamily="18" charset="0"/>
                        </a:rPr>
                        <a:t>Software Tools</a:t>
                      </a:r>
                      <a:endParaRPr lang="en-IN" sz="2400" dirty="0">
                        <a:effectLst/>
                        <a:latin typeface="+mn-lt"/>
                        <a:ea typeface="Calibri" panose="020F0502020204030204" pitchFamily="34" charset="0"/>
                        <a:cs typeface="Times New Roman" panose="02020603050405020304" pitchFamily="18" charset="0"/>
                      </a:endParaRPr>
                    </a:p>
                  </a:txBody>
                  <a:tcPr marL="168982" marR="168982" marT="0" marB="0" anchor="ctr"/>
                </a:tc>
                <a:tc>
                  <a:txBody>
                    <a:bodyPr/>
                    <a:lstStyle/>
                    <a:p>
                      <a:pPr algn="ctr">
                        <a:lnSpc>
                          <a:spcPct val="150000"/>
                        </a:lnSpc>
                        <a:spcAft>
                          <a:spcPts val="0"/>
                        </a:spcAft>
                      </a:pPr>
                      <a:r>
                        <a:rPr lang="en-US" sz="2400" dirty="0">
                          <a:effectLst/>
                          <a:latin typeface="+mn-lt"/>
                          <a:ea typeface="Calibri" panose="020F0502020204030204" pitchFamily="34" charset="0"/>
                          <a:cs typeface="Times New Roman" panose="02020603050405020304" pitchFamily="18" charset="0"/>
                        </a:rPr>
                        <a:t>Minimum Requirements</a:t>
                      </a:r>
                      <a:endParaRPr lang="en-IN" sz="2400" dirty="0">
                        <a:effectLst/>
                        <a:latin typeface="+mn-lt"/>
                        <a:ea typeface="Calibri" panose="020F0502020204030204" pitchFamily="34" charset="0"/>
                        <a:cs typeface="Times New Roman" panose="02020603050405020304" pitchFamily="18" charset="0"/>
                      </a:endParaRPr>
                    </a:p>
                  </a:txBody>
                  <a:tcPr marL="168982" marR="168982" marT="0" marB="0" anchor="ctr"/>
                </a:tc>
                <a:extLst>
                  <a:ext uri="{0D108BD9-81ED-4DB2-BD59-A6C34878D82A}">
                    <a16:rowId xmlns:a16="http://schemas.microsoft.com/office/drawing/2014/main" xmlns="" val="2793711145"/>
                  </a:ext>
                </a:extLst>
              </a:tr>
              <a:tr h="636096">
                <a:tc>
                  <a:txBody>
                    <a:bodyPr/>
                    <a:lstStyle/>
                    <a:p>
                      <a:pPr algn="ctr">
                        <a:lnSpc>
                          <a:spcPct val="150000"/>
                        </a:lnSpc>
                        <a:spcAft>
                          <a:spcPts val="0"/>
                        </a:spcAft>
                      </a:pPr>
                      <a:r>
                        <a:rPr lang="en-IN" sz="2400" b="0" dirty="0">
                          <a:solidFill>
                            <a:srgbClr val="000000"/>
                          </a:solidFill>
                          <a:effectLst/>
                          <a:latin typeface="+mn-lt"/>
                          <a:ea typeface="Times New Roman" panose="02020603050405020304" pitchFamily="18" charset="0"/>
                          <a:cs typeface="Times New Roman" panose="02020603050405020304" pitchFamily="18" charset="0"/>
                        </a:rPr>
                        <a:t>Operating System</a:t>
                      </a:r>
                      <a:endParaRPr lang="en-IN" sz="2400" b="0" dirty="0">
                        <a:effectLst/>
                        <a:latin typeface="+mn-lt"/>
                        <a:ea typeface="Calibri" panose="020F0502020204030204" pitchFamily="34" charset="0"/>
                        <a:cs typeface="Times New Roman" panose="02020603050405020304" pitchFamily="18" charset="0"/>
                      </a:endParaRPr>
                    </a:p>
                  </a:txBody>
                  <a:tcPr marL="168982" marR="168982" marT="0" marB="0" anchor="ctr"/>
                </a:tc>
                <a:tc>
                  <a:txBody>
                    <a:bodyPr/>
                    <a:lstStyle/>
                    <a:p>
                      <a:pPr algn="ctr">
                        <a:lnSpc>
                          <a:spcPct val="150000"/>
                        </a:lnSpc>
                        <a:spcAft>
                          <a:spcPts val="0"/>
                        </a:spcAft>
                      </a:pPr>
                      <a:r>
                        <a:rPr lang="en-IN" sz="2400" b="0" dirty="0">
                          <a:solidFill>
                            <a:srgbClr val="000000"/>
                          </a:solidFill>
                          <a:effectLst/>
                          <a:latin typeface="+mn-lt"/>
                          <a:ea typeface="Times New Roman" panose="02020603050405020304" pitchFamily="18" charset="0"/>
                          <a:cs typeface="Times New Roman" panose="02020603050405020304" pitchFamily="18" charset="0"/>
                        </a:rPr>
                        <a:t>Windows, Linux or MacOS</a:t>
                      </a:r>
                      <a:endParaRPr lang="en-IN" sz="2400" b="0" dirty="0">
                        <a:effectLst/>
                        <a:latin typeface="+mn-lt"/>
                        <a:ea typeface="Calibri" panose="020F0502020204030204" pitchFamily="34" charset="0"/>
                        <a:cs typeface="Times New Roman" panose="02020603050405020304" pitchFamily="18" charset="0"/>
                      </a:endParaRPr>
                    </a:p>
                  </a:txBody>
                  <a:tcPr marL="168982" marR="168982" marT="0" marB="0" anchor="ctr"/>
                </a:tc>
                <a:extLst>
                  <a:ext uri="{0D108BD9-81ED-4DB2-BD59-A6C34878D82A}">
                    <a16:rowId xmlns:a16="http://schemas.microsoft.com/office/drawing/2014/main" xmlns="" val="1248946083"/>
                  </a:ext>
                </a:extLst>
              </a:tr>
              <a:tr h="636096">
                <a:tc>
                  <a:txBody>
                    <a:bodyPr/>
                    <a:lstStyle/>
                    <a:p>
                      <a:pPr algn="ctr">
                        <a:lnSpc>
                          <a:spcPct val="150000"/>
                        </a:lnSpc>
                        <a:spcAft>
                          <a:spcPts val="0"/>
                        </a:spcAft>
                      </a:pPr>
                      <a:r>
                        <a:rPr lang="en-IN" sz="2400" b="0">
                          <a:solidFill>
                            <a:srgbClr val="000000"/>
                          </a:solidFill>
                          <a:effectLst/>
                          <a:latin typeface="+mn-lt"/>
                          <a:ea typeface="Times New Roman" panose="02020603050405020304" pitchFamily="18" charset="0"/>
                          <a:cs typeface="Times New Roman" panose="02020603050405020304" pitchFamily="18" charset="0"/>
                        </a:rPr>
                        <a:t>Platform</a:t>
                      </a:r>
                      <a:endParaRPr lang="en-IN" sz="2400" b="0">
                        <a:effectLst/>
                        <a:latin typeface="+mn-lt"/>
                        <a:ea typeface="Calibri" panose="020F0502020204030204" pitchFamily="34" charset="0"/>
                        <a:cs typeface="Times New Roman" panose="02020603050405020304" pitchFamily="18" charset="0"/>
                      </a:endParaRPr>
                    </a:p>
                  </a:txBody>
                  <a:tcPr marL="168982" marR="168982" marT="0" marB="0" anchor="ctr"/>
                </a:tc>
                <a:tc>
                  <a:txBody>
                    <a:bodyPr/>
                    <a:lstStyle/>
                    <a:p>
                      <a:pPr algn="ctr">
                        <a:lnSpc>
                          <a:spcPct val="150000"/>
                        </a:lnSpc>
                        <a:spcAft>
                          <a:spcPts val="0"/>
                        </a:spcAft>
                      </a:pPr>
                      <a:r>
                        <a:rPr lang="en-IN" sz="2400" b="0" dirty="0">
                          <a:solidFill>
                            <a:srgbClr val="000000"/>
                          </a:solidFill>
                          <a:effectLst/>
                          <a:latin typeface="+mn-lt"/>
                          <a:ea typeface="Times New Roman" panose="02020603050405020304" pitchFamily="18" charset="0"/>
                          <a:cs typeface="Times New Roman" panose="02020603050405020304" pitchFamily="18" charset="0"/>
                        </a:rPr>
                        <a:t>Windows, Linux or MacOS</a:t>
                      </a:r>
                      <a:endParaRPr lang="en-IN" sz="2400" b="0" dirty="0">
                        <a:effectLst/>
                        <a:latin typeface="+mn-lt"/>
                        <a:ea typeface="Calibri" panose="020F0502020204030204" pitchFamily="34" charset="0"/>
                        <a:cs typeface="Times New Roman" panose="02020603050405020304" pitchFamily="18" charset="0"/>
                      </a:endParaRPr>
                    </a:p>
                  </a:txBody>
                  <a:tcPr marL="168982" marR="168982" marT="0" marB="0" anchor="ctr"/>
                </a:tc>
                <a:extLst>
                  <a:ext uri="{0D108BD9-81ED-4DB2-BD59-A6C34878D82A}">
                    <a16:rowId xmlns:a16="http://schemas.microsoft.com/office/drawing/2014/main" xmlns="" val="1775281676"/>
                  </a:ext>
                </a:extLst>
              </a:tr>
              <a:tr h="636096">
                <a:tc>
                  <a:txBody>
                    <a:bodyPr/>
                    <a:lstStyle/>
                    <a:p>
                      <a:pPr algn="ctr">
                        <a:lnSpc>
                          <a:spcPct val="150000"/>
                        </a:lnSpc>
                        <a:spcAft>
                          <a:spcPts val="0"/>
                        </a:spcAft>
                      </a:pPr>
                      <a:r>
                        <a:rPr lang="en-IN" sz="2400" b="0">
                          <a:solidFill>
                            <a:srgbClr val="000000"/>
                          </a:solidFill>
                          <a:effectLst/>
                          <a:latin typeface="+mn-lt"/>
                          <a:ea typeface="Times New Roman" panose="02020603050405020304" pitchFamily="18" charset="0"/>
                          <a:cs typeface="Times New Roman" panose="02020603050405020304" pitchFamily="18" charset="0"/>
                        </a:rPr>
                        <a:t>Technology</a:t>
                      </a:r>
                      <a:endParaRPr lang="en-IN" sz="2400" b="0">
                        <a:effectLst/>
                        <a:latin typeface="+mn-lt"/>
                        <a:ea typeface="Calibri" panose="020F0502020204030204" pitchFamily="34" charset="0"/>
                        <a:cs typeface="Times New Roman" panose="02020603050405020304" pitchFamily="18" charset="0"/>
                      </a:endParaRPr>
                    </a:p>
                  </a:txBody>
                  <a:tcPr marL="168982" marR="168982" marT="0" marB="0" anchor="ctr"/>
                </a:tc>
                <a:tc>
                  <a:txBody>
                    <a:bodyPr/>
                    <a:lstStyle/>
                    <a:p>
                      <a:pPr algn="ctr">
                        <a:lnSpc>
                          <a:spcPct val="150000"/>
                        </a:lnSpc>
                        <a:spcAft>
                          <a:spcPts val="0"/>
                        </a:spcAft>
                      </a:pPr>
                      <a:r>
                        <a:rPr lang="en-IN" sz="2400" b="0" dirty="0">
                          <a:solidFill>
                            <a:srgbClr val="000000"/>
                          </a:solidFill>
                          <a:effectLst/>
                          <a:latin typeface="+mn-lt"/>
                          <a:ea typeface="Times New Roman" panose="02020603050405020304" pitchFamily="18" charset="0"/>
                          <a:cs typeface="Times New Roman" panose="02020603050405020304" pitchFamily="18" charset="0"/>
                        </a:rPr>
                        <a:t>Machine Learning Python</a:t>
                      </a:r>
                      <a:endParaRPr lang="en-IN" sz="2400" b="0" dirty="0">
                        <a:effectLst/>
                        <a:latin typeface="+mn-lt"/>
                        <a:ea typeface="Calibri" panose="020F0502020204030204" pitchFamily="34" charset="0"/>
                        <a:cs typeface="Times New Roman" panose="02020603050405020304" pitchFamily="18" charset="0"/>
                      </a:endParaRPr>
                    </a:p>
                  </a:txBody>
                  <a:tcPr marL="168982" marR="168982" marT="0" marB="0" anchor="ctr"/>
                </a:tc>
                <a:extLst>
                  <a:ext uri="{0D108BD9-81ED-4DB2-BD59-A6C34878D82A}">
                    <a16:rowId xmlns:a16="http://schemas.microsoft.com/office/drawing/2014/main" xmlns="" val="3627479496"/>
                  </a:ext>
                </a:extLst>
              </a:tr>
              <a:tr h="636096">
                <a:tc>
                  <a:txBody>
                    <a:bodyPr/>
                    <a:lstStyle/>
                    <a:p>
                      <a:pPr algn="ctr">
                        <a:lnSpc>
                          <a:spcPct val="150000"/>
                        </a:lnSpc>
                        <a:spcAft>
                          <a:spcPts val="0"/>
                        </a:spcAft>
                      </a:pPr>
                      <a:r>
                        <a:rPr lang="en-IN" sz="2400" b="0">
                          <a:solidFill>
                            <a:srgbClr val="000000"/>
                          </a:solidFill>
                          <a:effectLst/>
                          <a:latin typeface="+mn-lt"/>
                          <a:ea typeface="Times New Roman" panose="02020603050405020304" pitchFamily="18" charset="0"/>
                          <a:cs typeface="Times New Roman" panose="02020603050405020304" pitchFamily="18" charset="0"/>
                        </a:rPr>
                        <a:t>Scripting Language</a:t>
                      </a:r>
                      <a:endParaRPr lang="en-IN" sz="2400" b="0">
                        <a:effectLst/>
                        <a:latin typeface="+mn-lt"/>
                        <a:ea typeface="Calibri" panose="020F0502020204030204" pitchFamily="34" charset="0"/>
                        <a:cs typeface="Times New Roman" panose="02020603050405020304" pitchFamily="18" charset="0"/>
                      </a:endParaRPr>
                    </a:p>
                  </a:txBody>
                  <a:tcPr marL="168982" marR="168982" marT="0" marB="0" anchor="ctr"/>
                </a:tc>
                <a:tc>
                  <a:txBody>
                    <a:bodyPr/>
                    <a:lstStyle/>
                    <a:p>
                      <a:pPr algn="ctr">
                        <a:lnSpc>
                          <a:spcPct val="150000"/>
                        </a:lnSpc>
                        <a:spcAft>
                          <a:spcPts val="0"/>
                        </a:spcAft>
                      </a:pPr>
                      <a:r>
                        <a:rPr lang="en-IN" sz="2400" b="0" dirty="0">
                          <a:solidFill>
                            <a:srgbClr val="000000"/>
                          </a:solidFill>
                          <a:effectLst/>
                          <a:latin typeface="+mn-lt"/>
                          <a:ea typeface="Times New Roman" panose="02020603050405020304" pitchFamily="18" charset="0"/>
                          <a:cs typeface="Times New Roman" panose="02020603050405020304" pitchFamily="18" charset="0"/>
                        </a:rPr>
                        <a:t>Python</a:t>
                      </a:r>
                      <a:endParaRPr lang="en-IN" sz="2400" b="0" dirty="0">
                        <a:effectLst/>
                        <a:latin typeface="+mn-lt"/>
                        <a:ea typeface="Calibri" panose="020F0502020204030204" pitchFamily="34" charset="0"/>
                        <a:cs typeface="Times New Roman" panose="02020603050405020304" pitchFamily="18" charset="0"/>
                      </a:endParaRPr>
                    </a:p>
                  </a:txBody>
                  <a:tcPr marL="168982" marR="168982" marT="0" marB="0" anchor="ctr"/>
                </a:tc>
                <a:extLst>
                  <a:ext uri="{0D108BD9-81ED-4DB2-BD59-A6C34878D82A}">
                    <a16:rowId xmlns:a16="http://schemas.microsoft.com/office/drawing/2014/main" xmlns="" val="2354669934"/>
                  </a:ext>
                </a:extLst>
              </a:tr>
              <a:tr h="636096">
                <a:tc>
                  <a:txBody>
                    <a:bodyPr/>
                    <a:lstStyle/>
                    <a:p>
                      <a:pPr algn="ctr">
                        <a:lnSpc>
                          <a:spcPct val="150000"/>
                        </a:lnSpc>
                        <a:spcAft>
                          <a:spcPts val="0"/>
                        </a:spcAft>
                      </a:pPr>
                      <a:r>
                        <a:rPr lang="en-IN" sz="2400" b="0">
                          <a:solidFill>
                            <a:srgbClr val="000000"/>
                          </a:solidFill>
                          <a:effectLst/>
                          <a:latin typeface="+mn-lt"/>
                          <a:ea typeface="Times New Roman" panose="02020603050405020304" pitchFamily="18" charset="0"/>
                          <a:cs typeface="Times New Roman" panose="02020603050405020304" pitchFamily="18" charset="0"/>
                        </a:rPr>
                        <a:t>IDE</a:t>
                      </a:r>
                      <a:endParaRPr lang="en-IN" sz="2400" b="0">
                        <a:effectLst/>
                        <a:latin typeface="+mn-lt"/>
                        <a:ea typeface="Calibri" panose="020F0502020204030204" pitchFamily="34" charset="0"/>
                        <a:cs typeface="Times New Roman" panose="02020603050405020304" pitchFamily="18" charset="0"/>
                      </a:endParaRPr>
                    </a:p>
                  </a:txBody>
                  <a:tcPr marL="168982" marR="168982" marT="0" marB="0" anchor="ctr"/>
                </a:tc>
                <a:tc>
                  <a:txBody>
                    <a:bodyPr/>
                    <a:lstStyle/>
                    <a:p>
                      <a:pPr algn="ctr">
                        <a:lnSpc>
                          <a:spcPct val="150000"/>
                        </a:lnSpc>
                        <a:spcAft>
                          <a:spcPts val="0"/>
                        </a:spcAft>
                      </a:pPr>
                      <a:r>
                        <a:rPr lang="en-IN" sz="2400" b="0" dirty="0" err="1">
                          <a:solidFill>
                            <a:srgbClr val="000000"/>
                          </a:solidFill>
                          <a:effectLst/>
                          <a:latin typeface="+mn-lt"/>
                          <a:ea typeface="Times New Roman" panose="02020603050405020304" pitchFamily="18" charset="0"/>
                          <a:cs typeface="Times New Roman" panose="02020603050405020304" pitchFamily="18" charset="0"/>
                        </a:rPr>
                        <a:t>Pycharm</a:t>
                      </a:r>
                      <a:r>
                        <a:rPr lang="en-IN" sz="2400" b="0" dirty="0">
                          <a:solidFill>
                            <a:srgbClr val="000000"/>
                          </a:solidFill>
                          <a:effectLst/>
                          <a:latin typeface="+mn-lt"/>
                          <a:ea typeface="Times New Roman" panose="02020603050405020304" pitchFamily="18" charset="0"/>
                          <a:cs typeface="Times New Roman" panose="02020603050405020304" pitchFamily="18" charset="0"/>
                        </a:rPr>
                        <a:t> (or </a:t>
                      </a:r>
                      <a:r>
                        <a:rPr lang="en-IN" sz="2400" b="0" dirty="0" err="1">
                          <a:solidFill>
                            <a:srgbClr val="000000"/>
                          </a:solidFill>
                          <a:effectLst/>
                          <a:latin typeface="+mn-lt"/>
                          <a:ea typeface="Times New Roman" panose="02020603050405020304" pitchFamily="18" charset="0"/>
                          <a:cs typeface="Times New Roman" panose="02020603050405020304" pitchFamily="18" charset="0"/>
                        </a:rPr>
                        <a:t>Jupyter</a:t>
                      </a:r>
                      <a:r>
                        <a:rPr lang="en-IN" sz="2400" b="0" dirty="0">
                          <a:solidFill>
                            <a:srgbClr val="000000"/>
                          </a:solidFill>
                          <a:effectLst/>
                          <a:latin typeface="+mn-lt"/>
                          <a:ea typeface="Times New Roman" panose="02020603050405020304" pitchFamily="18" charset="0"/>
                          <a:cs typeface="Times New Roman" panose="02020603050405020304" pitchFamily="18" charset="0"/>
                        </a:rPr>
                        <a:t> Notebook)</a:t>
                      </a:r>
                      <a:endParaRPr lang="en-IN" sz="2400" b="0" dirty="0">
                        <a:effectLst/>
                        <a:latin typeface="+mn-lt"/>
                        <a:ea typeface="Calibri" panose="020F0502020204030204" pitchFamily="34" charset="0"/>
                        <a:cs typeface="Times New Roman" panose="02020603050405020304" pitchFamily="18" charset="0"/>
                      </a:endParaRPr>
                    </a:p>
                  </a:txBody>
                  <a:tcPr marL="168982" marR="168982" marT="0" marB="0" anchor="ctr"/>
                </a:tc>
                <a:extLst>
                  <a:ext uri="{0D108BD9-81ED-4DB2-BD59-A6C34878D82A}">
                    <a16:rowId xmlns:a16="http://schemas.microsoft.com/office/drawing/2014/main" xmlns="" val="3967529006"/>
                  </a:ext>
                </a:extLst>
              </a:tr>
            </a:tbl>
          </a:graphicData>
        </a:graphic>
      </p:graphicFrame>
    </p:spTree>
    <p:extLst>
      <p:ext uri="{BB962C8B-B14F-4D97-AF65-F5344CB8AC3E}">
        <p14:creationId xmlns:p14="http://schemas.microsoft.com/office/powerpoint/2010/main" val="416415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B66DE9-AEDA-438A-A9EC-1D60C20AF379}"/>
              </a:ext>
            </a:extLst>
          </p:cNvPr>
          <p:cNvSpPr>
            <a:spLocks noGrp="1"/>
          </p:cNvSpPr>
          <p:nvPr>
            <p:ph type="title"/>
          </p:nvPr>
        </p:nvSpPr>
        <p:spPr>
          <a:xfrm>
            <a:off x="1097280" y="286603"/>
            <a:ext cx="10058400" cy="1450757"/>
          </a:xfrm>
        </p:spPr>
        <p:txBody>
          <a:bodyPr>
            <a:normAutofit/>
          </a:bodyPr>
          <a:lstStyle/>
          <a:p>
            <a:r>
              <a:rPr lang="en-US" dirty="0"/>
              <a:t>Future scope</a:t>
            </a:r>
            <a:endParaRPr lang="en-IN" dirty="0"/>
          </a:p>
        </p:txBody>
      </p:sp>
      <p:cxnSp>
        <p:nvCxnSpPr>
          <p:cNvPr id="12" name="Straight Connector 11">
            <a:extLst>
              <a:ext uri="{FF2B5EF4-FFF2-40B4-BE49-F238E27FC236}">
                <a16:creationId xmlns:a16="http://schemas.microsoft.com/office/drawing/2014/main" xmlns=""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27DADDC-82E2-4A5B-B391-90B31B8FD7EE}"/>
              </a:ext>
            </a:extLst>
          </p:cNvPr>
          <p:cNvSpPr>
            <a:spLocks noGrp="1"/>
          </p:cNvSpPr>
          <p:nvPr>
            <p:ph idx="1"/>
          </p:nvPr>
        </p:nvSpPr>
        <p:spPr>
          <a:xfrm>
            <a:off x="1097279" y="1845734"/>
            <a:ext cx="6454987" cy="4023360"/>
          </a:xfrm>
        </p:spPr>
        <p:txBody>
          <a:bodyPr>
            <a:normAutofit/>
          </a:bodyPr>
          <a:lstStyle/>
          <a:p>
            <a:pPr>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project is limited to only texts related data. Images, videos and other formats of data are not included. But, in future it might be possible to include these other forms as well.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Also, the current project scope is limited to only English language but can be designed for multiple languages as well. So, let’s just see where Artificial Intelligence and machine learning can take us in future and how it will improve our life further.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Graphic 6" descr="Robot">
            <a:extLst>
              <a:ext uri="{FF2B5EF4-FFF2-40B4-BE49-F238E27FC236}">
                <a16:creationId xmlns:a16="http://schemas.microsoft.com/office/drawing/2014/main" xmlns="" id="{C4589C68-FF0C-4ECD-BD26-26ECAD429E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sp>
        <p:nvSpPr>
          <p:cNvPr id="14" name="Rectangle 13">
            <a:extLst>
              <a:ext uri="{FF2B5EF4-FFF2-40B4-BE49-F238E27FC236}">
                <a16:creationId xmlns:a16="http://schemas.microsoft.com/office/drawing/2014/main" xmlns=""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15420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1</TotalTime>
  <Words>471</Words>
  <Application>Microsoft Office PowerPoint</Application>
  <PresentationFormat>Custom</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PowerPoint Presentation</vt:lpstr>
      <vt:lpstr>Introduction</vt:lpstr>
      <vt:lpstr>PowerPoint Presentation</vt:lpstr>
      <vt:lpstr>Objective</vt:lpstr>
      <vt:lpstr>Background</vt:lpstr>
      <vt:lpstr>Background</vt:lpstr>
      <vt:lpstr>Hardware and Software Requirements</vt:lpstr>
      <vt:lpstr>Hardware and Software Requirements</vt:lpstr>
      <vt:lpstr>Future scope</vt:lpstr>
      <vt:lpstr>Conclusion</vt:lpstr>
      <vt:lpstr>BIBLIOGRAPHY AND 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Ritika Goyal</dc:creator>
  <cp:lastModifiedBy>Ritika Goyal</cp:lastModifiedBy>
  <cp:revision>1</cp:revision>
  <dcterms:created xsi:type="dcterms:W3CDTF">2020-06-30T12:53:04Z</dcterms:created>
  <dcterms:modified xsi:type="dcterms:W3CDTF">2020-06-30T14:15:19Z</dcterms:modified>
</cp:coreProperties>
</file>