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3" r:id="rId5"/>
    <p:sldId id="268" r:id="rId6"/>
    <p:sldId id="267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78" d="100"/>
          <a:sy n="78" d="100"/>
        </p:scale>
        <p:origin x="7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F0A2-E8D0-4B99-851E-41A65867F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B2218-F858-43AB-87CC-E71974C3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8961-0EBE-45A3-A5F4-7483BAF1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0C84-B06B-4EAA-8280-BDB7287A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08D4-0117-4E4C-AFCE-BC1F4F8E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1E8-FB35-46F4-BF0D-8B4A1078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F49EF-BC33-4030-8F89-663AA460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BC6B-B78A-4288-973C-741170E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BD10-4E24-4CC4-A696-2CFE9DDB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5396-C9F8-463B-B631-7CADD21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509EE-F750-46B2-ADE5-80B63AA7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BAD-5E62-4379-AF3F-EF1B4DEB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E96A-1CAC-4633-9BD0-53EF1664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4034-91C6-468D-926C-5D5AA4AB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3194-0F5E-423F-8109-B37B61AB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7FBC-624D-4704-BA75-AF5D1CA5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DD9-7B0C-46DB-9DDB-D30A2C29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000-B933-4491-ABEC-12E60660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7AD1E-0925-444E-97E3-C837EAC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ED31-EB4C-493C-A986-C9B4052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70B7-ECB1-4E31-91EA-E9A1097F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048A8-0B43-4DBC-9B8D-89E1815A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7D9F-9C66-4D0E-AF3C-319383C8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7A2F-8398-4E55-861F-B48B836A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6872-0160-452D-9A72-17878880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DA4F-A1EF-4241-BDBB-EA8AA57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982E-F279-4A17-9ECF-289B8CDC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41B5-83CA-46ED-AB54-2DACE0A9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92D22-9ED4-48BC-8035-D5E13FA7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71CC-7384-49CD-92A7-F4DA55B3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6C38-CE8A-4C51-9E88-AFB83909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3DF-F2AD-43DF-9FE1-613BD7C0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1FDE-8FEB-4472-9579-D9EFB7B5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725B1-E999-4C01-8AAC-168E6D76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7332D-4901-45B2-B12E-F8D58049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1D075-6AF3-41CF-BB1F-AF99F4349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CA321-AEDC-490A-BEDA-4613D0F1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9FC7C-A2E8-4D06-90FE-78877930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96A16-A4FD-43C9-8F4A-6BEAF47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96E-A6B8-4BE1-8629-17808C6D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081D-AFD9-4D97-9FC9-29B033FF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52B71-8ACC-44F5-B862-DDFEE0F2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124DD-D952-44CE-9A8B-44DCFEFD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50356-45AF-4D2D-838D-EF2A1170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373D-0BC2-42C6-A3EF-D67A81C1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5BEB-153F-4D80-9E56-3F32DF3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F5F-5532-45C5-B1D4-93A71EA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EE00-BD26-4714-A12C-7A9EA895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F757-515C-4AE4-A058-1B20795E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C3CA-BB43-441D-B7A9-E712230C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589F-60D3-4A40-BA74-96BE18E6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5536-82BD-4CFC-8C72-6AAC3389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B74-E6E1-43D2-B51F-AA7234B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57FC-5FB8-45CF-A160-46C16C3F4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3F86-E70C-4EC7-9B58-520F801A6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7BFB-3952-44E7-85D8-42139F44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8260-3009-4F6B-A7AF-6022486E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8310-F901-4130-A51C-33A45ADA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02F3-96C9-48B0-A8A5-B5625684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866E-55A0-4FCA-8D64-1186094B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3D3C-B0F6-4376-8A56-AD717F28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F54F-1F7D-40D6-AF84-AA9BCA9F82E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1EE1-4A69-434E-9E8F-73C19D50B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AD6A-400D-429E-945C-9519FA25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3288-9831-4A87-9C78-D42B3E9B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5193/electricity-in-india/" TargetMode="External"/><Relationship Id="rId7" Type="http://schemas.openxmlformats.org/officeDocument/2006/relationships/hyperlink" Target="https://aif.org/rural-electrification-in-india-problems-progress-and-the-power-of-citizens-media/" TargetMode="External"/><Relationship Id="rId2" Type="http://schemas.openxmlformats.org/officeDocument/2006/relationships/hyperlink" Target="https://dataverse.harvard.edu/dataset.xhtml?persistentId=doi:10.7910/DVN/1ZNLU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mint.com/Opinion/nrgFBVsILzEtbJf7pwfH3H/The-problem-of-lack-of-rural-electricity-demand.html" TargetMode="External"/><Relationship Id="rId5" Type="http://schemas.openxmlformats.org/officeDocument/2006/relationships/hyperlink" Target="https://business.esa.int/projects/village-data-analytics" TargetMode="External"/><Relationship Id="rId4" Type="http://schemas.openxmlformats.org/officeDocument/2006/relationships/hyperlink" Target="https://www.forbes.com/sites/suparnadutt/2018/05/07/modi-announces-100-village-electrification-but-31-million-homes-are-still-in-the-dark/#6ed9246363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electricity in india rural hd">
            <a:extLst>
              <a:ext uri="{FF2B5EF4-FFF2-40B4-BE49-F238E27FC236}">
                <a16:creationId xmlns:a16="http://schemas.microsoft.com/office/drawing/2014/main" id="{09BF1B11-FDF8-442D-A954-544A21D59E1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7053" b="90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9A9F6F-FB8B-4333-928B-000613F0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dirty="0"/>
              <a:t>Meeting Electricity Demand in Rural India</a:t>
            </a:r>
          </a:p>
        </p:txBody>
      </p:sp>
      <p:pic>
        <p:nvPicPr>
          <p:cNvPr id="6" name="Picture 4" descr="Image result for the data incubator">
            <a:extLst>
              <a:ext uri="{FF2B5EF4-FFF2-40B4-BE49-F238E27FC236}">
                <a16:creationId xmlns:a16="http://schemas.microsoft.com/office/drawing/2014/main" id="{A47242EA-9913-48A5-8789-C37AC97F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7" y="4507747"/>
            <a:ext cx="3356943" cy="6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01766-CA28-4C00-B832-E7B245916D36}"/>
              </a:ext>
            </a:extLst>
          </p:cNvPr>
          <p:cNvSpPr txBox="1"/>
          <p:nvPr/>
        </p:nvSpPr>
        <p:spPr>
          <a:xfrm>
            <a:off x="3290862" y="1816932"/>
            <a:ext cx="284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-Ritika Singh</a:t>
            </a:r>
          </a:p>
        </p:txBody>
      </p:sp>
    </p:spTree>
    <p:extLst>
      <p:ext uri="{BB962C8B-B14F-4D97-AF65-F5344CB8AC3E}">
        <p14:creationId xmlns:p14="http://schemas.microsoft.com/office/powerpoint/2010/main" val="298965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483-E831-48DE-8E40-9C8DA337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ADAA-F7EA-41DB-AEFD-78830ACF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Data: </a:t>
            </a:r>
            <a:r>
              <a:rPr lang="en-US" sz="2000" dirty="0">
                <a:hlinkClick r:id="rId2"/>
              </a:rPr>
              <a:t>https://dataverse.harvard.edu/dataset.xhtml?persistentId=doi:10.7910/DVN/1ZNLUY</a:t>
            </a:r>
            <a:endParaRPr lang="en-US" sz="2000" dirty="0"/>
          </a:p>
          <a:p>
            <a:r>
              <a:rPr lang="en-US" sz="2000" dirty="0"/>
              <a:t>Facts about electricity in Rural India: </a:t>
            </a:r>
            <a:r>
              <a:rPr lang="en-US" sz="2000" dirty="0">
                <a:hlinkClick r:id="rId3"/>
              </a:rPr>
              <a:t>https://www.statista.com/topics/5193/electricity-in-india/</a:t>
            </a:r>
            <a:endParaRPr lang="en-US" sz="2000" dirty="0"/>
          </a:p>
          <a:p>
            <a:r>
              <a:rPr lang="en-US" sz="2000" dirty="0"/>
              <a:t> Current state of electrification in India: </a:t>
            </a:r>
            <a:r>
              <a:rPr lang="en-US" sz="2000" dirty="0">
                <a:hlinkClick r:id="rId4"/>
              </a:rPr>
              <a:t>https://www.forbes.com/sites/suparnadutt/2018/05/07/modi-announces-100-village-electrification-but-31-million-homes-are-still-in-the-dark/#6ed9246363ba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https://business.esa.int/projects/village-data-analytics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https://www.livemint.com/Opinion/nrgFBVsILzEtbJf7pwfH3H/The-problem-of-lack-of-rural-electricity-demand.html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https://aif.org/rural-electrification-in-india-problems-progress-and-the-power-of-citizens-media/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33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F50BEEE-F8C9-459E-92A1-0C29914E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India began using regional, state-based grid management systems for electricity in the 1960s</a:t>
            </a:r>
          </a:p>
          <a:p>
            <a:r>
              <a:rPr lang="en-US" sz="1800" dirty="0"/>
              <a:t>While there is affordability of power and a steady industry growth since, power reserves fail to reach all the nooks and corners of a vast India</a:t>
            </a:r>
          </a:p>
          <a:p>
            <a:r>
              <a:rPr lang="en-US" sz="1800" dirty="0"/>
              <a:t>As Asia’s third-largest economy, one of the many things holding the country back is its power shortage </a:t>
            </a:r>
          </a:p>
          <a:p>
            <a:r>
              <a:rPr lang="en-US" sz="1800" dirty="0"/>
              <a:t>Indians with electricity are facing blackouts daily, resorting to using diesel-run generators or inverters to cope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FBDFECE-D686-4125-8E72-0D0583753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5" r="19564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E592B-C59D-4962-9642-544B2EF9F471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552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According to official data, only 1,417 of India’s 18,452 villages, or 7.3% of the total, have 100% household connectivity, and about 31 million homes are still in the dark.</a:t>
            </a:r>
          </a:p>
          <a:p>
            <a:r>
              <a:rPr lang="en-US" sz="1800" dirty="0"/>
              <a:t>Majority of households/shops receive less than 6 hours of uninterrupted supply of electricity in a day</a:t>
            </a:r>
          </a:p>
          <a:p>
            <a:r>
              <a:rPr lang="en-US" sz="1800" dirty="0"/>
              <a:t>Irregular voltage problems causing damage to appliances</a:t>
            </a:r>
          </a:p>
          <a:p>
            <a:r>
              <a:rPr lang="en-US" sz="1800" dirty="0"/>
              <a:t>People use diesel run generators, kerosene lamps</a:t>
            </a:r>
          </a:p>
          <a:p>
            <a:r>
              <a:rPr lang="en-US" sz="1800" dirty="0"/>
              <a:t>Kerosene fumes from lamps is deemed to have adverse health effects</a:t>
            </a:r>
          </a:p>
          <a:p>
            <a:endParaRPr lang="en-US" sz="18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CBE1390B-E228-44E7-A469-5E479F7E5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" r="29945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82695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1AC1C-1D2E-45D3-A05B-EFCA1987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/>
              <a:t>The government deems a village “electrified” if power cables from the grid reach a transformer in each village and 10% of its households, as well as public places such as schools and health centers, are connected.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Electrification is a three-step process:</a:t>
            </a:r>
          </a:p>
          <a:p>
            <a:r>
              <a:rPr lang="en-US" sz="1700" dirty="0"/>
              <a:t>The first is to extend the infrastructure to the village </a:t>
            </a:r>
          </a:p>
          <a:p>
            <a:r>
              <a:rPr lang="en-US" sz="1700" dirty="0"/>
              <a:t>The second is to connect the household </a:t>
            </a:r>
          </a:p>
          <a:p>
            <a:r>
              <a:rPr lang="en-US" sz="1700" dirty="0"/>
              <a:t>The third, the most challenging, is to ensure reliable and affordable supply on a sustained basis. </a:t>
            </a:r>
          </a:p>
        </p:txBody>
      </p:sp>
      <p:pic>
        <p:nvPicPr>
          <p:cNvPr id="5122" name="Picture 2" descr="Image result for electricity in villages">
            <a:extLst>
              <a:ext uri="{FF2B5EF4-FFF2-40B4-BE49-F238E27FC236}">
                <a16:creationId xmlns:a16="http://schemas.microsoft.com/office/drawing/2014/main" id="{A0053A2A-BF59-4DA5-A445-753AB88CD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6" r="23937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A0258D-8DBB-43D8-B2B4-B34C3BFC6E5D}"/>
              </a:ext>
            </a:extLst>
          </p:cNvPr>
          <p:cNvSpPr/>
          <p:nvPr/>
        </p:nvSpPr>
        <p:spPr>
          <a:xfrm>
            <a:off x="655320" y="5016376"/>
            <a:ext cx="5266276" cy="67479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problem icon">
            <a:extLst>
              <a:ext uri="{FF2B5EF4-FFF2-40B4-BE49-F238E27FC236}">
                <a16:creationId xmlns:a16="http://schemas.microsoft.com/office/drawing/2014/main" id="{E8F68F6D-B956-4640-9362-D208699F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96" y="4874666"/>
            <a:ext cx="1066176" cy="10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2CC24-DC5A-4F9E-AA40-E82B6D41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25" y="186274"/>
            <a:ext cx="5853180" cy="2130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2E52A5-C168-451F-9B33-C099D4172B3A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What is government doing?</a:t>
            </a:r>
          </a:p>
        </p:txBody>
      </p:sp>
    </p:spTree>
    <p:extLst>
      <p:ext uri="{BB962C8B-B14F-4D97-AF65-F5344CB8AC3E}">
        <p14:creationId xmlns:p14="http://schemas.microsoft.com/office/powerpoint/2010/main" val="17140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india electricity problem">
            <a:extLst>
              <a:ext uri="{FF2B5EF4-FFF2-40B4-BE49-F238E27FC236}">
                <a16:creationId xmlns:a16="http://schemas.microsoft.com/office/drawing/2014/main" id="{07D34665-CEA9-42B9-980C-EC9940F0A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 r="125" b="11583"/>
          <a:stretch/>
        </p:blipFill>
        <p:spPr bwMode="auto">
          <a:xfrm>
            <a:off x="20" y="-13201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410747" y="632990"/>
            <a:ext cx="4402138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Addressing the challenge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Governments</a:t>
            </a:r>
            <a:r>
              <a:rPr lang="en-US" sz="1800" dirty="0"/>
              <a:t> and development finance institutions need to:</a:t>
            </a:r>
          </a:p>
          <a:p>
            <a:r>
              <a:rPr lang="en-US" sz="1800" dirty="0"/>
              <a:t>Develop least-cost electrification strategies</a:t>
            </a:r>
          </a:p>
          <a:p>
            <a:r>
              <a:rPr lang="en-US" sz="1800" dirty="0"/>
              <a:t>Identify micro-grid sites at scale for country-wide electrification tenders</a:t>
            </a:r>
          </a:p>
          <a:p>
            <a:r>
              <a:rPr lang="en-US" sz="1800" dirty="0"/>
              <a:t>Cross check survey results with earth observation data to improve planning quality</a:t>
            </a:r>
          </a:p>
        </p:txBody>
      </p:sp>
    </p:spTree>
    <p:extLst>
      <p:ext uri="{BB962C8B-B14F-4D97-AF65-F5344CB8AC3E}">
        <p14:creationId xmlns:p14="http://schemas.microsoft.com/office/powerpoint/2010/main" val="33516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Image result for electricity in villages">
            <a:extLst>
              <a:ext uri="{FF2B5EF4-FFF2-40B4-BE49-F238E27FC236}">
                <a16:creationId xmlns:a16="http://schemas.microsoft.com/office/drawing/2014/main" id="{CDA9A712-0038-4443-817D-B8D074613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2" r="9091" b="85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" name="Freeform: Shape 7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3" name="Freeform: Shape 8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366746" y="632990"/>
            <a:ext cx="4715088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Addressing the challenge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Micro-grid developers </a:t>
            </a:r>
            <a:r>
              <a:rPr lang="en-US" sz="1800" dirty="0"/>
              <a:t>plan, build and operate micro-grids in off-grid, rural communities. They need to: </a:t>
            </a:r>
          </a:p>
          <a:p>
            <a:r>
              <a:rPr lang="en-US" sz="1800" dirty="0"/>
              <a:t>Find suitable sites in a scalable way</a:t>
            </a:r>
          </a:p>
          <a:p>
            <a:r>
              <a:rPr lang="en-US" sz="1800" dirty="0"/>
              <a:t>Access project funding</a:t>
            </a:r>
          </a:p>
          <a:p>
            <a:r>
              <a:rPr lang="en-US" sz="1800" dirty="0"/>
              <a:t>Have a clear decision-making tool that fits into their existing work-flow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4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lated image">
            <a:extLst>
              <a:ext uri="{FF2B5EF4-FFF2-40B4-BE49-F238E27FC236}">
                <a16:creationId xmlns:a16="http://schemas.microsoft.com/office/drawing/2014/main" id="{22416AF0-4980-42D2-9CCD-11C157ACA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9" r="9091" b="9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347180" y="632990"/>
            <a:ext cx="4465706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Addressing the challenge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Off-grid energy product companies </a:t>
            </a:r>
            <a:r>
              <a:rPr lang="en-US" sz="1800" dirty="0"/>
              <a:t>(Solar Home Systems, solar lanterns) are looking to expand into new areas. They need to:</a:t>
            </a:r>
          </a:p>
          <a:p>
            <a:r>
              <a:rPr lang="en-US" sz="1800" dirty="0"/>
              <a:t>Curate market intelligence on off-grid markets for expansion</a:t>
            </a:r>
          </a:p>
          <a:p>
            <a:r>
              <a:rPr lang="en-US" sz="1800" dirty="0"/>
              <a:t>Locate underserved areas within existing markets</a:t>
            </a:r>
          </a:p>
          <a:p>
            <a:r>
              <a:rPr lang="en-US" sz="1800" dirty="0"/>
              <a:t>Plan supply chains based on expected demand</a:t>
            </a:r>
          </a:p>
        </p:txBody>
      </p:sp>
    </p:spTree>
    <p:extLst>
      <p:ext uri="{BB962C8B-B14F-4D97-AF65-F5344CB8AC3E}">
        <p14:creationId xmlns:p14="http://schemas.microsoft.com/office/powerpoint/2010/main" val="398455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Related image">
            <a:extLst>
              <a:ext uri="{FF2B5EF4-FFF2-40B4-BE49-F238E27FC236}">
                <a16:creationId xmlns:a16="http://schemas.microsoft.com/office/drawing/2014/main" id="{E4AE9729-EA89-4C90-B699-35EBA14E4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 bwMode="auto">
          <a:xfrm>
            <a:off x="0" y="-13202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337400" y="632990"/>
            <a:ext cx="4651520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Addressing the challenge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Investors</a:t>
            </a:r>
            <a:r>
              <a:rPr lang="en-US" sz="1800" dirty="0"/>
              <a:t> are looking for financially viable energy access projects. They need to:</a:t>
            </a:r>
          </a:p>
          <a:p>
            <a:r>
              <a:rPr lang="en-US" sz="1800" dirty="0"/>
              <a:t>Assess the risk of investments in specific micro-grid projects</a:t>
            </a:r>
          </a:p>
          <a:p>
            <a:r>
              <a:rPr lang="en-US" sz="1800" dirty="0"/>
              <a:t>De-risk investment by providing information and data about potential sites</a:t>
            </a:r>
          </a:p>
        </p:txBody>
      </p:sp>
    </p:spTree>
    <p:extLst>
      <p:ext uri="{BB962C8B-B14F-4D97-AF65-F5344CB8AC3E}">
        <p14:creationId xmlns:p14="http://schemas.microsoft.com/office/powerpoint/2010/main" val="18742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CBB1D-BBF2-4754-9706-E21213639D1D}"/>
              </a:ext>
            </a:extLst>
          </p:cNvPr>
          <p:cNvSpPr txBox="1"/>
          <p:nvPr/>
        </p:nvSpPr>
        <p:spPr>
          <a:xfrm>
            <a:off x="648929" y="629266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4EF0D9F-D850-4CC8-8A26-6DF32CCC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A dashboard which fulfils these needs by answering questions related to the supply and demand gap for business units and households</a:t>
            </a:r>
          </a:p>
          <a:p>
            <a:pPr marL="0"/>
            <a:r>
              <a:rPr lang="en-US" sz="2000" dirty="0"/>
              <a:t>Creation of Cost-Impact metrics which can be consumed by the end users at various levels such as:</a:t>
            </a:r>
          </a:p>
          <a:p>
            <a:pPr marL="457200" lvl="1"/>
            <a:r>
              <a:rPr lang="en-US" sz="1600" dirty="0" err="1"/>
              <a:t>KW-hr</a:t>
            </a:r>
            <a:r>
              <a:rPr lang="en-US" sz="1600" dirty="0"/>
              <a:t>/SqKms(Projected area wise electricity consumption), </a:t>
            </a:r>
          </a:p>
          <a:p>
            <a:pPr marL="457200" lvl="1"/>
            <a:r>
              <a:rPr lang="en-US" sz="1600" dirty="0"/>
              <a:t>Rupee/SqKms(Projected area wise revenue)</a:t>
            </a:r>
          </a:p>
          <a:p>
            <a:pPr marL="0"/>
            <a:r>
              <a:rPr lang="en-US" sz="2000" dirty="0"/>
              <a:t> Feasibility of off-grid options such as (Solar Home Systems, solar lanterns)</a:t>
            </a:r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15362" name="Picture 2" descr="Related image">
            <a:extLst>
              <a:ext uri="{FF2B5EF4-FFF2-40B4-BE49-F238E27FC236}">
                <a16:creationId xmlns:a16="http://schemas.microsoft.com/office/drawing/2014/main" id="{DFA21782-A6D4-4D57-B3B3-A6FCCBA4F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4777"/>
          <a:stretch/>
        </p:blipFill>
        <p:spPr bwMode="auto">
          <a:xfrm>
            <a:off x="6090612" y="327618"/>
            <a:ext cx="6101387" cy="65303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AAE58-5A86-4704-9DE6-4D8E8655BD3C}"/>
              </a:ext>
            </a:extLst>
          </p:cNvPr>
          <p:cNvSpPr txBox="1"/>
          <p:nvPr/>
        </p:nvSpPr>
        <p:spPr>
          <a:xfrm>
            <a:off x="6327452" y="220043"/>
            <a:ext cx="199994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7258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597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Meeting Electricity Demand in Rural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Electricity Demand in Rural India</dc:title>
  <dc:creator>abhi_gupta10@outlook.com</dc:creator>
  <cp:lastModifiedBy>abhi_gupta10@outlook.com</cp:lastModifiedBy>
  <cp:revision>12</cp:revision>
  <dcterms:created xsi:type="dcterms:W3CDTF">2019-11-18T05:45:07Z</dcterms:created>
  <dcterms:modified xsi:type="dcterms:W3CDTF">2019-11-18T07:55:37Z</dcterms:modified>
</cp:coreProperties>
</file>