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7" r:id="rId6"/>
    <p:sldId id="271" r:id="rId7"/>
    <p:sldId id="258" r:id="rId8"/>
    <p:sldId id="259" r:id="rId9"/>
    <p:sldId id="260" r:id="rId10"/>
    <p:sldId id="261" r:id="rId11"/>
    <p:sldId id="262" r:id="rId12"/>
    <p:sldId id="273" r:id="rId13"/>
    <p:sldId id="275" r:id="rId14"/>
    <p:sldId id="263" r:id="rId15"/>
    <p:sldId id="265" r:id="rId16"/>
    <p:sldId id="266" r:id="rId17"/>
    <p:sldId id="267" r:id="rId18"/>
    <p:sldId id="272" r:id="rId19"/>
    <p:sldId id="274" r:id="rId20"/>
    <p:sldId id="276" r:id="rId21"/>
    <p:sldId id="277" r:id="rId22"/>
    <p:sldId id="278" r:id="rId23"/>
    <p:sldId id="279" r:id="rId24"/>
    <p:sldId id="280" r:id="rId25"/>
    <p:sldId id="281"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9D33E-954F-4DF7-96BA-E3514F660AD8}" v="19" dt="2023-09-21T13:23:37.299"/>
    <p1510:client id="{28BFEE5C-CB5F-4141-BD0B-A7FBC470C5C8}" v="93" dt="2023-09-25T14:34:26.060"/>
    <p1510:client id="{3F6781D7-DE43-4EB7-B7F7-B28D24294A3B}" v="23" dt="2023-09-21T13:56:41.936"/>
    <p1510:client id="{555AE1D6-FB4F-412F-B293-A306FDBFD9F5}" v="11" dt="2023-09-28T14:56:50.359"/>
    <p1510:client id="{5D86BAD3-1434-4672-ABDC-7A04383B9F85}" v="187" dt="2023-09-21T04:11:25.628"/>
    <p1510:client id="{5F08CED0-9A09-441D-81AA-20D2DA152A31}" v="33" dt="2023-09-21T05:29:02.047"/>
    <p1510:client id="{679115F7-EC33-4E07-B4A7-4B591CA9A155}" v="12" dt="2023-09-19T15:27:52.540"/>
    <p1510:client id="{70356E35-6987-40AD-8F98-C03FED69FFAF}" v="57" dt="2023-09-25T14:54:26.469"/>
    <p1510:client id="{7698F51D-CB33-49D9-8467-A8BE205BFA70}" v="7" dt="2023-10-10T13:46:30.597"/>
    <p1510:client id="{A5403867-4C98-440A-8AEC-17472B3A1E06}" v="2" dt="2023-09-20T19:27:04.489"/>
    <p1510:client id="{B02268BB-5115-46C4-87E3-7B899D286C03}" v="2" dt="2023-09-21T12:54:34.774"/>
    <p1510:client id="{E5F85112-FA8A-4489-8FA7-4B291EA11C47}" v="274" dt="2023-10-10T00:59:26.357"/>
    <p1510:client id="{F3E64BCE-3507-47CA-B1CA-4240A5AD83FB}" v="408" dt="2023-10-16T19:49:58.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AF48CE-D9A7-4640-83FB-77B555F8E24B}"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F96C5-2EBD-4211-9ACB-A6959A2D150A}"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53"/>
            <a:ext cx="12192000" cy="6856292"/>
          </a:xfrm>
          <a:prstGeom prst="rect">
            <a:avLst/>
          </a:prstGeom>
        </p:spPr>
      </p:pic>
    </p:spTree>
    <p:extLst>
      <p:ext uri="{BB962C8B-B14F-4D97-AF65-F5344CB8AC3E}">
        <p14:creationId xmlns:p14="http://schemas.microsoft.com/office/powerpoint/2010/main" val="234160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AF48CE-D9A7-4640-83FB-77B555F8E24B}"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F96C5-2EBD-4211-9ACB-A6959A2D150A}" type="slidenum">
              <a:rPr lang="en-US" smtClean="0"/>
              <a:t>‹#›</a:t>
            </a:fld>
            <a:endParaRPr lang="en-US"/>
          </a:p>
        </p:txBody>
      </p:sp>
    </p:spTree>
    <p:extLst>
      <p:ext uri="{BB962C8B-B14F-4D97-AF65-F5344CB8AC3E}">
        <p14:creationId xmlns:p14="http://schemas.microsoft.com/office/powerpoint/2010/main" val="258743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AF48CE-D9A7-4640-83FB-77B555F8E24B}"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F96C5-2EBD-4211-9ACB-A6959A2D150A}" type="slidenum">
              <a:rPr lang="en-US" smtClean="0"/>
              <a:t>‹#›</a:t>
            </a:fld>
            <a:endParaRPr lang="en-US"/>
          </a:p>
        </p:txBody>
      </p:sp>
    </p:spTree>
    <p:extLst>
      <p:ext uri="{BB962C8B-B14F-4D97-AF65-F5344CB8AC3E}">
        <p14:creationId xmlns:p14="http://schemas.microsoft.com/office/powerpoint/2010/main" val="3394962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95E13E-B7DD-49F0-8656-1C2604E728B5}"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64D6-6834-4557-986A-17CEBC00DA10}" type="slidenum">
              <a:rPr lang="en-US" smtClean="0"/>
              <a:t>‹#›</a:t>
            </a:fld>
            <a:endParaRPr lang="en-US"/>
          </a:p>
        </p:txBody>
      </p:sp>
    </p:spTree>
    <p:extLst>
      <p:ext uri="{BB962C8B-B14F-4D97-AF65-F5344CB8AC3E}">
        <p14:creationId xmlns:p14="http://schemas.microsoft.com/office/powerpoint/2010/main" val="1026500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95E13E-B7DD-49F0-8656-1C2604E728B5}"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64D6-6834-4557-986A-17CEBC00DA10}" type="slidenum">
              <a:rPr lang="en-US" smtClean="0"/>
              <a:t>‹#›</a:t>
            </a:fld>
            <a:endParaRPr lang="en-US"/>
          </a:p>
        </p:txBody>
      </p:sp>
    </p:spTree>
    <p:extLst>
      <p:ext uri="{BB962C8B-B14F-4D97-AF65-F5344CB8AC3E}">
        <p14:creationId xmlns:p14="http://schemas.microsoft.com/office/powerpoint/2010/main" val="1556067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95E13E-B7DD-49F0-8656-1C2604E728B5}"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64D6-6834-4557-986A-17CEBC00DA10}" type="slidenum">
              <a:rPr lang="en-US" smtClean="0"/>
              <a:t>‹#›</a:t>
            </a:fld>
            <a:endParaRPr lang="en-US"/>
          </a:p>
        </p:txBody>
      </p:sp>
    </p:spTree>
    <p:extLst>
      <p:ext uri="{BB962C8B-B14F-4D97-AF65-F5344CB8AC3E}">
        <p14:creationId xmlns:p14="http://schemas.microsoft.com/office/powerpoint/2010/main" val="283536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95E13E-B7DD-49F0-8656-1C2604E728B5}"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664D6-6834-4557-986A-17CEBC00DA10}" type="slidenum">
              <a:rPr lang="en-US" smtClean="0"/>
              <a:t>‹#›</a:t>
            </a:fld>
            <a:endParaRPr lang="en-US"/>
          </a:p>
        </p:txBody>
      </p:sp>
    </p:spTree>
    <p:extLst>
      <p:ext uri="{BB962C8B-B14F-4D97-AF65-F5344CB8AC3E}">
        <p14:creationId xmlns:p14="http://schemas.microsoft.com/office/powerpoint/2010/main" val="3969433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95E13E-B7DD-49F0-8656-1C2604E728B5}"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7664D6-6834-4557-986A-17CEBC00DA10}" type="slidenum">
              <a:rPr lang="en-US" smtClean="0"/>
              <a:t>‹#›</a:t>
            </a:fld>
            <a:endParaRPr lang="en-US"/>
          </a:p>
        </p:txBody>
      </p:sp>
    </p:spTree>
    <p:extLst>
      <p:ext uri="{BB962C8B-B14F-4D97-AF65-F5344CB8AC3E}">
        <p14:creationId xmlns:p14="http://schemas.microsoft.com/office/powerpoint/2010/main" val="670282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95E13E-B7DD-49F0-8656-1C2604E728B5}"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7664D6-6834-4557-986A-17CEBC00DA10}" type="slidenum">
              <a:rPr lang="en-US" smtClean="0"/>
              <a:t>‹#›</a:t>
            </a:fld>
            <a:endParaRPr lang="en-US"/>
          </a:p>
        </p:txBody>
      </p:sp>
    </p:spTree>
    <p:extLst>
      <p:ext uri="{BB962C8B-B14F-4D97-AF65-F5344CB8AC3E}">
        <p14:creationId xmlns:p14="http://schemas.microsoft.com/office/powerpoint/2010/main" val="2045669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5E13E-B7DD-49F0-8656-1C2604E728B5}"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7664D6-6834-4557-986A-17CEBC00DA10}" type="slidenum">
              <a:rPr lang="en-US" smtClean="0"/>
              <a:t>‹#›</a:t>
            </a:fld>
            <a:endParaRPr lang="en-US"/>
          </a:p>
        </p:txBody>
      </p:sp>
    </p:spTree>
    <p:extLst>
      <p:ext uri="{BB962C8B-B14F-4D97-AF65-F5344CB8AC3E}">
        <p14:creationId xmlns:p14="http://schemas.microsoft.com/office/powerpoint/2010/main" val="976323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95E13E-B7DD-49F0-8656-1C2604E728B5}"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664D6-6834-4557-986A-17CEBC00DA10}" type="slidenum">
              <a:rPr lang="en-US" smtClean="0"/>
              <a:t>‹#›</a:t>
            </a:fld>
            <a:endParaRPr lang="en-US"/>
          </a:p>
        </p:txBody>
      </p:sp>
    </p:spTree>
    <p:extLst>
      <p:ext uri="{BB962C8B-B14F-4D97-AF65-F5344CB8AC3E}">
        <p14:creationId xmlns:p14="http://schemas.microsoft.com/office/powerpoint/2010/main" val="218350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AF48CE-D9A7-4640-83FB-77B555F8E24B}"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F96C5-2EBD-4211-9ACB-A6959A2D150A}" type="slidenum">
              <a:rPr lang="en-US" smtClean="0"/>
              <a:t>‹#›</a:t>
            </a:fld>
            <a:endParaRPr lang="en-US"/>
          </a:p>
        </p:txBody>
      </p:sp>
    </p:spTree>
    <p:extLst>
      <p:ext uri="{BB962C8B-B14F-4D97-AF65-F5344CB8AC3E}">
        <p14:creationId xmlns:p14="http://schemas.microsoft.com/office/powerpoint/2010/main" val="906325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95E13E-B7DD-49F0-8656-1C2604E728B5}"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664D6-6834-4557-986A-17CEBC00DA10}" type="slidenum">
              <a:rPr lang="en-US" smtClean="0"/>
              <a:t>‹#›</a:t>
            </a:fld>
            <a:endParaRPr lang="en-US"/>
          </a:p>
        </p:txBody>
      </p:sp>
    </p:spTree>
    <p:extLst>
      <p:ext uri="{BB962C8B-B14F-4D97-AF65-F5344CB8AC3E}">
        <p14:creationId xmlns:p14="http://schemas.microsoft.com/office/powerpoint/2010/main" val="37794278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95E13E-B7DD-49F0-8656-1C2604E728B5}"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64D6-6834-4557-986A-17CEBC00DA10}" type="slidenum">
              <a:rPr lang="en-US" smtClean="0"/>
              <a:t>‹#›</a:t>
            </a:fld>
            <a:endParaRPr lang="en-US"/>
          </a:p>
        </p:txBody>
      </p:sp>
    </p:spTree>
    <p:extLst>
      <p:ext uri="{BB962C8B-B14F-4D97-AF65-F5344CB8AC3E}">
        <p14:creationId xmlns:p14="http://schemas.microsoft.com/office/powerpoint/2010/main" val="1291757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95E13E-B7DD-49F0-8656-1C2604E728B5}"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64D6-6834-4557-986A-17CEBC00DA10}" type="slidenum">
              <a:rPr lang="en-US" smtClean="0"/>
              <a:t>‹#›</a:t>
            </a:fld>
            <a:endParaRPr lang="en-US"/>
          </a:p>
        </p:txBody>
      </p:sp>
    </p:spTree>
    <p:extLst>
      <p:ext uri="{BB962C8B-B14F-4D97-AF65-F5344CB8AC3E}">
        <p14:creationId xmlns:p14="http://schemas.microsoft.com/office/powerpoint/2010/main" val="17453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AF48CE-D9A7-4640-83FB-77B555F8E24B}"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F96C5-2EBD-4211-9ACB-A6959A2D150A}" type="slidenum">
              <a:rPr lang="en-US" smtClean="0"/>
              <a:t>‹#›</a:t>
            </a:fld>
            <a:endParaRPr lang="en-US"/>
          </a:p>
        </p:txBody>
      </p:sp>
    </p:spTree>
    <p:extLst>
      <p:ext uri="{BB962C8B-B14F-4D97-AF65-F5344CB8AC3E}">
        <p14:creationId xmlns:p14="http://schemas.microsoft.com/office/powerpoint/2010/main" val="233543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AF48CE-D9A7-4640-83FB-77B555F8E24B}"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F96C5-2EBD-4211-9ACB-A6959A2D150A}" type="slidenum">
              <a:rPr lang="en-US" smtClean="0"/>
              <a:t>‹#›</a:t>
            </a:fld>
            <a:endParaRPr lang="en-US"/>
          </a:p>
        </p:txBody>
      </p:sp>
    </p:spTree>
    <p:extLst>
      <p:ext uri="{BB962C8B-B14F-4D97-AF65-F5344CB8AC3E}">
        <p14:creationId xmlns:p14="http://schemas.microsoft.com/office/powerpoint/2010/main" val="371459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AF48CE-D9A7-4640-83FB-77B555F8E24B}"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2F96C5-2EBD-4211-9ACB-A6959A2D150A}" type="slidenum">
              <a:rPr lang="en-US" smtClean="0"/>
              <a:t>‹#›</a:t>
            </a:fld>
            <a:endParaRPr lang="en-US"/>
          </a:p>
        </p:txBody>
      </p:sp>
    </p:spTree>
    <p:extLst>
      <p:ext uri="{BB962C8B-B14F-4D97-AF65-F5344CB8AC3E}">
        <p14:creationId xmlns:p14="http://schemas.microsoft.com/office/powerpoint/2010/main" val="1232824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AF48CE-D9A7-4640-83FB-77B555F8E24B}"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2F96C5-2EBD-4211-9ACB-A6959A2D150A}" type="slidenum">
              <a:rPr lang="en-US" smtClean="0"/>
              <a:t>‹#›</a:t>
            </a:fld>
            <a:endParaRPr lang="en-US"/>
          </a:p>
        </p:txBody>
      </p:sp>
    </p:spTree>
    <p:extLst>
      <p:ext uri="{BB962C8B-B14F-4D97-AF65-F5344CB8AC3E}">
        <p14:creationId xmlns:p14="http://schemas.microsoft.com/office/powerpoint/2010/main" val="156003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AF48CE-D9A7-4640-83FB-77B555F8E24B}"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2F96C5-2EBD-4211-9ACB-A6959A2D150A}" type="slidenum">
              <a:rPr lang="en-US" smtClean="0"/>
              <a:t>‹#›</a:t>
            </a:fld>
            <a:endParaRPr lang="en-US"/>
          </a:p>
        </p:txBody>
      </p:sp>
    </p:spTree>
    <p:extLst>
      <p:ext uri="{BB962C8B-B14F-4D97-AF65-F5344CB8AC3E}">
        <p14:creationId xmlns:p14="http://schemas.microsoft.com/office/powerpoint/2010/main" val="332859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AF48CE-D9A7-4640-83FB-77B555F8E24B}"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F96C5-2EBD-4211-9ACB-A6959A2D150A}" type="slidenum">
              <a:rPr lang="en-US" smtClean="0"/>
              <a:t>‹#›</a:t>
            </a:fld>
            <a:endParaRPr lang="en-US"/>
          </a:p>
        </p:txBody>
      </p:sp>
    </p:spTree>
    <p:extLst>
      <p:ext uri="{BB962C8B-B14F-4D97-AF65-F5344CB8AC3E}">
        <p14:creationId xmlns:p14="http://schemas.microsoft.com/office/powerpoint/2010/main" val="3299087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AF48CE-D9A7-4640-83FB-77B555F8E24B}"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F96C5-2EBD-4211-9ACB-A6959A2D150A}" type="slidenum">
              <a:rPr lang="en-US" smtClean="0"/>
              <a:t>‹#›</a:t>
            </a:fld>
            <a:endParaRPr lang="en-US"/>
          </a:p>
        </p:txBody>
      </p:sp>
    </p:spTree>
    <p:extLst>
      <p:ext uri="{BB962C8B-B14F-4D97-AF65-F5344CB8AC3E}">
        <p14:creationId xmlns:p14="http://schemas.microsoft.com/office/powerpoint/2010/main" val="132202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F48CE-D9A7-4640-83FB-77B555F8E24B}" type="datetimeFigureOut">
              <a:rPr lang="en-US" smtClean="0"/>
              <a:t>10/16/2023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F96C5-2EBD-4211-9ACB-A6959A2D150A}"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853"/>
            <a:ext cx="12192000" cy="6856292"/>
          </a:xfrm>
          <a:prstGeom prst="rect">
            <a:avLst/>
          </a:prstGeom>
        </p:spPr>
      </p:pic>
      <p:pic>
        <p:nvPicPr>
          <p:cNvPr id="8" name="Picture 7"/>
          <p:cNvPicPr>
            <a:picLocks noChangeAspect="1"/>
          </p:cNvPicPr>
          <p:nvPr userDrawn="1"/>
        </p:nvPicPr>
        <p:blipFill rotWithShape="1">
          <a:blip r:embed="rId14" cstate="print">
            <a:extLst>
              <a:ext uri="{28A0092B-C50C-407E-A947-70E740481C1C}">
                <a14:useLocalDpi xmlns:a14="http://schemas.microsoft.com/office/drawing/2010/main" val="0"/>
              </a:ext>
            </a:extLst>
          </a:blip>
          <a:srcRect l="76" t="11820" r="-76" b="6285"/>
          <a:stretch/>
        </p:blipFill>
        <p:spPr>
          <a:xfrm>
            <a:off x="0" y="5873900"/>
            <a:ext cx="12192000" cy="979054"/>
          </a:xfrm>
          <a:prstGeom prst="rect">
            <a:avLst/>
          </a:prstGeom>
        </p:spPr>
      </p:pic>
    </p:spTree>
    <p:extLst>
      <p:ext uri="{BB962C8B-B14F-4D97-AF65-F5344CB8AC3E}">
        <p14:creationId xmlns:p14="http://schemas.microsoft.com/office/powerpoint/2010/main" val="3318681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5E13E-B7DD-49F0-8656-1C2604E728B5}" type="datetimeFigureOut">
              <a:rPr lang="en-US" smtClean="0"/>
              <a:t>10/16/2023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664D6-6834-4557-986A-17CEBC00DA10}" type="slidenum">
              <a:rPr lang="en-US" smtClean="0"/>
              <a:t>‹#›</a:t>
            </a:fld>
            <a:endParaRPr lang="en-US"/>
          </a:p>
        </p:txBody>
      </p:sp>
    </p:spTree>
    <p:extLst>
      <p:ext uri="{BB962C8B-B14F-4D97-AF65-F5344CB8AC3E}">
        <p14:creationId xmlns:p14="http://schemas.microsoft.com/office/powerpoint/2010/main" val="3667791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implilearn.com/what-is-database-management-articl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he-CEAS-Library/Foundations-of-SQL" TargetMode="External"/><Relationship Id="rId2" Type="http://schemas.openxmlformats.org/officeDocument/2006/relationships/hyperlink" Target="https://github.com/signu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974" y="2334823"/>
            <a:ext cx="8890958" cy="1325563"/>
          </a:xfrm>
        </p:spPr>
        <p:txBody>
          <a:bodyPr>
            <a:noAutofit/>
          </a:bodyPr>
          <a:lstStyle/>
          <a:p>
            <a:r>
              <a:rPr lang="en-US" sz="6000" b="1">
                <a:latin typeface="Times New Roman"/>
                <a:cs typeface="Calibri Light"/>
              </a:rPr>
              <a:t>FOUNDATIONS OF SQL</a:t>
            </a:r>
            <a:endParaRPr lang="en-US" sz="6000" b="1">
              <a:latin typeface="Times New Roman"/>
            </a:endParaRPr>
          </a:p>
        </p:txBody>
      </p:sp>
    </p:spTree>
    <p:extLst>
      <p:ext uri="{BB962C8B-B14F-4D97-AF65-F5344CB8AC3E}">
        <p14:creationId xmlns:p14="http://schemas.microsoft.com/office/powerpoint/2010/main" val="175339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333" y="85966"/>
            <a:ext cx="11867070" cy="6090997"/>
          </a:xfrm>
        </p:spPr>
        <p:txBody>
          <a:bodyPr vert="horz" lIns="91440" tIns="45720" rIns="91440" bIns="45720" rtlCol="0" anchor="t">
            <a:normAutofit/>
          </a:bodyPr>
          <a:lstStyle/>
          <a:p>
            <a:pPr marL="0" indent="0">
              <a:buNone/>
            </a:pPr>
            <a:endParaRPr lang="en-US" b="1">
              <a:solidFill>
                <a:srgbClr val="262626"/>
              </a:solidFill>
              <a:latin typeface="Century Schoolbook"/>
              <a:ea typeface="+mj-ea"/>
              <a:cs typeface="+mj-cs"/>
            </a:endParaRPr>
          </a:p>
          <a:p>
            <a:endParaRPr lang="en-US">
              <a:cs typeface="Calibri"/>
            </a:endParaRPr>
          </a:p>
        </p:txBody>
      </p:sp>
      <p:sp>
        <p:nvSpPr>
          <p:cNvPr id="4" name="TextBox 3">
            <a:extLst>
              <a:ext uri="{FF2B5EF4-FFF2-40B4-BE49-F238E27FC236}">
                <a16:creationId xmlns:a16="http://schemas.microsoft.com/office/drawing/2014/main" id="{409EB6D0-7833-69F1-61EA-C62A682A1837}"/>
              </a:ext>
            </a:extLst>
          </p:cNvPr>
          <p:cNvSpPr txBox="1"/>
          <p:nvPr/>
        </p:nvSpPr>
        <p:spPr>
          <a:xfrm>
            <a:off x="66136" y="-5751"/>
            <a:ext cx="12189124"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262626"/>
                </a:solidFill>
                <a:latin typeface="Century Schoolbook"/>
                <a:ea typeface="+mj-ea"/>
                <a:cs typeface="+mj-cs"/>
              </a:rPr>
              <a:t>How the tables in a relational database are related?</a:t>
            </a:r>
          </a:p>
          <a:p>
            <a:pPr marL="457200" indent="-457200">
              <a:buFont typeface="Arial"/>
              <a:buChar char="•"/>
            </a:pPr>
            <a:r>
              <a:rPr lang="en-US" sz="2800" dirty="0">
                <a:solidFill>
                  <a:srgbClr val="262626"/>
                </a:solidFill>
                <a:latin typeface="Century Schoolbook"/>
                <a:ea typeface="+mj-ea"/>
                <a:cs typeface="+mj-cs"/>
              </a:rPr>
              <a:t>The tables in a relational database can be related to other tables by </a:t>
            </a:r>
            <a:r>
              <a:rPr lang="en-US" sz="2800" b="1" dirty="0">
                <a:solidFill>
                  <a:srgbClr val="262626"/>
                </a:solidFill>
                <a:latin typeface="Century Schoolbook"/>
                <a:ea typeface="+mj-ea"/>
                <a:cs typeface="+mj-cs"/>
              </a:rPr>
              <a:t>values </a:t>
            </a:r>
            <a:r>
              <a:rPr lang="en-US" sz="2800" dirty="0">
                <a:solidFill>
                  <a:srgbClr val="262626"/>
                </a:solidFill>
                <a:latin typeface="Century Schoolbook"/>
                <a:ea typeface="+mj-ea"/>
                <a:cs typeface="+mj-cs"/>
              </a:rPr>
              <a:t>in specific columns. </a:t>
            </a:r>
          </a:p>
          <a:p>
            <a:pPr marL="457200" indent="-457200">
              <a:buFont typeface="Arial"/>
              <a:buChar char="•"/>
            </a:pPr>
            <a:r>
              <a:rPr lang="en-US" sz="2800" dirty="0">
                <a:solidFill>
                  <a:srgbClr val="262626"/>
                </a:solidFill>
                <a:latin typeface="Century Schoolbook"/>
                <a:ea typeface="+mj-ea"/>
                <a:cs typeface="+mj-cs"/>
              </a:rPr>
              <a:t>For </a:t>
            </a:r>
            <a:r>
              <a:rPr lang="en-US" sz="2800" dirty="0" err="1">
                <a:solidFill>
                  <a:srgbClr val="262626"/>
                </a:solidFill>
                <a:latin typeface="Century Schoolbook"/>
                <a:ea typeface="+mj-ea"/>
                <a:cs typeface="+mj-cs"/>
              </a:rPr>
              <a:t>eg.</a:t>
            </a:r>
            <a:r>
              <a:rPr lang="en-US" sz="2800" dirty="0">
                <a:solidFill>
                  <a:srgbClr val="262626"/>
                </a:solidFill>
                <a:latin typeface="Century Schoolbook"/>
                <a:ea typeface="+mj-ea"/>
                <a:cs typeface="+mj-cs"/>
              </a:rPr>
              <a:t>, a row in a primary table can be related to a column in another table. </a:t>
            </a:r>
            <a:endParaRPr lang="en-US" dirty="0">
              <a:solidFill>
                <a:srgbClr val="000000"/>
              </a:solidFill>
              <a:latin typeface="Calibri" panose="020F0502020204030204"/>
              <a:ea typeface="Calibri"/>
              <a:cs typeface="Calibri"/>
            </a:endParaRPr>
          </a:p>
          <a:p>
            <a:pPr marL="457200" indent="-457200">
              <a:buFont typeface="Arial"/>
              <a:buChar char="•"/>
            </a:pPr>
            <a:r>
              <a:rPr lang="en-US" sz="2800" dirty="0">
                <a:solidFill>
                  <a:srgbClr val="262626"/>
                </a:solidFill>
                <a:latin typeface="Century Schoolbook"/>
                <a:ea typeface="+mj-ea"/>
                <a:cs typeface="+mj-cs"/>
              </a:rPr>
              <a:t>If in case each row in primary table is related to one or more rows in the second table, then it is called </a:t>
            </a:r>
            <a:r>
              <a:rPr lang="en-US" sz="2800" b="1" dirty="0">
                <a:solidFill>
                  <a:srgbClr val="262626"/>
                </a:solidFill>
                <a:latin typeface="Century Schoolbook"/>
                <a:ea typeface="+mj-ea"/>
                <a:cs typeface="+mj-cs"/>
              </a:rPr>
              <a:t>one to many relationship</a:t>
            </a:r>
            <a:r>
              <a:rPr lang="en-US" sz="2800" dirty="0">
                <a:solidFill>
                  <a:srgbClr val="262626"/>
                </a:solidFill>
                <a:latin typeface="Century Schoolbook"/>
                <a:ea typeface="+mj-ea"/>
                <a:cs typeface="+mj-cs"/>
              </a:rPr>
              <a:t>. </a:t>
            </a:r>
            <a:endParaRPr lang="en-US" dirty="0">
              <a:solidFill>
                <a:srgbClr val="000000"/>
              </a:solidFill>
              <a:latin typeface="Calibri" panose="020F0502020204030204"/>
              <a:ea typeface="Calibri"/>
              <a:cs typeface="Calibri"/>
            </a:endParaRPr>
          </a:p>
          <a:p>
            <a:pPr marL="457200" indent="-457200">
              <a:buFont typeface="Arial"/>
              <a:buChar char="•"/>
            </a:pPr>
            <a:r>
              <a:rPr lang="en-US" sz="2800" dirty="0">
                <a:solidFill>
                  <a:srgbClr val="262626"/>
                </a:solidFill>
                <a:latin typeface="Century Schoolbook"/>
                <a:ea typeface="+mj-ea"/>
                <a:cs typeface="+mj-cs"/>
              </a:rPr>
              <a:t>Typically, relationships exist between </a:t>
            </a:r>
            <a:r>
              <a:rPr lang="en-US" sz="2800" b="1" dirty="0">
                <a:solidFill>
                  <a:srgbClr val="262626"/>
                </a:solidFill>
                <a:latin typeface="Century Schoolbook"/>
                <a:ea typeface="+mj-ea"/>
                <a:cs typeface="+mj-cs"/>
              </a:rPr>
              <a:t>primary key</a:t>
            </a:r>
            <a:r>
              <a:rPr lang="en-US" sz="2800" dirty="0">
                <a:solidFill>
                  <a:srgbClr val="262626"/>
                </a:solidFill>
                <a:latin typeface="Century Schoolbook"/>
                <a:ea typeface="+mj-ea"/>
                <a:cs typeface="+mj-cs"/>
              </a:rPr>
              <a:t> in one table and the </a:t>
            </a:r>
            <a:r>
              <a:rPr lang="en-US" sz="2800" b="1" dirty="0">
                <a:solidFill>
                  <a:srgbClr val="262626"/>
                </a:solidFill>
                <a:latin typeface="Century Schoolbook"/>
                <a:ea typeface="+mj-ea"/>
                <a:cs typeface="+mj-cs"/>
              </a:rPr>
              <a:t>foreign key</a:t>
            </a:r>
            <a:r>
              <a:rPr lang="en-US" sz="2800" dirty="0">
                <a:solidFill>
                  <a:srgbClr val="262626"/>
                </a:solidFill>
                <a:latin typeface="Century Schoolbook"/>
                <a:ea typeface="+mj-ea"/>
                <a:cs typeface="+mj-cs"/>
              </a:rPr>
              <a:t> in another table. </a:t>
            </a:r>
            <a:endParaRPr lang="en-US">
              <a:solidFill>
                <a:srgbClr val="000000"/>
              </a:solidFill>
              <a:latin typeface="Calibri" panose="020F0502020204030204"/>
              <a:ea typeface="Calibri"/>
              <a:cs typeface="Calibri"/>
            </a:endParaRPr>
          </a:p>
          <a:p>
            <a:pPr marL="457200" indent="-457200">
              <a:buFont typeface="Arial"/>
              <a:buChar char="•"/>
            </a:pPr>
            <a:r>
              <a:rPr lang="en-US" sz="2800" dirty="0">
                <a:solidFill>
                  <a:srgbClr val="262626"/>
                </a:solidFill>
                <a:latin typeface="Century Schoolbook"/>
                <a:ea typeface="+mj-ea"/>
                <a:cs typeface="+mj-cs"/>
              </a:rPr>
              <a:t>The </a:t>
            </a:r>
            <a:r>
              <a:rPr lang="en-US" sz="2800" b="1" dirty="0">
                <a:solidFill>
                  <a:srgbClr val="262626"/>
                </a:solidFill>
                <a:latin typeface="Century Schoolbook"/>
                <a:ea typeface="+mj-ea"/>
                <a:cs typeface="+mj-cs"/>
              </a:rPr>
              <a:t>foreign key</a:t>
            </a:r>
            <a:r>
              <a:rPr lang="en-US" sz="2800" dirty="0">
                <a:solidFill>
                  <a:srgbClr val="262626"/>
                </a:solidFill>
                <a:latin typeface="Century Schoolbook"/>
                <a:ea typeface="+mj-ea"/>
                <a:cs typeface="+mj-cs"/>
              </a:rPr>
              <a:t> is simply one or more columns in a table that refer to a primary key in another table. </a:t>
            </a:r>
            <a:endParaRPr lang="en-US" dirty="0">
              <a:solidFill>
                <a:srgbClr val="000000"/>
              </a:solidFill>
              <a:latin typeface="Calibri" panose="020F0502020204030204"/>
              <a:ea typeface="Calibri"/>
              <a:cs typeface="Calibri"/>
            </a:endParaRPr>
          </a:p>
          <a:p>
            <a:pPr marL="457200" indent="-457200">
              <a:buFont typeface="Arial"/>
              <a:buChar char="•"/>
            </a:pPr>
            <a:r>
              <a:rPr lang="en-US" sz="2800" dirty="0">
                <a:solidFill>
                  <a:srgbClr val="262626"/>
                </a:solidFill>
                <a:latin typeface="Century Schoolbook"/>
                <a:ea typeface="+mj-ea"/>
                <a:cs typeface="+mj-cs"/>
              </a:rPr>
              <a:t>Many to many relationship can be broken down into two one to many relationships.</a:t>
            </a:r>
            <a:endParaRPr lang="en-US">
              <a:ea typeface="Calibri"/>
              <a:cs typeface="Calibri"/>
            </a:endParaRPr>
          </a:p>
        </p:txBody>
      </p:sp>
    </p:spTree>
    <p:extLst>
      <p:ext uri="{BB962C8B-B14F-4D97-AF65-F5344CB8AC3E}">
        <p14:creationId xmlns:p14="http://schemas.microsoft.com/office/powerpoint/2010/main" val="2589135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45" y="-299"/>
            <a:ext cx="12140241" cy="5860960"/>
          </a:xfrm>
        </p:spPr>
        <p:txBody>
          <a:bodyPr vert="horz" lIns="91440" tIns="45720" rIns="91440" bIns="45720" rtlCol="0" anchor="t">
            <a:normAutofit/>
          </a:bodyPr>
          <a:lstStyle/>
          <a:p>
            <a:pPr marL="457200" lvl="1">
              <a:buNone/>
            </a:pPr>
            <a:r>
              <a:rPr lang="en-US" sz="3200" b="1" dirty="0">
                <a:solidFill>
                  <a:srgbClr val="262626"/>
                </a:solidFill>
                <a:latin typeface="Century Schoolbook"/>
                <a:ea typeface="+mj-ea"/>
                <a:cs typeface="+mj-cs"/>
              </a:rPr>
              <a:t>                     Different types of RDBMS</a:t>
            </a:r>
            <a:endParaRPr lang="en-US" sz="3200" dirty="0">
              <a:ea typeface="+mj-ea"/>
              <a:cs typeface="+mj-cs"/>
            </a:endParaRPr>
          </a:p>
          <a:p>
            <a:pPr marL="514350" indent="-514350">
              <a:buAutoNum type="arabicPeriod"/>
            </a:pPr>
            <a:r>
              <a:rPr lang="en-US" sz="3200" b="1" dirty="0">
                <a:solidFill>
                  <a:srgbClr val="262626"/>
                </a:solidFill>
                <a:latin typeface="Century Schoolbook"/>
                <a:ea typeface="+mj-ea"/>
                <a:cs typeface="+mj-cs"/>
              </a:rPr>
              <a:t>Microsoft SQL Server</a:t>
            </a:r>
          </a:p>
          <a:p>
            <a:pPr marL="0" indent="0">
              <a:buNone/>
            </a:pPr>
            <a:r>
              <a:rPr lang="en-US" dirty="0">
                <a:solidFill>
                  <a:srgbClr val="262626"/>
                </a:solidFill>
                <a:latin typeface="Century Schoolbook"/>
                <a:ea typeface="+mj-ea"/>
                <a:cs typeface="+mj-cs"/>
              </a:rPr>
              <a:t>It is a relational database management system. As a database server that stores and retrieves data as requested by other software applications on the same computer or a remote computer using the client-server model. It is used for </a:t>
            </a:r>
            <a:r>
              <a:rPr lang="en-US" b="1" dirty="0">
                <a:solidFill>
                  <a:srgbClr val="262626"/>
                </a:solidFill>
                <a:latin typeface="Century Schoolbook"/>
                <a:ea typeface="+mj-ea"/>
                <a:cs typeface="+mj-cs"/>
              </a:rPr>
              <a:t>small to medium</a:t>
            </a:r>
            <a:r>
              <a:rPr lang="en-US" dirty="0">
                <a:solidFill>
                  <a:srgbClr val="262626"/>
                </a:solidFill>
                <a:latin typeface="Century Schoolbook"/>
                <a:ea typeface="+mj-ea"/>
                <a:cs typeface="+mj-cs"/>
              </a:rPr>
              <a:t> sized systems</a:t>
            </a:r>
            <a:endParaRPr lang="en-US" dirty="0">
              <a:ea typeface="+mj-ea"/>
              <a:cs typeface="+mj-cs"/>
            </a:endParaRPr>
          </a:p>
          <a:p>
            <a:pPr marL="0" indent="0">
              <a:buNone/>
            </a:pPr>
            <a:r>
              <a:rPr lang="en-US" sz="3200" b="1" u="sng" dirty="0">
                <a:solidFill>
                  <a:srgbClr val="262626"/>
                </a:solidFill>
                <a:latin typeface="Century Schoolbook"/>
                <a:ea typeface="+mj-ea"/>
                <a:cs typeface="+mj-cs"/>
              </a:rPr>
              <a:t>MySQL</a:t>
            </a:r>
            <a:endParaRPr lang="en-US" sz="3200" u="sng" dirty="0">
              <a:solidFill>
                <a:srgbClr val="262626"/>
              </a:solidFill>
              <a:latin typeface="Century Schoolbook"/>
              <a:ea typeface="+mj-ea"/>
              <a:cs typeface="+mj-cs"/>
            </a:endParaRPr>
          </a:p>
          <a:p>
            <a:pPr marL="0" indent="0">
              <a:buNone/>
            </a:pPr>
            <a:r>
              <a:rPr lang="en-US" dirty="0">
                <a:solidFill>
                  <a:srgbClr val="262626"/>
                </a:solidFill>
                <a:latin typeface="Century Schoolbook"/>
                <a:ea typeface="+mj-ea"/>
                <a:cs typeface="+mj-cs"/>
              </a:rPr>
              <a:t>MySQL is one of the most popular, widely used open-source relational database management systems in </a:t>
            </a:r>
            <a:r>
              <a:rPr lang="en-US" b="1" dirty="0">
                <a:solidFill>
                  <a:srgbClr val="262626"/>
                </a:solidFill>
                <a:latin typeface="Century Schoolbook"/>
                <a:ea typeface="+mj-ea"/>
                <a:cs typeface="+mj-cs"/>
              </a:rPr>
              <a:t>modern app development</a:t>
            </a:r>
            <a:r>
              <a:rPr lang="en-US" dirty="0">
                <a:solidFill>
                  <a:srgbClr val="262626"/>
                </a:solidFill>
                <a:latin typeface="Century Schoolbook"/>
                <a:ea typeface="+mj-ea"/>
                <a:cs typeface="+mj-cs"/>
              </a:rPr>
              <a:t>. Unlike SQL, </a:t>
            </a:r>
            <a:r>
              <a:rPr lang="en-US" b="1" dirty="0">
                <a:solidFill>
                  <a:srgbClr val="262626"/>
                </a:solidFill>
                <a:latin typeface="Century Schoolbook"/>
                <a:ea typeface="+mj-ea"/>
                <a:cs typeface="+mj-cs"/>
              </a:rPr>
              <a:t>MySQL is a piece of software, not a language.</a:t>
            </a:r>
            <a:r>
              <a:rPr lang="en-US" dirty="0">
                <a:solidFill>
                  <a:srgbClr val="262626"/>
                </a:solidFill>
                <a:latin typeface="Century Schoolbook"/>
                <a:ea typeface="+mj-ea"/>
                <a:cs typeface="+mj-cs"/>
              </a:rPr>
              <a:t> MySQL uses SQL as its query language, which allows users to define, manipulate, and retrieve data from the database using standardized syntax. It is owned by </a:t>
            </a:r>
            <a:r>
              <a:rPr lang="en-US" b="1" dirty="0">
                <a:solidFill>
                  <a:srgbClr val="262626"/>
                </a:solidFill>
                <a:latin typeface="Century Schoolbook"/>
                <a:ea typeface="+mj-ea"/>
                <a:cs typeface="+mj-cs"/>
              </a:rPr>
              <a:t>Oracle</a:t>
            </a:r>
            <a:r>
              <a:rPr lang="en-US" dirty="0">
                <a:solidFill>
                  <a:srgbClr val="262626"/>
                </a:solidFill>
                <a:latin typeface="Century Schoolbook"/>
                <a:ea typeface="+mj-ea"/>
                <a:cs typeface="+mj-cs"/>
              </a:rPr>
              <a:t>.</a:t>
            </a:r>
          </a:p>
          <a:p>
            <a:endParaRPr lang="en-US">
              <a:cs typeface="Calibri"/>
            </a:endParaRPr>
          </a:p>
        </p:txBody>
      </p:sp>
    </p:spTree>
    <p:extLst>
      <p:ext uri="{BB962C8B-B14F-4D97-AF65-F5344CB8AC3E}">
        <p14:creationId xmlns:p14="http://schemas.microsoft.com/office/powerpoint/2010/main" val="1876088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4" y="-299"/>
            <a:ext cx="11349486" cy="6177262"/>
          </a:xfrm>
        </p:spPr>
        <p:txBody>
          <a:bodyPr vert="horz" lIns="91440" tIns="45720" rIns="91440" bIns="45720" rtlCol="0" anchor="t">
            <a:normAutofit/>
          </a:bodyPr>
          <a:lstStyle/>
          <a:p>
            <a:pPr marL="0" indent="0">
              <a:buNone/>
            </a:pPr>
            <a:r>
              <a:rPr lang="en-US" sz="3200" b="1" u="sng" dirty="0">
                <a:solidFill>
                  <a:srgbClr val="262626"/>
                </a:solidFill>
                <a:latin typeface="Century Schoolbook"/>
                <a:cs typeface="Calibri"/>
              </a:rPr>
              <a:t>SQLite</a:t>
            </a:r>
            <a:r>
              <a:rPr lang="en-US" sz="3200" b="1" u="sng" dirty="0">
                <a:solidFill>
                  <a:srgbClr val="262626"/>
                </a:solidFill>
                <a:latin typeface="Century Schoolbook"/>
                <a:ea typeface="+mj-ea"/>
                <a:cs typeface="+mj-cs"/>
              </a:rPr>
              <a:t> </a:t>
            </a:r>
            <a:endParaRPr lang="en-US" sz="3200" b="1" u="sng" dirty="0">
              <a:cs typeface="Calibri" panose="020F0502020204030204"/>
            </a:endParaRPr>
          </a:p>
          <a:p>
            <a:pPr marL="0" indent="0">
              <a:buNone/>
            </a:pPr>
            <a:r>
              <a:rPr lang="en-US" dirty="0">
                <a:solidFill>
                  <a:srgbClr val="262626"/>
                </a:solidFill>
                <a:latin typeface="Century Schoolbook"/>
                <a:ea typeface="+mj-ea"/>
                <a:cs typeface="+mj-cs"/>
              </a:rPr>
              <a:t>SQLite is an embedded, server-less relational </a:t>
            </a:r>
            <a:r>
              <a:rPr lang="en-US" dirty="0">
                <a:solidFill>
                  <a:srgbClr val="262626"/>
                </a:solidFill>
                <a:latin typeface="Century Schoolbook"/>
                <a:ea typeface="+mj-ea"/>
                <a:cs typeface="+mj-cs"/>
                <a:hlinkClick r:id="rId2">
                  <a:extLst>
                    <a:ext uri="{A12FA001-AC4F-418D-AE19-62706E023703}">
                      <ahyp:hlinkClr xmlns:ahyp="http://schemas.microsoft.com/office/drawing/2018/hyperlinkcolor" val="tx"/>
                    </a:ext>
                  </a:extLst>
                </a:hlinkClick>
              </a:rPr>
              <a:t>database management</a:t>
            </a:r>
            <a:r>
              <a:rPr lang="en-US" dirty="0">
                <a:solidFill>
                  <a:srgbClr val="262626"/>
                </a:solidFill>
                <a:latin typeface="Century Schoolbook"/>
                <a:ea typeface="+mj-ea"/>
                <a:cs typeface="+mj-cs"/>
              </a:rPr>
              <a:t> system. It is an in-memory open-source library with zero configuration and does not require any installation. Also, it is very convenient as it’s </a:t>
            </a:r>
            <a:r>
              <a:rPr lang="en-US" b="1" dirty="0">
                <a:solidFill>
                  <a:srgbClr val="262626"/>
                </a:solidFill>
                <a:latin typeface="Century Schoolbook"/>
                <a:ea typeface="+mj-ea"/>
                <a:cs typeface="+mj-cs"/>
              </a:rPr>
              <a:t>less than 500kb in size</a:t>
            </a:r>
            <a:r>
              <a:rPr lang="en-US" dirty="0">
                <a:solidFill>
                  <a:srgbClr val="262626"/>
                </a:solidFill>
                <a:latin typeface="Century Schoolbook"/>
                <a:ea typeface="+mj-ea"/>
                <a:cs typeface="+mj-cs"/>
              </a:rPr>
              <a:t>, which is significantly lesser than other database management systems. It operates as a</a:t>
            </a:r>
            <a:r>
              <a:rPr lang="en-US" b="1" dirty="0">
                <a:solidFill>
                  <a:srgbClr val="262626"/>
                </a:solidFill>
                <a:latin typeface="Century Schoolbook"/>
                <a:ea typeface="+mj-ea"/>
                <a:cs typeface="+mj-cs"/>
              </a:rPr>
              <a:t> library</a:t>
            </a:r>
            <a:r>
              <a:rPr lang="en-US" dirty="0">
                <a:solidFill>
                  <a:srgbClr val="262626"/>
                </a:solidFill>
                <a:latin typeface="Century Schoolbook"/>
                <a:ea typeface="+mj-ea"/>
                <a:cs typeface="+mj-cs"/>
              </a:rPr>
              <a:t> that applications can directly link to and use.</a:t>
            </a:r>
            <a:endParaRPr lang="en-US" dirty="0">
              <a:ea typeface="+mj-ea"/>
              <a:cs typeface="Calibri" panose="020F0502020204030204"/>
            </a:endParaRPr>
          </a:p>
          <a:p>
            <a:pPr marL="0" indent="0">
              <a:buNone/>
            </a:pPr>
            <a:endParaRPr lang="en-US">
              <a:solidFill>
                <a:srgbClr val="262626"/>
              </a:solidFill>
              <a:latin typeface="Century Schoolbook"/>
              <a:ea typeface="+mj-ea"/>
              <a:cs typeface="+mj-cs"/>
            </a:endParaRPr>
          </a:p>
          <a:p>
            <a:pPr marL="0" indent="0">
              <a:buNone/>
            </a:pPr>
            <a:r>
              <a:rPr lang="en-US" sz="3200" b="1" u="sng" dirty="0" err="1">
                <a:solidFill>
                  <a:srgbClr val="262626"/>
                </a:solidFill>
                <a:latin typeface="Century Schoolbook"/>
                <a:ea typeface="+mj-ea"/>
                <a:cs typeface="+mj-cs"/>
              </a:rPr>
              <a:t>Postgre</a:t>
            </a:r>
            <a:r>
              <a:rPr lang="en-US" sz="3200" b="1" u="sng" dirty="0">
                <a:solidFill>
                  <a:srgbClr val="262626"/>
                </a:solidFill>
                <a:latin typeface="Century Schoolbook"/>
                <a:ea typeface="+mj-ea"/>
                <a:cs typeface="+mj-cs"/>
              </a:rPr>
              <a:t> SQL </a:t>
            </a:r>
            <a:endParaRPr lang="en-US" sz="3200" u="sng" dirty="0">
              <a:solidFill>
                <a:srgbClr val="000000"/>
              </a:solidFill>
              <a:latin typeface="Calibri" panose="020F0502020204030204"/>
              <a:ea typeface="+mj-ea"/>
              <a:cs typeface="Calibri" panose="020F0502020204030204"/>
            </a:endParaRPr>
          </a:p>
          <a:p>
            <a:pPr marL="0" indent="0">
              <a:buNone/>
            </a:pPr>
            <a:r>
              <a:rPr lang="en-US" dirty="0">
                <a:solidFill>
                  <a:srgbClr val="262626"/>
                </a:solidFill>
                <a:latin typeface="Century Schoolbook"/>
                <a:ea typeface="+mj-ea"/>
                <a:cs typeface="+mj-cs"/>
              </a:rPr>
              <a:t>PostgreSQL is a </a:t>
            </a:r>
            <a:r>
              <a:rPr lang="en-US" b="1" dirty="0">
                <a:solidFill>
                  <a:srgbClr val="262626"/>
                </a:solidFill>
                <a:latin typeface="Century Schoolbook"/>
                <a:ea typeface="+mj-ea"/>
                <a:cs typeface="+mj-cs"/>
              </a:rPr>
              <a:t>powerful, open-source</a:t>
            </a:r>
            <a:r>
              <a:rPr lang="en-US" dirty="0">
                <a:solidFill>
                  <a:srgbClr val="262626"/>
                </a:solidFill>
                <a:latin typeface="Century Schoolbook"/>
                <a:ea typeface="+mj-ea"/>
                <a:cs typeface="+mj-cs"/>
              </a:rPr>
              <a:t> object-relational database system that uses and extends the SQL language combined with many features that safely store and scale the most </a:t>
            </a:r>
            <a:r>
              <a:rPr lang="en-US" b="1" dirty="0">
                <a:solidFill>
                  <a:srgbClr val="262626"/>
                </a:solidFill>
                <a:latin typeface="Century Schoolbook"/>
                <a:ea typeface="+mj-ea"/>
                <a:cs typeface="+mj-cs"/>
              </a:rPr>
              <a:t>complicated data workloads</a:t>
            </a:r>
            <a:r>
              <a:rPr lang="en-US" dirty="0">
                <a:solidFill>
                  <a:srgbClr val="262626"/>
                </a:solidFill>
                <a:latin typeface="Century Schoolbook"/>
                <a:ea typeface="+mj-ea"/>
                <a:cs typeface="+mj-cs"/>
              </a:rPr>
              <a:t>.</a:t>
            </a:r>
            <a:endParaRPr lang="en-US" dirty="0">
              <a:ea typeface="+mj-ea"/>
              <a:cs typeface="Calibri"/>
            </a:endParaRPr>
          </a:p>
          <a:p>
            <a:pPr marL="0" indent="0">
              <a:buNone/>
            </a:pPr>
            <a:endParaRPr lang="en-US">
              <a:solidFill>
                <a:srgbClr val="262626"/>
              </a:solidFill>
              <a:latin typeface="Century Schoolbook"/>
              <a:ea typeface="+mj-ea"/>
              <a:cs typeface="+mj-cs"/>
            </a:endParaRPr>
          </a:p>
          <a:p>
            <a:endParaRPr lang="en-US">
              <a:cs typeface="Calibri"/>
            </a:endParaRPr>
          </a:p>
        </p:txBody>
      </p:sp>
    </p:spTree>
    <p:extLst>
      <p:ext uri="{BB962C8B-B14F-4D97-AF65-F5344CB8AC3E}">
        <p14:creationId xmlns:p14="http://schemas.microsoft.com/office/powerpoint/2010/main" val="227631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332" y="157851"/>
            <a:ext cx="11967713" cy="5674054"/>
          </a:xfrm>
        </p:spPr>
        <p:txBody>
          <a:bodyPr vert="horz" lIns="91440" tIns="45720" rIns="91440" bIns="45720" rtlCol="0" anchor="t">
            <a:normAutofit lnSpcReduction="10000"/>
          </a:bodyPr>
          <a:lstStyle/>
          <a:p>
            <a:pPr marL="0" indent="0">
              <a:buNone/>
            </a:pPr>
            <a:r>
              <a:rPr lang="en-US" sz="3200" b="1" u="sng" dirty="0">
                <a:solidFill>
                  <a:srgbClr val="262626"/>
                </a:solidFill>
                <a:latin typeface="Century Schoolbook"/>
              </a:rPr>
              <a:t>Oracle DB </a:t>
            </a:r>
            <a:endParaRPr lang="en-US" b="1" i="1" u="sng" dirty="0">
              <a:solidFill>
                <a:srgbClr val="000000"/>
              </a:solidFill>
              <a:latin typeface="Calibri" panose="020F0502020204030204"/>
              <a:cs typeface="Calibri" panose="020F0502020204030204"/>
            </a:endParaRPr>
          </a:p>
          <a:p>
            <a:pPr marL="0" indent="0">
              <a:buNone/>
            </a:pPr>
            <a:r>
              <a:rPr lang="en-US" dirty="0">
                <a:solidFill>
                  <a:srgbClr val="262626"/>
                </a:solidFill>
                <a:latin typeface="Century Schoolbook"/>
              </a:rPr>
              <a:t>Oracle Database, simply referred to as Oracle DB, is a widely used relational database management system (RDBMS) developed by the Oracle corporation. It is one of the most popular and powerful database systems in the world, known for its </a:t>
            </a:r>
            <a:r>
              <a:rPr lang="en-US" b="1" dirty="0">
                <a:solidFill>
                  <a:srgbClr val="262626"/>
                </a:solidFill>
                <a:latin typeface="Century Schoolbook"/>
              </a:rPr>
              <a:t>scalability, security and reliability</a:t>
            </a:r>
            <a:r>
              <a:rPr lang="en-US" dirty="0">
                <a:solidFill>
                  <a:srgbClr val="262626"/>
                </a:solidFill>
                <a:latin typeface="Century Schoolbook"/>
              </a:rPr>
              <a:t>.</a:t>
            </a:r>
          </a:p>
          <a:p>
            <a:pPr marL="0" indent="0">
              <a:buNone/>
            </a:pPr>
            <a:endParaRPr lang="en-US"/>
          </a:p>
          <a:p>
            <a:pPr algn="ctr">
              <a:buNone/>
            </a:pPr>
            <a:r>
              <a:rPr lang="en-US" dirty="0">
                <a:solidFill>
                  <a:srgbClr val="262626"/>
                </a:solidFill>
                <a:latin typeface="Century Schoolbook"/>
              </a:rPr>
              <a:t>  In this course we are using the SQLite as our Database management System. SQLite is a lightweight database and can be found on all our day-to-day appliances like different Smartphones, Smartwatches, Smart TVs, Car infotainment systems, Digital cameras, home security systems  and ATMs. It is also great for training SQL because we don’t have the need to set up a server and do the configuration process</a:t>
            </a:r>
          </a:p>
          <a:p>
            <a:pPr marL="0" indent="0" algn="ctr">
              <a:buNone/>
            </a:pPr>
            <a:endParaRPr lang="en-US">
              <a:solidFill>
                <a:srgbClr val="000000"/>
              </a:solidFill>
              <a:latin typeface="Calibri"/>
              <a:cs typeface="Calibri"/>
            </a:endParaRPr>
          </a:p>
          <a:p>
            <a:pPr marL="0" indent="0">
              <a:buNone/>
            </a:pPr>
            <a:endParaRPr lang="en-US">
              <a:solidFill>
                <a:srgbClr val="262626"/>
              </a:solidFill>
              <a:latin typeface="Century Schoolbook"/>
              <a:cs typeface="Calibri"/>
            </a:endParaRPr>
          </a:p>
        </p:txBody>
      </p:sp>
    </p:spTree>
    <p:extLst>
      <p:ext uri="{BB962C8B-B14F-4D97-AF65-F5344CB8AC3E}">
        <p14:creationId xmlns:p14="http://schemas.microsoft.com/office/powerpoint/2010/main" val="1646044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CD30-9CCB-1A42-DBD5-41E9CCAE895F}"/>
              </a:ext>
            </a:extLst>
          </p:cNvPr>
          <p:cNvSpPr>
            <a:spLocks noGrp="1"/>
          </p:cNvSpPr>
          <p:nvPr>
            <p:ph type="title"/>
          </p:nvPr>
        </p:nvSpPr>
        <p:spPr>
          <a:xfrm>
            <a:off x="291860" y="5691"/>
            <a:ext cx="10515600" cy="1325563"/>
          </a:xfrm>
        </p:spPr>
        <p:txBody>
          <a:bodyPr>
            <a:normAutofit/>
          </a:bodyPr>
          <a:lstStyle/>
          <a:p>
            <a:r>
              <a:rPr lang="en-US" sz="4000">
                <a:solidFill>
                  <a:srgbClr val="262626"/>
                </a:solidFill>
                <a:latin typeface="Century Schoolbook"/>
                <a:ea typeface="+mn-ea"/>
                <a:cs typeface="+mn-cs"/>
              </a:rPr>
              <a:t>Basic Math Operators in SQL</a:t>
            </a:r>
          </a:p>
        </p:txBody>
      </p:sp>
      <p:graphicFrame>
        <p:nvGraphicFramePr>
          <p:cNvPr id="5" name="Content Placeholder 4">
            <a:extLst>
              <a:ext uri="{FF2B5EF4-FFF2-40B4-BE49-F238E27FC236}">
                <a16:creationId xmlns:a16="http://schemas.microsoft.com/office/drawing/2014/main" id="{1AF964DA-082B-638D-8B89-F0291307AEF3}"/>
              </a:ext>
            </a:extLst>
          </p:cNvPr>
          <p:cNvGraphicFramePr>
            <a:graphicFrameLocks noGrp="1"/>
          </p:cNvGraphicFramePr>
          <p:nvPr>
            <p:ph idx="1"/>
            <p:extLst>
              <p:ext uri="{D42A27DB-BD31-4B8C-83A1-F6EECF244321}">
                <p14:modId xmlns:p14="http://schemas.microsoft.com/office/powerpoint/2010/main" val="4006392810"/>
              </p:ext>
            </p:extLst>
          </p:nvPr>
        </p:nvGraphicFramePr>
        <p:xfrm>
          <a:off x="445698" y="1408981"/>
          <a:ext cx="11374915" cy="3227868"/>
        </p:xfrm>
        <a:graphic>
          <a:graphicData uri="http://schemas.openxmlformats.org/drawingml/2006/table">
            <a:tbl>
              <a:tblPr firstRow="1" bandRow="1">
                <a:tableStyleId>{5C22544A-7EE6-4342-B048-85BDC9FD1C3A}</a:tableStyleId>
              </a:tblPr>
              <a:tblGrid>
                <a:gridCol w="654189">
                  <a:extLst>
                    <a:ext uri="{9D8B030D-6E8A-4147-A177-3AD203B41FA5}">
                      <a16:colId xmlns:a16="http://schemas.microsoft.com/office/drawing/2014/main" val="1582499081"/>
                    </a:ext>
                  </a:extLst>
                </a:gridCol>
                <a:gridCol w="1021404">
                  <a:extLst>
                    <a:ext uri="{9D8B030D-6E8A-4147-A177-3AD203B41FA5}">
                      <a16:colId xmlns:a16="http://schemas.microsoft.com/office/drawing/2014/main" val="2132426868"/>
                    </a:ext>
                  </a:extLst>
                </a:gridCol>
                <a:gridCol w="5096182">
                  <a:extLst>
                    <a:ext uri="{9D8B030D-6E8A-4147-A177-3AD203B41FA5}">
                      <a16:colId xmlns:a16="http://schemas.microsoft.com/office/drawing/2014/main" val="4260017507"/>
                    </a:ext>
                  </a:extLst>
                </a:gridCol>
                <a:gridCol w="4603140">
                  <a:extLst>
                    <a:ext uri="{9D8B030D-6E8A-4147-A177-3AD203B41FA5}">
                      <a16:colId xmlns:a16="http://schemas.microsoft.com/office/drawing/2014/main" val="3374512724"/>
                    </a:ext>
                  </a:extLst>
                </a:gridCol>
              </a:tblGrid>
              <a:tr h="537978">
                <a:tc>
                  <a:txBody>
                    <a:bodyPr/>
                    <a:lstStyle/>
                    <a:p>
                      <a:pPr marL="0" rtl="0" latinLnBrk="0">
                        <a:spcBef>
                          <a:spcPts val="0"/>
                        </a:spcBef>
                        <a:spcAft>
                          <a:spcPts val="0"/>
                        </a:spcAft>
                      </a:pPr>
                      <a:r>
                        <a:rPr lang="en-US" sz="1800" b="1" kern="1200">
                          <a:solidFill>
                            <a:srgbClr val="FFFFFF"/>
                          </a:solidFill>
                          <a:effectLst/>
                          <a:latin typeface="Franklin Gothic Book" panose="020B0503020102020204" pitchFamily="34" charset="0"/>
                        </a:rPr>
                        <a:t>S.no</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b="1" kern="1200">
                          <a:solidFill>
                            <a:srgbClr val="FFFFFF"/>
                          </a:solidFill>
                          <a:effectLst/>
                          <a:latin typeface="Franklin Gothic Book" panose="020B0503020102020204" pitchFamily="34" charset="0"/>
                        </a:rPr>
                        <a:t>Operator</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b="1" kern="1200">
                          <a:solidFill>
                            <a:srgbClr val="FFFFFF"/>
                          </a:solidFill>
                          <a:effectLst/>
                          <a:latin typeface="Franklin Gothic Book" panose="020B0503020102020204" pitchFamily="34" charset="0"/>
                        </a:rPr>
                        <a:t>Operation</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b="1" kern="1200">
                          <a:solidFill>
                            <a:srgbClr val="FFFFFF"/>
                          </a:solidFill>
                          <a:effectLst/>
                          <a:latin typeface="Franklin Gothic Book" panose="020B0503020102020204" pitchFamily="34" charset="0"/>
                        </a:rPr>
                        <a:t>Example</a:t>
                      </a:r>
                      <a:endParaRPr lang="en-US">
                        <a:effectLst/>
                      </a:endParaRPr>
                    </a:p>
                  </a:txBody>
                  <a:tcPr marL="0" marR="0" marT="0" marB="0" anchor="ctr">
                    <a:lnL>
                      <a:noFill/>
                    </a:lnL>
                    <a:lnR>
                      <a:noFill/>
                    </a:lnR>
                    <a:lnT>
                      <a:noFill/>
                    </a:lnT>
                    <a:lnB>
                      <a:noFill/>
                    </a:lnB>
                  </a:tcPr>
                </a:tc>
                <a:extLst>
                  <a:ext uri="{0D108BD9-81ED-4DB2-BD59-A6C34878D82A}">
                    <a16:rowId xmlns:a16="http://schemas.microsoft.com/office/drawing/2014/main" val="2545157115"/>
                  </a:ext>
                </a:extLst>
              </a:tr>
              <a:tr h="537978">
                <a:tc>
                  <a:txBody>
                    <a:bodyPr/>
                    <a:lstStyle/>
                    <a:p>
                      <a:pPr marL="0" rtl="0" latinLnBrk="0">
                        <a:spcBef>
                          <a:spcPts val="0"/>
                        </a:spcBef>
                        <a:spcAft>
                          <a:spcPts val="0"/>
                        </a:spcAft>
                      </a:pPr>
                      <a:r>
                        <a:rPr lang="en-US" sz="1800">
                          <a:effectLst/>
                          <a:latin typeface="Franklin Gothic Book" panose="020B0503020102020204" pitchFamily="34" charset="0"/>
                        </a:rPr>
                        <a:t>1</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Adds two numbers</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LAB1_POINTS + LAB2_POINTS</a:t>
                      </a:r>
                      <a:endParaRPr lang="en-US">
                        <a:effectLst/>
                      </a:endParaRPr>
                    </a:p>
                  </a:txBody>
                  <a:tcPr marL="0" marR="0" marT="0" marB="0" anchor="ctr">
                    <a:lnL>
                      <a:noFill/>
                    </a:lnL>
                    <a:lnR>
                      <a:noFill/>
                    </a:lnR>
                    <a:lnT>
                      <a:noFill/>
                    </a:lnT>
                    <a:lnB>
                      <a:noFill/>
                    </a:lnB>
                  </a:tcPr>
                </a:tc>
                <a:extLst>
                  <a:ext uri="{0D108BD9-81ED-4DB2-BD59-A6C34878D82A}">
                    <a16:rowId xmlns:a16="http://schemas.microsoft.com/office/drawing/2014/main" val="2205298914"/>
                  </a:ext>
                </a:extLst>
              </a:tr>
              <a:tr h="537978">
                <a:tc>
                  <a:txBody>
                    <a:bodyPr/>
                    <a:lstStyle/>
                    <a:p>
                      <a:pPr marL="0" rtl="0" latinLnBrk="0">
                        <a:spcBef>
                          <a:spcPts val="0"/>
                        </a:spcBef>
                        <a:spcAft>
                          <a:spcPts val="0"/>
                        </a:spcAft>
                      </a:pPr>
                      <a:r>
                        <a:rPr lang="en-US" sz="1800">
                          <a:effectLst/>
                          <a:latin typeface="Franklin Gothic Book" panose="020B0503020102020204" pitchFamily="34" charset="0"/>
                        </a:rPr>
                        <a:t>2</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Subtracts two number</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TOTAL_POINTS – GRADED_POINTS</a:t>
                      </a:r>
                      <a:endParaRPr lang="en-US">
                        <a:effectLst/>
                      </a:endParaRPr>
                    </a:p>
                  </a:txBody>
                  <a:tcPr marL="0" marR="0" marT="0" marB="0" anchor="ctr">
                    <a:lnL>
                      <a:noFill/>
                    </a:lnL>
                    <a:lnR>
                      <a:noFill/>
                    </a:lnR>
                    <a:lnT>
                      <a:noFill/>
                    </a:lnT>
                    <a:lnB>
                      <a:noFill/>
                    </a:lnB>
                  </a:tcPr>
                </a:tc>
                <a:extLst>
                  <a:ext uri="{0D108BD9-81ED-4DB2-BD59-A6C34878D82A}">
                    <a16:rowId xmlns:a16="http://schemas.microsoft.com/office/drawing/2014/main" val="919287384"/>
                  </a:ext>
                </a:extLst>
              </a:tr>
              <a:tr h="537978">
                <a:tc>
                  <a:txBody>
                    <a:bodyPr/>
                    <a:lstStyle/>
                    <a:p>
                      <a:pPr marL="0" rtl="0" latinLnBrk="0">
                        <a:spcBef>
                          <a:spcPts val="0"/>
                        </a:spcBef>
                        <a:spcAft>
                          <a:spcPts val="0"/>
                        </a:spcAft>
                      </a:pPr>
                      <a:r>
                        <a:rPr lang="en-US" sz="1800">
                          <a:effectLst/>
                          <a:latin typeface="Franklin Gothic Book" panose="020B0503020102020204" pitchFamily="34" charset="0"/>
                        </a:rPr>
                        <a:t>3</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Multiplies two numbers</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PRICE* TAX</a:t>
                      </a:r>
                      <a:endParaRPr lang="en-US">
                        <a:effectLst/>
                      </a:endParaRPr>
                    </a:p>
                  </a:txBody>
                  <a:tcPr marL="0" marR="0" marT="0" marB="0" anchor="ctr">
                    <a:lnL>
                      <a:noFill/>
                    </a:lnL>
                    <a:lnR>
                      <a:noFill/>
                    </a:lnR>
                    <a:lnT>
                      <a:noFill/>
                    </a:lnT>
                    <a:lnB>
                      <a:noFill/>
                    </a:lnB>
                  </a:tcPr>
                </a:tc>
                <a:extLst>
                  <a:ext uri="{0D108BD9-81ED-4DB2-BD59-A6C34878D82A}">
                    <a16:rowId xmlns:a16="http://schemas.microsoft.com/office/drawing/2014/main" val="2401906771"/>
                  </a:ext>
                </a:extLst>
              </a:tr>
              <a:tr h="537978">
                <a:tc>
                  <a:txBody>
                    <a:bodyPr/>
                    <a:lstStyle/>
                    <a:p>
                      <a:pPr marL="0" rtl="0" latinLnBrk="0">
                        <a:spcBef>
                          <a:spcPts val="0"/>
                        </a:spcBef>
                        <a:spcAft>
                          <a:spcPts val="0"/>
                        </a:spcAft>
                      </a:pPr>
                      <a:r>
                        <a:rPr lang="en-US" sz="1800">
                          <a:effectLst/>
                          <a:latin typeface="Franklin Gothic Book" panose="020B0503020102020204" pitchFamily="34" charset="0"/>
                        </a:rPr>
                        <a:t>4</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Divides two numbers</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GRADED-POINTS/ TOTAL_POINTS</a:t>
                      </a:r>
                      <a:endParaRPr lang="en-US">
                        <a:effectLst/>
                      </a:endParaRPr>
                    </a:p>
                  </a:txBody>
                  <a:tcPr marL="0" marR="0" marT="0" marB="0" anchor="ctr">
                    <a:lnL>
                      <a:noFill/>
                    </a:lnL>
                    <a:lnR>
                      <a:noFill/>
                    </a:lnR>
                    <a:lnT>
                      <a:noFill/>
                    </a:lnT>
                    <a:lnB>
                      <a:noFill/>
                    </a:lnB>
                  </a:tcPr>
                </a:tc>
                <a:extLst>
                  <a:ext uri="{0D108BD9-81ED-4DB2-BD59-A6C34878D82A}">
                    <a16:rowId xmlns:a16="http://schemas.microsoft.com/office/drawing/2014/main" val="2626432225"/>
                  </a:ext>
                </a:extLst>
              </a:tr>
              <a:tr h="537978">
                <a:tc>
                  <a:txBody>
                    <a:bodyPr/>
                    <a:lstStyle/>
                    <a:p>
                      <a:pPr marL="0" rtl="0" latinLnBrk="0">
                        <a:spcBef>
                          <a:spcPts val="0"/>
                        </a:spcBef>
                        <a:spcAft>
                          <a:spcPts val="0"/>
                        </a:spcAft>
                      </a:pPr>
                      <a:r>
                        <a:rPr lang="en-US" sz="1800">
                          <a:effectLst/>
                          <a:latin typeface="Franklin Gothic Book" panose="020B0503020102020204" pitchFamily="34" charset="0"/>
                        </a:rPr>
                        <a:t>5</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Divides two numbers but returns the remainders</a:t>
                      </a:r>
                      <a:endParaRPr lang="en-US">
                        <a:effectLst/>
                      </a:endParaRPr>
                    </a:p>
                  </a:txBody>
                  <a:tcPr marL="0" marR="0" marT="0" marB="0" anchor="ctr">
                    <a:lnL>
                      <a:noFill/>
                    </a:lnL>
                    <a:lnR>
                      <a:noFill/>
                    </a:lnR>
                    <a:lnT>
                      <a:noFill/>
                    </a:lnT>
                    <a:lnB>
                      <a:noFill/>
                    </a:lnB>
                  </a:tcPr>
                </a:tc>
                <a:tc>
                  <a:txBody>
                    <a:bodyPr/>
                    <a:lstStyle/>
                    <a:p>
                      <a:pPr marL="0" rtl="0" latinLnBrk="0">
                        <a:spcBef>
                          <a:spcPts val="0"/>
                        </a:spcBef>
                        <a:spcAft>
                          <a:spcPts val="0"/>
                        </a:spcAft>
                      </a:pPr>
                      <a:r>
                        <a:rPr lang="en-US" sz="1800">
                          <a:effectLst/>
                          <a:latin typeface="Franklin Gothic Book" panose="020B0503020102020204" pitchFamily="34" charset="0"/>
                        </a:rPr>
                        <a:t>GRADED_POINTS% TOTAL_POINTS</a:t>
                      </a:r>
                      <a:endParaRPr lang="en-US">
                        <a:effectLst/>
                      </a:endParaRPr>
                    </a:p>
                  </a:txBody>
                  <a:tcPr marL="0" marR="0" marT="0" marB="0" anchor="ctr">
                    <a:lnL>
                      <a:noFill/>
                    </a:lnL>
                    <a:lnR>
                      <a:noFill/>
                    </a:lnR>
                    <a:lnT>
                      <a:noFill/>
                    </a:lnT>
                    <a:lnB>
                      <a:noFill/>
                    </a:lnB>
                  </a:tcPr>
                </a:tc>
                <a:extLst>
                  <a:ext uri="{0D108BD9-81ED-4DB2-BD59-A6C34878D82A}">
                    <a16:rowId xmlns:a16="http://schemas.microsoft.com/office/drawing/2014/main" val="806108938"/>
                  </a:ext>
                </a:extLst>
              </a:tr>
            </a:tbl>
          </a:graphicData>
        </a:graphic>
      </p:graphicFrame>
    </p:spTree>
    <p:extLst>
      <p:ext uri="{BB962C8B-B14F-4D97-AF65-F5344CB8AC3E}">
        <p14:creationId xmlns:p14="http://schemas.microsoft.com/office/powerpoint/2010/main" val="121035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04EE-7B66-6FDD-C2A4-4473F552272C}"/>
              </a:ext>
            </a:extLst>
          </p:cNvPr>
          <p:cNvSpPr>
            <a:spLocks noGrp="1"/>
          </p:cNvSpPr>
          <p:nvPr>
            <p:ph type="title"/>
          </p:nvPr>
        </p:nvSpPr>
        <p:spPr>
          <a:xfrm>
            <a:off x="349370" y="135087"/>
            <a:ext cx="10515600" cy="1325563"/>
          </a:xfrm>
        </p:spPr>
        <p:txBody>
          <a:bodyPr/>
          <a:lstStyle/>
          <a:p>
            <a:r>
              <a:rPr lang="en-US" b="1" err="1">
                <a:latin typeface="Times New Roman"/>
                <a:cs typeface="Calibri Light"/>
              </a:rPr>
              <a:t>Github</a:t>
            </a:r>
            <a:r>
              <a:rPr lang="en-US" b="1">
                <a:latin typeface="Times New Roman"/>
                <a:cs typeface="Calibri Light"/>
              </a:rPr>
              <a:t> </a:t>
            </a:r>
            <a:r>
              <a:rPr lang="en-US" b="1" err="1">
                <a:latin typeface="Times New Roman"/>
                <a:cs typeface="Calibri Light"/>
              </a:rPr>
              <a:t>Codespaces</a:t>
            </a:r>
            <a:endParaRPr lang="en-US" b="1" err="1">
              <a:latin typeface="Times New Roman"/>
            </a:endParaRPr>
          </a:p>
        </p:txBody>
      </p:sp>
      <p:sp>
        <p:nvSpPr>
          <p:cNvPr id="3" name="Content Placeholder 2">
            <a:extLst>
              <a:ext uri="{FF2B5EF4-FFF2-40B4-BE49-F238E27FC236}">
                <a16:creationId xmlns:a16="http://schemas.microsoft.com/office/drawing/2014/main" id="{70EF2B3F-5462-8879-925E-2DFB5F257134}"/>
              </a:ext>
            </a:extLst>
          </p:cNvPr>
          <p:cNvSpPr>
            <a:spLocks noGrp="1"/>
          </p:cNvSpPr>
          <p:nvPr>
            <p:ph idx="1"/>
          </p:nvPr>
        </p:nvSpPr>
        <p:spPr>
          <a:xfrm>
            <a:off x="838200" y="1365550"/>
            <a:ext cx="10515600" cy="4811413"/>
          </a:xfrm>
        </p:spPr>
        <p:txBody>
          <a:bodyPr vert="horz" lIns="91440" tIns="45720" rIns="91440" bIns="45720" rtlCol="0" anchor="t">
            <a:normAutofit/>
          </a:bodyPr>
          <a:lstStyle/>
          <a:p>
            <a:pPr marL="0" indent="0">
              <a:buNone/>
            </a:pPr>
            <a:r>
              <a:rPr lang="en-US">
                <a:solidFill>
                  <a:srgbClr val="262626"/>
                </a:solidFill>
                <a:latin typeface="Century Schoolbook"/>
                <a:ea typeface="+mj-ea"/>
                <a:cs typeface="+mj-cs"/>
              </a:rPr>
              <a:t>A </a:t>
            </a:r>
            <a:r>
              <a:rPr lang="en-US" err="1">
                <a:solidFill>
                  <a:srgbClr val="262626"/>
                </a:solidFill>
                <a:latin typeface="Century Schoolbook"/>
                <a:ea typeface="+mj-ea"/>
                <a:cs typeface="+mj-cs"/>
              </a:rPr>
              <a:t>codespace</a:t>
            </a:r>
            <a:r>
              <a:rPr lang="en-US">
                <a:solidFill>
                  <a:srgbClr val="262626"/>
                </a:solidFill>
                <a:latin typeface="Century Schoolbook"/>
                <a:ea typeface="+mj-ea"/>
                <a:cs typeface="+mj-cs"/>
              </a:rPr>
              <a:t> is a development environment that's hosted in the cloud. You can customize your project for GitHub </a:t>
            </a:r>
            <a:r>
              <a:rPr lang="en-US" err="1">
                <a:solidFill>
                  <a:srgbClr val="262626"/>
                </a:solidFill>
                <a:latin typeface="Century Schoolbook"/>
                <a:ea typeface="+mj-ea"/>
                <a:cs typeface="+mj-cs"/>
              </a:rPr>
              <a:t>Codespaces</a:t>
            </a:r>
            <a:r>
              <a:rPr lang="en-US">
                <a:solidFill>
                  <a:srgbClr val="262626"/>
                </a:solidFill>
                <a:latin typeface="Century Schoolbook"/>
                <a:ea typeface="+mj-ea"/>
                <a:cs typeface="+mj-cs"/>
              </a:rPr>
              <a:t> by committing configuration files to your repository (often known as Configuration-as-Code), which creates a repeatable </a:t>
            </a:r>
            <a:r>
              <a:rPr lang="en-US" err="1">
                <a:solidFill>
                  <a:srgbClr val="262626"/>
                </a:solidFill>
                <a:latin typeface="Century Schoolbook"/>
                <a:ea typeface="+mj-ea"/>
                <a:cs typeface="+mj-cs"/>
              </a:rPr>
              <a:t>codespace</a:t>
            </a:r>
            <a:r>
              <a:rPr lang="en-US">
                <a:solidFill>
                  <a:srgbClr val="262626"/>
                </a:solidFill>
                <a:latin typeface="Century Schoolbook"/>
                <a:ea typeface="+mj-ea"/>
                <a:cs typeface="+mj-cs"/>
              </a:rPr>
              <a:t> configuration for all users of your project.</a:t>
            </a:r>
            <a:endParaRPr lang="en-US">
              <a:ea typeface="+mj-ea"/>
              <a:cs typeface="+mj-cs"/>
            </a:endParaRPr>
          </a:p>
        </p:txBody>
      </p:sp>
    </p:spTree>
    <p:extLst>
      <p:ext uri="{BB962C8B-B14F-4D97-AF65-F5344CB8AC3E}">
        <p14:creationId xmlns:p14="http://schemas.microsoft.com/office/powerpoint/2010/main" val="1033809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06B2F-CD53-8096-C4D0-AF7DA0FE145A}"/>
              </a:ext>
            </a:extLst>
          </p:cNvPr>
          <p:cNvSpPr>
            <a:spLocks noGrp="1"/>
          </p:cNvSpPr>
          <p:nvPr>
            <p:ph idx="1"/>
          </p:nvPr>
        </p:nvSpPr>
        <p:spPr>
          <a:xfrm>
            <a:off x="245533" y="132292"/>
            <a:ext cx="10515600" cy="4351338"/>
          </a:xfrm>
        </p:spPr>
        <p:txBody>
          <a:bodyPr vert="horz" lIns="91440" tIns="45720" rIns="91440" bIns="45720" rtlCol="0" anchor="t">
            <a:normAutofit/>
          </a:bodyPr>
          <a:lstStyle/>
          <a:p>
            <a:pPr marL="0" indent="0">
              <a:buNone/>
            </a:pPr>
            <a:r>
              <a:rPr lang="en-US" sz="3600" b="1" dirty="0">
                <a:solidFill>
                  <a:srgbClr val="262626"/>
                </a:solidFill>
                <a:latin typeface="Century Schoolbook"/>
                <a:ea typeface="+mj-ea"/>
                <a:cs typeface="+mj-cs"/>
              </a:rPr>
              <a:t>Instructions for the workshop </a:t>
            </a:r>
            <a:endParaRPr lang="en-US" sz="3600" b="1">
              <a:ea typeface="+mj-ea"/>
              <a:cs typeface="+mj-cs"/>
            </a:endParaRPr>
          </a:p>
          <a:p>
            <a:r>
              <a:rPr lang="en-US" dirty="0">
                <a:solidFill>
                  <a:srgbClr val="262626"/>
                </a:solidFill>
                <a:latin typeface="Century Schoolbook"/>
                <a:ea typeface="+mj-ea"/>
                <a:cs typeface="+mj-cs"/>
              </a:rPr>
              <a:t>Please ensure you have a working email to create a free account with </a:t>
            </a:r>
            <a:r>
              <a:rPr lang="en-US" dirty="0" err="1">
                <a:solidFill>
                  <a:srgbClr val="262626"/>
                </a:solidFill>
                <a:latin typeface="Century Schoolbook"/>
                <a:ea typeface="+mj-ea"/>
                <a:cs typeface="+mj-cs"/>
              </a:rPr>
              <a:t>Github</a:t>
            </a:r>
            <a:r>
              <a:rPr lang="en-US" dirty="0">
                <a:solidFill>
                  <a:srgbClr val="262626"/>
                </a:solidFill>
                <a:latin typeface="Century Schoolbook"/>
                <a:ea typeface="+mj-ea"/>
                <a:cs typeface="+mj-cs"/>
              </a:rPr>
              <a:t> at </a:t>
            </a:r>
            <a:r>
              <a:rPr lang="en-US" dirty="0">
                <a:solidFill>
                  <a:srgbClr val="262626"/>
                </a:solidFill>
                <a:latin typeface="Century Schoolbook"/>
                <a:ea typeface="+mj-ea"/>
                <a:cs typeface="+mj-cs"/>
                <a:hlinkClick r:id="rId2">
                  <a:extLst>
                    <a:ext uri="{A12FA001-AC4F-418D-AE19-62706E023703}">
                      <ahyp:hlinkClr xmlns:ahyp="http://schemas.microsoft.com/office/drawing/2018/hyperlinkcolor" val="tx"/>
                    </a:ext>
                  </a:extLst>
                </a:hlinkClick>
              </a:rPr>
              <a:t>https://github.com/signup</a:t>
            </a:r>
            <a:r>
              <a:rPr lang="en-US" dirty="0">
                <a:solidFill>
                  <a:srgbClr val="262626"/>
                </a:solidFill>
                <a:latin typeface="Century Schoolbook"/>
                <a:ea typeface="+mj-ea"/>
                <a:cs typeface="+mj-cs"/>
              </a:rPr>
              <a:t> </a:t>
            </a:r>
          </a:p>
          <a:p>
            <a:pPr marL="0" indent="0">
              <a:buNone/>
            </a:pPr>
            <a:endParaRPr lang="en-US" dirty="0">
              <a:solidFill>
                <a:srgbClr val="262626"/>
              </a:solidFill>
              <a:latin typeface="Century Schoolbook"/>
              <a:ea typeface="+mj-ea"/>
              <a:cs typeface="+mj-cs"/>
            </a:endParaRPr>
          </a:p>
          <a:p>
            <a:r>
              <a:rPr lang="en-US" dirty="0">
                <a:solidFill>
                  <a:srgbClr val="262626"/>
                </a:solidFill>
                <a:latin typeface="Century Schoolbook"/>
                <a:ea typeface="+mj-ea"/>
                <a:cs typeface="+mj-cs"/>
              </a:rPr>
              <a:t>Now ensure you click on the link </a:t>
            </a:r>
          </a:p>
          <a:p>
            <a:pPr marL="0" indent="0">
              <a:buNone/>
            </a:pPr>
            <a:r>
              <a:rPr lang="en-US" dirty="0">
                <a:solidFill>
                  <a:srgbClr val="262626"/>
                </a:solidFill>
                <a:latin typeface="Century Schoolbook"/>
                <a:ea typeface="+mj-ea"/>
                <a:cs typeface="+mj-cs"/>
                <a:hlinkClick r:id="rId3">
                  <a:extLst>
                    <a:ext uri="{A12FA001-AC4F-418D-AE19-62706E023703}">
                      <ahyp:hlinkClr xmlns:ahyp="http://schemas.microsoft.com/office/drawing/2018/hyperlinkcolor" val="tx"/>
                    </a:ext>
                  </a:extLst>
                </a:hlinkClick>
              </a:rPr>
              <a:t>https://github.com/The-CEAS-Library/Foundations-of-SQL</a:t>
            </a:r>
            <a:r>
              <a:rPr lang="en-US" dirty="0">
                <a:solidFill>
                  <a:srgbClr val="262626"/>
                </a:solidFill>
                <a:latin typeface="Century Schoolbook"/>
                <a:ea typeface="+mj-ea"/>
                <a:cs typeface="+mj-cs"/>
              </a:rPr>
              <a:t> </a:t>
            </a:r>
          </a:p>
          <a:p>
            <a:endParaRPr lang="en-US">
              <a:solidFill>
                <a:srgbClr val="262626"/>
              </a:solidFill>
              <a:latin typeface="Century Schoolbook"/>
              <a:ea typeface="+mj-ea"/>
              <a:cs typeface="+mj-cs"/>
            </a:endParaRPr>
          </a:p>
          <a:p>
            <a:endParaRPr lang="en-US" dirty="0">
              <a:cs typeface="Calibri"/>
            </a:endParaRPr>
          </a:p>
        </p:txBody>
      </p:sp>
    </p:spTree>
    <p:extLst>
      <p:ext uri="{BB962C8B-B14F-4D97-AF65-F5344CB8AC3E}">
        <p14:creationId xmlns:p14="http://schemas.microsoft.com/office/powerpoint/2010/main" val="1926791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617CD-0320-00A7-E2CC-C6DDD6C81A88}"/>
              </a:ext>
            </a:extLst>
          </p:cNvPr>
          <p:cNvSpPr>
            <a:spLocks noGrp="1"/>
          </p:cNvSpPr>
          <p:nvPr>
            <p:ph idx="1"/>
          </p:nvPr>
        </p:nvSpPr>
        <p:spPr>
          <a:xfrm>
            <a:off x="62089" y="89958"/>
            <a:ext cx="10515600" cy="4351338"/>
          </a:xfrm>
        </p:spPr>
        <p:txBody>
          <a:bodyPr vert="horz" lIns="91440" tIns="45720" rIns="91440" bIns="45720" rtlCol="0" anchor="t">
            <a:normAutofit/>
          </a:bodyPr>
          <a:lstStyle/>
          <a:p>
            <a:r>
              <a:rPr lang="en-US" dirty="0">
                <a:solidFill>
                  <a:srgbClr val="262626"/>
                </a:solidFill>
                <a:latin typeface="Century Schoolbook"/>
              </a:rPr>
              <a:t>You will be redirected to this page. Where you need to click on fork.</a:t>
            </a:r>
          </a:p>
          <a:p>
            <a:endParaRPr lang="en-US" dirty="0">
              <a:solidFill>
                <a:srgbClr val="262626"/>
              </a:solidFill>
              <a:latin typeface="Century Schoolbook"/>
              <a:ea typeface="+mn-lt"/>
              <a:cs typeface="+mn-lt"/>
            </a:endParaRPr>
          </a:p>
        </p:txBody>
      </p:sp>
      <p:pic>
        <p:nvPicPr>
          <p:cNvPr id="4" name="Picture 3" descr="A screenshot of a computer&#10;&#10;Description automatically generated">
            <a:extLst>
              <a:ext uri="{FF2B5EF4-FFF2-40B4-BE49-F238E27FC236}">
                <a16:creationId xmlns:a16="http://schemas.microsoft.com/office/drawing/2014/main" id="{6654E50C-1F5E-F963-C259-621104ED4AFE}"/>
              </a:ext>
            </a:extLst>
          </p:cNvPr>
          <p:cNvPicPr>
            <a:picLocks noChangeAspect="1"/>
          </p:cNvPicPr>
          <p:nvPr/>
        </p:nvPicPr>
        <p:blipFill>
          <a:blip r:embed="rId2"/>
          <a:stretch>
            <a:fillRect/>
          </a:stretch>
        </p:blipFill>
        <p:spPr>
          <a:xfrm>
            <a:off x="330201" y="935214"/>
            <a:ext cx="11305821" cy="4973460"/>
          </a:xfrm>
          <a:prstGeom prst="rect">
            <a:avLst/>
          </a:prstGeom>
        </p:spPr>
      </p:pic>
    </p:spTree>
    <p:extLst>
      <p:ext uri="{BB962C8B-B14F-4D97-AF65-F5344CB8AC3E}">
        <p14:creationId xmlns:p14="http://schemas.microsoft.com/office/powerpoint/2010/main" val="1549196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CD62-12D6-A5DF-3745-FDB4EF396AAD}"/>
              </a:ext>
            </a:extLst>
          </p:cNvPr>
          <p:cNvSpPr>
            <a:spLocks noGrp="1"/>
          </p:cNvSpPr>
          <p:nvPr>
            <p:ph type="title"/>
          </p:nvPr>
        </p:nvSpPr>
        <p:spPr>
          <a:xfrm>
            <a:off x="132645" y="661458"/>
            <a:ext cx="11136488" cy="1353785"/>
          </a:xfrm>
        </p:spPr>
        <p:txBody>
          <a:bodyPr>
            <a:normAutofit fontScale="90000"/>
          </a:bodyPr>
          <a:lstStyle/>
          <a:p>
            <a:r>
              <a:rPr lang="en-US" sz="3100" dirty="0">
                <a:solidFill>
                  <a:srgbClr val="262626"/>
                </a:solidFill>
                <a:latin typeface="Century Schoolbook"/>
              </a:rPr>
              <a:t>In the next page, click on create fork. [You can also edit the repository name to your liking] </a:t>
            </a:r>
          </a:p>
          <a:p>
            <a:br>
              <a:rPr lang="en-US" dirty="0"/>
            </a:br>
            <a:endParaRPr lang="en-US" dirty="0"/>
          </a:p>
          <a:p>
            <a:endParaRPr lang="en-US" dirty="0">
              <a:cs typeface="Calibri Light"/>
            </a:endParaRPr>
          </a:p>
        </p:txBody>
      </p:sp>
      <p:pic>
        <p:nvPicPr>
          <p:cNvPr id="6" name="Content Placeholder 5" descr="A screenshot of a computer&#10;&#10;Description automatically generated">
            <a:extLst>
              <a:ext uri="{FF2B5EF4-FFF2-40B4-BE49-F238E27FC236}">
                <a16:creationId xmlns:a16="http://schemas.microsoft.com/office/drawing/2014/main" id="{0D49DDA3-1327-7AB5-E615-A85D45DFD15B}"/>
              </a:ext>
            </a:extLst>
          </p:cNvPr>
          <p:cNvPicPr>
            <a:picLocks noGrp="1" noChangeAspect="1"/>
          </p:cNvPicPr>
          <p:nvPr>
            <p:ph idx="1"/>
          </p:nvPr>
        </p:nvPicPr>
        <p:blipFill>
          <a:blip r:embed="rId2"/>
          <a:stretch>
            <a:fillRect/>
          </a:stretch>
        </p:blipFill>
        <p:spPr>
          <a:xfrm>
            <a:off x="372533" y="921016"/>
            <a:ext cx="8638823" cy="4523669"/>
          </a:xfrm>
        </p:spPr>
      </p:pic>
    </p:spTree>
    <p:extLst>
      <p:ext uri="{BB962C8B-B14F-4D97-AF65-F5344CB8AC3E}">
        <p14:creationId xmlns:p14="http://schemas.microsoft.com/office/powerpoint/2010/main" val="48958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0781-3836-F48A-3ABC-CB1A200C077D}"/>
              </a:ext>
            </a:extLst>
          </p:cNvPr>
          <p:cNvSpPr>
            <a:spLocks noGrp="1"/>
          </p:cNvSpPr>
          <p:nvPr>
            <p:ph type="title"/>
          </p:nvPr>
        </p:nvSpPr>
        <p:spPr>
          <a:xfrm>
            <a:off x="118533" y="619125"/>
            <a:ext cx="10515600" cy="1325563"/>
          </a:xfrm>
        </p:spPr>
        <p:txBody>
          <a:bodyPr>
            <a:normAutofit fontScale="90000"/>
          </a:bodyPr>
          <a:lstStyle/>
          <a:p>
            <a:r>
              <a:rPr lang="en-US" sz="3100" dirty="0">
                <a:solidFill>
                  <a:srgbClr val="262626"/>
                </a:solidFill>
                <a:latin typeface="Century Schoolbook"/>
              </a:rPr>
              <a:t>You will be taken to this page below where you need to click on Code &lt;&lt; </a:t>
            </a:r>
            <a:r>
              <a:rPr lang="en-US" sz="3100" err="1">
                <a:solidFill>
                  <a:srgbClr val="262626"/>
                </a:solidFill>
                <a:latin typeface="Century Schoolbook"/>
              </a:rPr>
              <a:t>Codespaces</a:t>
            </a:r>
            <a:r>
              <a:rPr lang="en-US" sz="3100" dirty="0">
                <a:solidFill>
                  <a:srgbClr val="262626"/>
                </a:solidFill>
                <a:latin typeface="Century Schoolbook"/>
              </a:rPr>
              <a:t> &lt;&lt; Create </a:t>
            </a:r>
            <a:r>
              <a:rPr lang="en-US" sz="3100" err="1">
                <a:solidFill>
                  <a:srgbClr val="262626"/>
                </a:solidFill>
                <a:latin typeface="Century Schoolbook"/>
              </a:rPr>
              <a:t>codespaces</a:t>
            </a:r>
            <a:r>
              <a:rPr lang="en-US" sz="3100" dirty="0">
                <a:solidFill>
                  <a:srgbClr val="262626"/>
                </a:solidFill>
                <a:latin typeface="Century Schoolbook"/>
              </a:rPr>
              <a:t> on main </a:t>
            </a:r>
          </a:p>
          <a:p>
            <a:br>
              <a:rPr lang="en-US" dirty="0"/>
            </a:br>
            <a:endParaRPr lang="en-US" dirty="0"/>
          </a:p>
          <a:p>
            <a:endParaRPr lang="en-US" dirty="0">
              <a:cs typeface="Calibri Light"/>
            </a:endParaRPr>
          </a:p>
        </p:txBody>
      </p:sp>
      <p:pic>
        <p:nvPicPr>
          <p:cNvPr id="4" name="Content Placeholder 3" descr="A screenshot of a computer&#10;&#10;Description automatically generated">
            <a:extLst>
              <a:ext uri="{FF2B5EF4-FFF2-40B4-BE49-F238E27FC236}">
                <a16:creationId xmlns:a16="http://schemas.microsoft.com/office/drawing/2014/main" id="{BCDD9FF1-1B06-5538-C6DE-30E846942D12}"/>
              </a:ext>
            </a:extLst>
          </p:cNvPr>
          <p:cNvPicPr>
            <a:picLocks noGrp="1" noChangeAspect="1"/>
          </p:cNvPicPr>
          <p:nvPr>
            <p:ph idx="1"/>
          </p:nvPr>
        </p:nvPicPr>
        <p:blipFill>
          <a:blip r:embed="rId2"/>
          <a:stretch>
            <a:fillRect/>
          </a:stretch>
        </p:blipFill>
        <p:spPr>
          <a:xfrm>
            <a:off x="428978" y="1179602"/>
            <a:ext cx="9217377" cy="4585052"/>
          </a:xfrm>
        </p:spPr>
      </p:pic>
    </p:spTree>
    <p:extLst>
      <p:ext uri="{BB962C8B-B14F-4D97-AF65-F5344CB8AC3E}">
        <p14:creationId xmlns:p14="http://schemas.microsoft.com/office/powerpoint/2010/main" val="356492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483" y="278861"/>
            <a:ext cx="10515600" cy="707337"/>
          </a:xfrm>
        </p:spPr>
        <p:txBody>
          <a:bodyPr vert="horz" lIns="91440" tIns="45720" rIns="91440" bIns="45720" rtlCol="0" anchor="ctr">
            <a:noAutofit/>
          </a:bodyPr>
          <a:lstStyle/>
          <a:p>
            <a:r>
              <a:rPr lang="en-US" sz="4000">
                <a:latin typeface="Century Schoolbook"/>
              </a:rPr>
              <a:t>Learning Objectives</a:t>
            </a:r>
            <a:br>
              <a:rPr lang="en-US" sz="4000">
                <a:latin typeface="Century Schoolbook"/>
              </a:rPr>
            </a:br>
            <a:endParaRPr lang="en-US" sz="4000">
              <a:solidFill>
                <a:srgbClr val="262626"/>
              </a:solidFill>
              <a:latin typeface="Century Schoolbook"/>
            </a:endParaRPr>
          </a:p>
        </p:txBody>
      </p:sp>
      <p:sp>
        <p:nvSpPr>
          <p:cNvPr id="3" name="Content Placeholder 2"/>
          <p:cNvSpPr>
            <a:spLocks noGrp="1"/>
          </p:cNvSpPr>
          <p:nvPr>
            <p:ph idx="1"/>
          </p:nvPr>
        </p:nvSpPr>
        <p:spPr>
          <a:xfrm>
            <a:off x="838200" y="847965"/>
            <a:ext cx="10515600" cy="5328998"/>
          </a:xfrm>
        </p:spPr>
        <p:txBody>
          <a:bodyPr vert="horz" lIns="91440" tIns="45720" rIns="91440" bIns="45720" rtlCol="0" anchor="t">
            <a:normAutofit/>
          </a:bodyPr>
          <a:lstStyle/>
          <a:p>
            <a:pPr marL="514350" indent="-514350">
              <a:buAutoNum type="arabicPeriod"/>
            </a:pPr>
            <a:r>
              <a:rPr lang="en-US" sz="3200">
                <a:solidFill>
                  <a:srgbClr val="262626"/>
                </a:solidFill>
                <a:latin typeface="Century Schoolbook"/>
                <a:ea typeface="+mj-ea"/>
                <a:cs typeface="+mj-cs"/>
              </a:rPr>
              <a:t>Introduction to SQL	</a:t>
            </a:r>
            <a:endParaRPr lang="en-US">
              <a:ea typeface="+mj-ea"/>
              <a:cs typeface="Calibri" panose="020F0502020204030204"/>
            </a:endParaRPr>
          </a:p>
          <a:p>
            <a:pPr marL="0" indent="0">
              <a:buNone/>
            </a:pPr>
            <a:r>
              <a:rPr lang="en-US" sz="3200">
                <a:solidFill>
                  <a:srgbClr val="262626"/>
                </a:solidFill>
                <a:latin typeface="Century Schoolbook"/>
                <a:ea typeface="+mj-ea"/>
                <a:cs typeface="+mj-cs"/>
              </a:rPr>
              <a:t>2. Retrieving Data with SELECT</a:t>
            </a:r>
          </a:p>
          <a:p>
            <a:pPr marL="0" indent="0">
              <a:buNone/>
            </a:pPr>
            <a:r>
              <a:rPr lang="en-US" sz="3200">
                <a:solidFill>
                  <a:srgbClr val="262626"/>
                </a:solidFill>
                <a:latin typeface="Century Schoolbook"/>
                <a:ea typeface="+mj-ea"/>
                <a:cs typeface="+mj-cs"/>
              </a:rPr>
              <a:t>3. Using WHERE to Filter data</a:t>
            </a:r>
          </a:p>
          <a:p>
            <a:pPr marL="0" indent="0">
              <a:buNone/>
            </a:pPr>
            <a:r>
              <a:rPr lang="en-US" sz="3200">
                <a:solidFill>
                  <a:srgbClr val="262626"/>
                </a:solidFill>
                <a:latin typeface="Century Schoolbook"/>
                <a:ea typeface="+mj-ea"/>
                <a:cs typeface="+mj-cs"/>
              </a:rPr>
              <a:t>4. GROUP BY and ORDER BY</a:t>
            </a:r>
          </a:p>
          <a:p>
            <a:pPr marL="0" indent="0">
              <a:buNone/>
            </a:pPr>
            <a:r>
              <a:rPr lang="en-US" sz="3200">
                <a:solidFill>
                  <a:srgbClr val="262626"/>
                </a:solidFill>
                <a:latin typeface="Century Schoolbook"/>
                <a:ea typeface="+mj-ea"/>
                <a:cs typeface="+mj-cs"/>
              </a:rPr>
              <a:t>5. CASE expressions  </a:t>
            </a:r>
          </a:p>
          <a:p>
            <a:pPr marL="0" indent="0">
              <a:buNone/>
            </a:pPr>
            <a:r>
              <a:rPr lang="en-US" sz="3200">
                <a:solidFill>
                  <a:srgbClr val="262626"/>
                </a:solidFill>
                <a:latin typeface="Century Schoolbook"/>
                <a:ea typeface="+mj-ea"/>
                <a:cs typeface="+mj-cs"/>
              </a:rPr>
              <a:t>6. JOIN operators</a:t>
            </a:r>
          </a:p>
          <a:p>
            <a:pPr marL="0" indent="0">
              <a:buNone/>
            </a:pPr>
            <a:endParaRPr lang="en-US" sz="3200">
              <a:solidFill>
                <a:srgbClr val="262626"/>
              </a:solidFill>
              <a:latin typeface="Century Schoolbook"/>
              <a:ea typeface="+mj-ea"/>
              <a:cs typeface="+mj-cs"/>
            </a:endParaRPr>
          </a:p>
          <a:p>
            <a:endParaRPr lang="en-US">
              <a:cs typeface="Calibri"/>
            </a:endParaRPr>
          </a:p>
        </p:txBody>
      </p:sp>
    </p:spTree>
    <p:extLst>
      <p:ext uri="{BB962C8B-B14F-4D97-AF65-F5344CB8AC3E}">
        <p14:creationId xmlns:p14="http://schemas.microsoft.com/office/powerpoint/2010/main" val="2514791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290EF2B7-A3C6-5A06-4382-79D13DBF5A25}"/>
              </a:ext>
            </a:extLst>
          </p:cNvPr>
          <p:cNvPicPr>
            <a:picLocks noGrp="1" noChangeAspect="1"/>
          </p:cNvPicPr>
          <p:nvPr>
            <p:ph idx="1"/>
          </p:nvPr>
        </p:nvPicPr>
        <p:blipFill>
          <a:blip r:embed="rId2"/>
          <a:stretch>
            <a:fillRect/>
          </a:stretch>
        </p:blipFill>
        <p:spPr>
          <a:xfrm>
            <a:off x="146755" y="1790966"/>
            <a:ext cx="10247488" cy="4053770"/>
          </a:xfrm>
        </p:spPr>
      </p:pic>
      <p:sp>
        <p:nvSpPr>
          <p:cNvPr id="4" name="TextBox 3">
            <a:extLst>
              <a:ext uri="{FF2B5EF4-FFF2-40B4-BE49-F238E27FC236}">
                <a16:creationId xmlns:a16="http://schemas.microsoft.com/office/drawing/2014/main" id="{654A97DC-4F68-8CA7-3633-EF0F5F5F225E}"/>
              </a:ext>
            </a:extLst>
          </p:cNvPr>
          <p:cNvSpPr txBox="1"/>
          <p:nvPr/>
        </p:nvSpPr>
        <p:spPr>
          <a:xfrm>
            <a:off x="67734" y="39512"/>
            <a:ext cx="12042421"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262626"/>
                </a:solidFill>
                <a:latin typeface="Century Schoolbook"/>
                <a:ea typeface="+mj-ea"/>
                <a:cs typeface="+mj-cs"/>
              </a:rPr>
              <a:t>Post creating the </a:t>
            </a:r>
            <a:r>
              <a:rPr lang="en-US" sz="2800" dirty="0" err="1">
                <a:solidFill>
                  <a:srgbClr val="262626"/>
                </a:solidFill>
                <a:latin typeface="Century Schoolbook"/>
                <a:ea typeface="+mj-ea"/>
                <a:cs typeface="+mj-cs"/>
              </a:rPr>
              <a:t>codespaces</a:t>
            </a:r>
            <a:r>
              <a:rPr lang="en-US" sz="2800" dirty="0">
                <a:solidFill>
                  <a:srgbClr val="262626"/>
                </a:solidFill>
                <a:latin typeface="Century Schoolbook"/>
                <a:ea typeface="+mj-ea"/>
                <a:cs typeface="+mj-cs"/>
              </a:rPr>
              <a:t> on main. The </a:t>
            </a:r>
            <a:r>
              <a:rPr lang="en-US" sz="2800" dirty="0" err="1">
                <a:solidFill>
                  <a:srgbClr val="262626"/>
                </a:solidFill>
                <a:latin typeface="Century Schoolbook"/>
                <a:ea typeface="+mj-ea"/>
                <a:cs typeface="+mj-cs"/>
              </a:rPr>
              <a:t>codespaces</a:t>
            </a:r>
            <a:r>
              <a:rPr lang="en-US" sz="2800" dirty="0">
                <a:solidFill>
                  <a:srgbClr val="262626"/>
                </a:solidFill>
                <a:latin typeface="Century Schoolbook"/>
                <a:ea typeface="+mj-ea"/>
                <a:cs typeface="+mj-cs"/>
              </a:rPr>
              <a:t> will be created. Post the creation of the new page. Ensure that you click on the extensions tab on the extreme left as shown in the picture below. [This icon has four boxes symbol] </a:t>
            </a:r>
          </a:p>
          <a:p>
            <a:endParaRPr lang="en-US">
              <a:solidFill>
                <a:srgbClr val="333333"/>
              </a:solidFill>
              <a:latin typeface="Arial"/>
              <a:cs typeface="Arial"/>
            </a:endParaRPr>
          </a:p>
        </p:txBody>
      </p:sp>
    </p:spTree>
    <p:extLst>
      <p:ext uri="{BB962C8B-B14F-4D97-AF65-F5344CB8AC3E}">
        <p14:creationId xmlns:p14="http://schemas.microsoft.com/office/powerpoint/2010/main" val="2270378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9596-92AD-18D5-B29D-71927BBC0FE7}"/>
              </a:ext>
            </a:extLst>
          </p:cNvPr>
          <p:cNvSpPr>
            <a:spLocks noGrp="1"/>
          </p:cNvSpPr>
          <p:nvPr>
            <p:ph type="title"/>
          </p:nvPr>
        </p:nvSpPr>
        <p:spPr>
          <a:xfrm>
            <a:off x="118533" y="957792"/>
            <a:ext cx="10515600" cy="1325563"/>
          </a:xfrm>
        </p:spPr>
        <p:txBody>
          <a:bodyPr>
            <a:normAutofit fontScale="90000"/>
          </a:bodyPr>
          <a:lstStyle/>
          <a:p>
            <a:r>
              <a:rPr lang="en-US" sz="3100" dirty="0">
                <a:solidFill>
                  <a:srgbClr val="262626"/>
                </a:solidFill>
                <a:latin typeface="Century Schoolbook"/>
              </a:rPr>
              <a:t>In the search bar that pops up. You can search for </a:t>
            </a:r>
            <a:r>
              <a:rPr lang="en-US" sz="3100" err="1">
                <a:solidFill>
                  <a:srgbClr val="262626"/>
                </a:solidFill>
                <a:latin typeface="Century Schoolbook"/>
              </a:rPr>
              <a:t>sqlite</a:t>
            </a:r>
            <a:r>
              <a:rPr lang="en-US" sz="3100" dirty="0">
                <a:solidFill>
                  <a:srgbClr val="262626"/>
                </a:solidFill>
                <a:latin typeface="Century Schoolbook"/>
              </a:rPr>
              <a:t> term. And click on install for the two extensions – SQLite by </a:t>
            </a:r>
            <a:r>
              <a:rPr lang="en-US" sz="3100" err="1">
                <a:solidFill>
                  <a:srgbClr val="262626"/>
                </a:solidFill>
                <a:latin typeface="Century Schoolbook"/>
              </a:rPr>
              <a:t>alexcvzz</a:t>
            </a:r>
            <a:r>
              <a:rPr lang="en-US" sz="3100" dirty="0">
                <a:solidFill>
                  <a:srgbClr val="262626"/>
                </a:solidFill>
                <a:latin typeface="Century Schoolbook"/>
              </a:rPr>
              <a:t> and SQLite Viewer by Florian </a:t>
            </a:r>
            <a:r>
              <a:rPr lang="en-US" sz="3100" err="1">
                <a:solidFill>
                  <a:srgbClr val="262626"/>
                </a:solidFill>
                <a:latin typeface="Century Schoolbook"/>
              </a:rPr>
              <a:t>Klampfer</a:t>
            </a:r>
            <a:r>
              <a:rPr lang="en-US" sz="3100" dirty="0">
                <a:solidFill>
                  <a:srgbClr val="262626"/>
                </a:solidFill>
                <a:latin typeface="Century Schoolbook"/>
              </a:rPr>
              <a:t>, just like in the screenshot below. That’s all and you are good to go. </a:t>
            </a:r>
          </a:p>
          <a:p>
            <a:br>
              <a:rPr lang="en-US" dirty="0"/>
            </a:br>
            <a:endParaRPr lang="en-US" dirty="0"/>
          </a:p>
          <a:p>
            <a:endParaRPr lang="en-US" dirty="0">
              <a:cs typeface="Calibri Light"/>
            </a:endParaRPr>
          </a:p>
        </p:txBody>
      </p:sp>
      <p:pic>
        <p:nvPicPr>
          <p:cNvPr id="4" name="Content Placeholder 3" descr="A screenshot of a computer&#10;&#10;Description automatically generated">
            <a:extLst>
              <a:ext uri="{FF2B5EF4-FFF2-40B4-BE49-F238E27FC236}">
                <a16:creationId xmlns:a16="http://schemas.microsoft.com/office/drawing/2014/main" id="{D2CAF9BB-5BFD-B10C-8292-294871ED2AC5}"/>
              </a:ext>
            </a:extLst>
          </p:cNvPr>
          <p:cNvPicPr>
            <a:picLocks noGrp="1" noChangeAspect="1"/>
          </p:cNvPicPr>
          <p:nvPr>
            <p:ph idx="1"/>
          </p:nvPr>
        </p:nvPicPr>
        <p:blipFill>
          <a:blip r:embed="rId2"/>
          <a:stretch>
            <a:fillRect/>
          </a:stretch>
        </p:blipFill>
        <p:spPr>
          <a:xfrm>
            <a:off x="118534" y="1560601"/>
            <a:ext cx="8568266" cy="4260497"/>
          </a:xfrm>
        </p:spPr>
      </p:pic>
    </p:spTree>
    <p:extLst>
      <p:ext uri="{BB962C8B-B14F-4D97-AF65-F5344CB8AC3E}">
        <p14:creationId xmlns:p14="http://schemas.microsoft.com/office/powerpoint/2010/main" val="317322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3" y="57210"/>
            <a:ext cx="12183373" cy="5817829"/>
          </a:xfrm>
        </p:spPr>
        <p:txBody>
          <a:bodyPr vert="horz" lIns="91440" tIns="45720" rIns="91440" bIns="45720" rtlCol="0" anchor="t">
            <a:normAutofit fontScale="92500"/>
          </a:bodyPr>
          <a:lstStyle/>
          <a:p>
            <a:pPr marL="0" indent="0">
              <a:buNone/>
            </a:pPr>
            <a:endParaRPr lang="en-US" b="1" dirty="0">
              <a:solidFill>
                <a:srgbClr val="262626"/>
              </a:solidFill>
              <a:latin typeface="Century Schoolbook"/>
            </a:endParaRPr>
          </a:p>
          <a:p>
            <a:r>
              <a:rPr lang="en-US" b="1" dirty="0">
                <a:solidFill>
                  <a:srgbClr val="262626"/>
                </a:solidFill>
                <a:latin typeface="Century Schoolbook"/>
              </a:rPr>
              <a:t>Now you can go ahead navigate through the entire </a:t>
            </a:r>
            <a:r>
              <a:rPr lang="en-US" b="1" dirty="0" err="1">
                <a:solidFill>
                  <a:srgbClr val="262626"/>
                </a:solidFill>
                <a:latin typeface="Century Schoolbook"/>
              </a:rPr>
              <a:t>codespace</a:t>
            </a:r>
            <a:r>
              <a:rPr lang="en-US" b="1" dirty="0">
                <a:solidFill>
                  <a:srgbClr val="262626"/>
                </a:solidFill>
                <a:latin typeface="Century Schoolbook"/>
              </a:rPr>
              <a:t> environment. </a:t>
            </a:r>
          </a:p>
          <a:p>
            <a:r>
              <a:rPr lang="en-US" b="1" dirty="0">
                <a:solidFill>
                  <a:srgbClr val="262626"/>
                </a:solidFill>
                <a:latin typeface="Century Schoolbook"/>
              </a:rPr>
              <a:t>On top left side you will have documents section where all files will be present.</a:t>
            </a:r>
          </a:p>
          <a:p>
            <a:r>
              <a:rPr lang="en-US" b="1" dirty="0">
                <a:solidFill>
                  <a:srgbClr val="262626"/>
                </a:solidFill>
                <a:latin typeface="Century Schoolbook"/>
              </a:rPr>
              <a:t>You can open any files inside, you will be prompted to choose SQLite viewer by </a:t>
            </a:r>
            <a:r>
              <a:rPr lang="en-US" b="1" dirty="0" err="1">
                <a:solidFill>
                  <a:srgbClr val="262626"/>
                </a:solidFill>
                <a:latin typeface="Century Schoolbook"/>
              </a:rPr>
              <a:t>Florain</a:t>
            </a:r>
            <a:r>
              <a:rPr lang="en-US" b="1" dirty="0">
                <a:solidFill>
                  <a:srgbClr val="262626"/>
                </a:solidFill>
                <a:latin typeface="Century Schoolbook"/>
              </a:rPr>
              <a:t> </a:t>
            </a:r>
            <a:r>
              <a:rPr lang="en-US" b="1" dirty="0" err="1">
                <a:solidFill>
                  <a:srgbClr val="262626"/>
                </a:solidFill>
                <a:latin typeface="Century Schoolbook"/>
              </a:rPr>
              <a:t>Klampfer</a:t>
            </a:r>
            <a:r>
              <a:rPr lang="en-US" b="1" dirty="0">
                <a:solidFill>
                  <a:srgbClr val="262626"/>
                </a:solidFill>
                <a:latin typeface="Century Schoolbook"/>
              </a:rPr>
              <a:t> to view the files.</a:t>
            </a:r>
          </a:p>
          <a:p>
            <a:r>
              <a:rPr lang="en-US" b="1" dirty="0">
                <a:solidFill>
                  <a:srgbClr val="262626"/>
                </a:solidFill>
                <a:latin typeface="Century Schoolbook"/>
              </a:rPr>
              <a:t>There are two databases that we have, You can choose to view these databases in the text editor on the right-hand side.</a:t>
            </a:r>
          </a:p>
          <a:p>
            <a:r>
              <a:rPr lang="en-US" b="1" dirty="0">
                <a:solidFill>
                  <a:srgbClr val="262626"/>
                </a:solidFill>
                <a:latin typeface="Century Schoolbook"/>
              </a:rPr>
              <a:t>To run the code, open any of the two files that have code in them, select the code which you want to run. Now left click the code and choose "Run selected Query" option. It will prompt you to select which database you want to choose at first. You can select the relevant database. The output shows on the left side text editor.</a:t>
            </a:r>
          </a:p>
          <a:p>
            <a:pPr marL="0" indent="0">
              <a:buNone/>
            </a:pPr>
            <a:endParaRPr lang="en-US" b="1" dirty="0">
              <a:solidFill>
                <a:srgbClr val="262626"/>
              </a:solidFill>
              <a:latin typeface="Century Schoolbook"/>
            </a:endParaRPr>
          </a:p>
          <a:p>
            <a:pPr marL="0" indent="0">
              <a:buNone/>
            </a:pPr>
            <a:endParaRPr lang="en-US" b="1" dirty="0">
              <a:solidFill>
                <a:srgbClr val="262626"/>
              </a:solidFill>
              <a:latin typeface="Century Schoolbook"/>
            </a:endParaRPr>
          </a:p>
          <a:p>
            <a:pPr marL="0" indent="0">
              <a:buNone/>
            </a:pPr>
            <a:endParaRPr lang="en-US">
              <a:cs typeface="Calibri"/>
            </a:endParaRPr>
          </a:p>
        </p:txBody>
      </p:sp>
    </p:spTree>
    <p:extLst>
      <p:ext uri="{BB962C8B-B14F-4D97-AF65-F5344CB8AC3E}">
        <p14:creationId xmlns:p14="http://schemas.microsoft.com/office/powerpoint/2010/main" val="219811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60" y="278861"/>
            <a:ext cx="10515600" cy="707337"/>
          </a:xfrm>
        </p:spPr>
        <p:txBody>
          <a:bodyPr vert="horz" lIns="91440" tIns="45720" rIns="91440" bIns="45720" rtlCol="0" anchor="ctr">
            <a:noAutofit/>
          </a:bodyPr>
          <a:lstStyle/>
          <a:p>
            <a:r>
              <a:rPr lang="en-US" sz="4000">
                <a:latin typeface="Century Schoolbook"/>
              </a:rPr>
              <a:t>Introduction to SQL</a:t>
            </a:r>
            <a:endParaRPr lang="en-US"/>
          </a:p>
        </p:txBody>
      </p:sp>
      <p:sp>
        <p:nvSpPr>
          <p:cNvPr id="3" name="Content Placeholder 2"/>
          <p:cNvSpPr>
            <a:spLocks noGrp="1"/>
          </p:cNvSpPr>
          <p:nvPr>
            <p:ph idx="1"/>
          </p:nvPr>
        </p:nvSpPr>
        <p:spPr>
          <a:xfrm>
            <a:off x="320615" y="1193022"/>
            <a:ext cx="10515600" cy="3891263"/>
          </a:xfrm>
        </p:spPr>
        <p:txBody>
          <a:bodyPr vert="horz" lIns="91440" tIns="45720" rIns="91440" bIns="45720" rtlCol="0" anchor="t">
            <a:normAutofit/>
          </a:bodyPr>
          <a:lstStyle/>
          <a:p>
            <a:r>
              <a:rPr lang="en-US">
                <a:solidFill>
                  <a:srgbClr val="262626"/>
                </a:solidFill>
                <a:latin typeface="Century Schoolbook"/>
                <a:ea typeface="+mj-ea"/>
                <a:cs typeface="+mj-cs"/>
              </a:rPr>
              <a:t>What is SQL? Why and Where is SQL used? Why should you learn it? </a:t>
            </a:r>
            <a:endParaRPr lang="en-US">
              <a:ea typeface="Calibri" panose="020F0502020204030204"/>
              <a:cs typeface="Calibri" panose="020F0502020204030204"/>
            </a:endParaRPr>
          </a:p>
          <a:p>
            <a:r>
              <a:rPr lang="en-US">
                <a:solidFill>
                  <a:srgbClr val="262626"/>
                </a:solidFill>
                <a:latin typeface="Century Schoolbook"/>
                <a:ea typeface="+mj-ea"/>
                <a:cs typeface="+mj-cs"/>
              </a:rPr>
              <a:t>What are Databases and Relational Databases? And How the tables in a relational database are related?</a:t>
            </a:r>
          </a:p>
          <a:p>
            <a:r>
              <a:rPr lang="en-US">
                <a:solidFill>
                  <a:srgbClr val="262626"/>
                </a:solidFill>
                <a:latin typeface="Century Schoolbook"/>
                <a:ea typeface="+mj-ea"/>
                <a:cs typeface="+mj-cs"/>
              </a:rPr>
              <a:t>How to run SQL? And different types of RDBMS and Database management tools</a:t>
            </a:r>
          </a:p>
          <a:p>
            <a:endParaRPr lang="en-US" sz="3200">
              <a:solidFill>
                <a:srgbClr val="262626"/>
              </a:solidFill>
              <a:latin typeface="Century Schoolbook"/>
              <a:ea typeface="+mj-ea"/>
              <a:cs typeface="+mj-cs"/>
            </a:endParaRPr>
          </a:p>
          <a:p>
            <a:endParaRPr lang="en-US">
              <a:cs typeface="Calibri"/>
            </a:endParaRPr>
          </a:p>
        </p:txBody>
      </p:sp>
    </p:spTree>
    <p:extLst>
      <p:ext uri="{BB962C8B-B14F-4D97-AF65-F5344CB8AC3E}">
        <p14:creationId xmlns:p14="http://schemas.microsoft.com/office/powerpoint/2010/main" val="21938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087" y="143474"/>
            <a:ext cx="11938958" cy="6551073"/>
          </a:xfrm>
        </p:spPr>
        <p:txBody>
          <a:bodyPr vert="horz" lIns="91440" tIns="45720" rIns="91440" bIns="45720" rtlCol="0" anchor="t">
            <a:normAutofit/>
          </a:bodyPr>
          <a:lstStyle/>
          <a:p>
            <a:pPr marL="0" indent="0">
              <a:buNone/>
            </a:pPr>
            <a:endParaRPr lang="en-US" b="1">
              <a:solidFill>
                <a:srgbClr val="262626"/>
              </a:solidFill>
              <a:latin typeface="Century Schoolbook"/>
              <a:ea typeface="+mj-ea"/>
              <a:cs typeface="+mj-cs"/>
            </a:endParaRPr>
          </a:p>
          <a:p>
            <a:r>
              <a:rPr lang="en-US" dirty="0">
                <a:solidFill>
                  <a:srgbClr val="262626"/>
                </a:solidFill>
                <a:latin typeface="Century Schoolbook"/>
                <a:ea typeface="+mj-ea"/>
                <a:cs typeface="+mj-cs"/>
              </a:rPr>
              <a:t>SQL stands for Structured Query Language.</a:t>
            </a:r>
            <a:endParaRPr lang="en-US" dirty="0">
              <a:solidFill>
                <a:srgbClr val="000000"/>
              </a:solidFill>
              <a:latin typeface="Calibri" panose="020F0502020204030204"/>
              <a:ea typeface="Calibri" panose="020F0502020204030204"/>
              <a:cs typeface="Calibri" panose="020F0502020204030204"/>
            </a:endParaRPr>
          </a:p>
          <a:p>
            <a:r>
              <a:rPr lang="en-US" dirty="0">
                <a:solidFill>
                  <a:srgbClr val="262626"/>
                </a:solidFill>
                <a:latin typeface="Century Schoolbook"/>
                <a:ea typeface="+mj-ea"/>
                <a:cs typeface="+mj-cs"/>
              </a:rPr>
              <a:t>It was developed in the 1970s by IBM researchers </a:t>
            </a:r>
            <a:r>
              <a:rPr lang="en-US" b="1" dirty="0">
                <a:solidFill>
                  <a:srgbClr val="262626"/>
                </a:solidFill>
                <a:latin typeface="Century Schoolbook"/>
                <a:ea typeface="+mj-ea"/>
                <a:cs typeface="+mj-cs"/>
              </a:rPr>
              <a:t>Raymond Boyce</a:t>
            </a:r>
            <a:r>
              <a:rPr lang="en-US" dirty="0">
                <a:solidFill>
                  <a:srgbClr val="262626"/>
                </a:solidFill>
                <a:latin typeface="Century Schoolbook"/>
                <a:ea typeface="+mj-ea"/>
                <a:cs typeface="+mj-cs"/>
              </a:rPr>
              <a:t> and </a:t>
            </a:r>
            <a:r>
              <a:rPr lang="en-US" b="1" dirty="0">
                <a:solidFill>
                  <a:srgbClr val="262626"/>
                </a:solidFill>
                <a:latin typeface="Century Schoolbook"/>
                <a:ea typeface="+mj-ea"/>
                <a:cs typeface="+mj-cs"/>
              </a:rPr>
              <a:t>Donald Chamberlin</a:t>
            </a:r>
            <a:r>
              <a:rPr lang="en-US" dirty="0">
                <a:solidFill>
                  <a:srgbClr val="262626"/>
                </a:solidFill>
                <a:latin typeface="Century Schoolbook"/>
                <a:ea typeface="+mj-ea"/>
                <a:cs typeface="+mj-cs"/>
              </a:rPr>
              <a:t>.</a:t>
            </a:r>
          </a:p>
          <a:p>
            <a:r>
              <a:rPr lang="en-US" dirty="0">
                <a:solidFill>
                  <a:srgbClr val="262626"/>
                </a:solidFill>
                <a:latin typeface="Century Schoolbook"/>
                <a:ea typeface="+mj-ea"/>
                <a:cs typeface="+mj-cs"/>
              </a:rPr>
              <a:t>SQL is a standard language for </a:t>
            </a:r>
            <a:r>
              <a:rPr lang="en-US" b="1" dirty="0">
                <a:solidFill>
                  <a:srgbClr val="262626"/>
                </a:solidFill>
                <a:latin typeface="Century Schoolbook"/>
                <a:ea typeface="+mj-ea"/>
                <a:cs typeface="+mj-cs"/>
              </a:rPr>
              <a:t>storing</a:t>
            </a:r>
            <a:r>
              <a:rPr lang="en-US" dirty="0">
                <a:solidFill>
                  <a:srgbClr val="262626"/>
                </a:solidFill>
                <a:latin typeface="Century Schoolbook"/>
                <a:ea typeface="+mj-ea"/>
                <a:cs typeface="+mj-cs"/>
              </a:rPr>
              <a:t>, </a:t>
            </a:r>
            <a:r>
              <a:rPr lang="en-US" b="1" dirty="0">
                <a:solidFill>
                  <a:srgbClr val="262626"/>
                </a:solidFill>
                <a:latin typeface="Century Schoolbook"/>
                <a:ea typeface="+mj-ea"/>
                <a:cs typeface="+mj-cs"/>
              </a:rPr>
              <a:t>manipulating </a:t>
            </a:r>
            <a:r>
              <a:rPr lang="en-US" dirty="0">
                <a:solidFill>
                  <a:srgbClr val="262626"/>
                </a:solidFill>
                <a:latin typeface="Century Schoolbook"/>
                <a:ea typeface="+mj-ea"/>
                <a:cs typeface="+mj-cs"/>
              </a:rPr>
              <a:t>and </a:t>
            </a:r>
            <a:r>
              <a:rPr lang="en-US" b="1" dirty="0">
                <a:solidFill>
                  <a:srgbClr val="262626"/>
                </a:solidFill>
                <a:latin typeface="Century Schoolbook"/>
                <a:ea typeface="+mj-ea"/>
                <a:cs typeface="+mj-cs"/>
              </a:rPr>
              <a:t>retrieving </a:t>
            </a:r>
            <a:r>
              <a:rPr lang="en-US" dirty="0">
                <a:solidFill>
                  <a:srgbClr val="262626"/>
                </a:solidFill>
                <a:latin typeface="Century Schoolbook"/>
                <a:ea typeface="+mj-ea"/>
                <a:cs typeface="+mj-cs"/>
              </a:rPr>
              <a:t>data in databases.</a:t>
            </a:r>
          </a:p>
          <a:p>
            <a:r>
              <a:rPr lang="en-US" dirty="0">
                <a:solidFill>
                  <a:srgbClr val="262626"/>
                </a:solidFill>
                <a:latin typeface="Century Schoolbook"/>
                <a:ea typeface="+mj-ea"/>
                <a:cs typeface="+mj-cs"/>
              </a:rPr>
              <a:t> SQL is designed to interact with databases by </a:t>
            </a:r>
            <a:r>
              <a:rPr lang="en-US" b="1" dirty="0">
                <a:solidFill>
                  <a:srgbClr val="262626"/>
                </a:solidFill>
                <a:latin typeface="Century Schoolbook"/>
                <a:ea typeface="+mj-ea"/>
                <a:cs typeface="+mj-cs"/>
              </a:rPr>
              <a:t>defining</a:t>
            </a:r>
            <a:r>
              <a:rPr lang="en-US" dirty="0">
                <a:solidFill>
                  <a:srgbClr val="262626"/>
                </a:solidFill>
                <a:latin typeface="Century Schoolbook"/>
                <a:ea typeface="+mj-ea"/>
                <a:cs typeface="+mj-cs"/>
              </a:rPr>
              <a:t>, </a:t>
            </a:r>
            <a:r>
              <a:rPr lang="en-US" b="1" dirty="0">
                <a:solidFill>
                  <a:srgbClr val="262626"/>
                </a:solidFill>
                <a:latin typeface="Century Schoolbook"/>
                <a:ea typeface="+mj-ea"/>
                <a:cs typeface="+mj-cs"/>
              </a:rPr>
              <a:t>querying</a:t>
            </a:r>
            <a:r>
              <a:rPr lang="en-US" dirty="0">
                <a:solidFill>
                  <a:srgbClr val="262626"/>
                </a:solidFill>
                <a:latin typeface="Century Schoolbook"/>
                <a:ea typeface="+mj-ea"/>
                <a:cs typeface="+mj-cs"/>
              </a:rPr>
              <a:t>, </a:t>
            </a:r>
            <a:r>
              <a:rPr lang="en-US" b="1" dirty="0">
                <a:solidFill>
                  <a:srgbClr val="262626"/>
                </a:solidFill>
                <a:latin typeface="Century Schoolbook"/>
                <a:ea typeface="+mj-ea"/>
                <a:cs typeface="+mj-cs"/>
              </a:rPr>
              <a:t>updating</a:t>
            </a:r>
            <a:r>
              <a:rPr lang="en-US" dirty="0">
                <a:solidFill>
                  <a:srgbClr val="262626"/>
                </a:solidFill>
                <a:latin typeface="Century Schoolbook"/>
                <a:ea typeface="+mj-ea"/>
                <a:cs typeface="+mj-cs"/>
              </a:rPr>
              <a:t>, and </a:t>
            </a:r>
            <a:r>
              <a:rPr lang="en-US" b="1" dirty="0">
                <a:solidFill>
                  <a:srgbClr val="262626"/>
                </a:solidFill>
                <a:latin typeface="Century Schoolbook"/>
                <a:ea typeface="+mj-ea"/>
                <a:cs typeface="+mj-cs"/>
              </a:rPr>
              <a:t>managing </a:t>
            </a:r>
            <a:r>
              <a:rPr lang="en-US" dirty="0">
                <a:solidFill>
                  <a:srgbClr val="262626"/>
                </a:solidFill>
                <a:latin typeface="Century Schoolbook"/>
                <a:ea typeface="+mj-ea"/>
                <a:cs typeface="+mj-cs"/>
              </a:rPr>
              <a:t>the data within them. </a:t>
            </a:r>
            <a:endParaRPr lang="en-US" dirty="0">
              <a:ea typeface="+mj-ea"/>
              <a:cs typeface="+mj-cs"/>
            </a:endParaRPr>
          </a:p>
          <a:p>
            <a:r>
              <a:rPr lang="en-US" dirty="0">
                <a:solidFill>
                  <a:srgbClr val="262626"/>
                </a:solidFill>
                <a:latin typeface="Century Schoolbook"/>
                <a:cs typeface="Calibri"/>
              </a:rPr>
              <a:t>SQL is used in </a:t>
            </a:r>
            <a:r>
              <a:rPr lang="en-US" b="1" dirty="0">
                <a:solidFill>
                  <a:srgbClr val="262626"/>
                </a:solidFill>
                <a:latin typeface="Century Schoolbook"/>
                <a:cs typeface="Calibri"/>
              </a:rPr>
              <a:t>Data Analytics</a:t>
            </a:r>
            <a:r>
              <a:rPr lang="en-US" dirty="0">
                <a:solidFill>
                  <a:srgbClr val="262626"/>
                </a:solidFill>
                <a:latin typeface="Century Schoolbook"/>
                <a:cs typeface="Calibri"/>
              </a:rPr>
              <a:t>, </a:t>
            </a:r>
            <a:r>
              <a:rPr lang="en-US" b="1" dirty="0">
                <a:solidFill>
                  <a:srgbClr val="262626"/>
                </a:solidFill>
                <a:latin typeface="Century Schoolbook"/>
                <a:cs typeface="Calibri"/>
              </a:rPr>
              <a:t>Healthcare</a:t>
            </a:r>
            <a:r>
              <a:rPr lang="en-US" dirty="0">
                <a:solidFill>
                  <a:srgbClr val="262626"/>
                </a:solidFill>
                <a:latin typeface="Century Schoolbook"/>
                <a:cs typeface="Calibri"/>
              </a:rPr>
              <a:t>, </a:t>
            </a:r>
            <a:r>
              <a:rPr lang="en-US" b="1" dirty="0">
                <a:solidFill>
                  <a:srgbClr val="262626"/>
                </a:solidFill>
                <a:latin typeface="Century Schoolbook"/>
                <a:cs typeface="Calibri"/>
              </a:rPr>
              <a:t>Marketing</a:t>
            </a:r>
            <a:r>
              <a:rPr lang="en-US" dirty="0">
                <a:solidFill>
                  <a:srgbClr val="262626"/>
                </a:solidFill>
                <a:latin typeface="Century Schoolbook"/>
                <a:cs typeface="Calibri"/>
              </a:rPr>
              <a:t>, </a:t>
            </a:r>
            <a:r>
              <a:rPr lang="en-US" b="1" dirty="0">
                <a:solidFill>
                  <a:srgbClr val="262626"/>
                </a:solidFill>
                <a:latin typeface="Century Schoolbook"/>
                <a:cs typeface="Calibri"/>
              </a:rPr>
              <a:t>Business</a:t>
            </a:r>
            <a:r>
              <a:rPr lang="en-US" dirty="0">
                <a:solidFill>
                  <a:srgbClr val="262626"/>
                </a:solidFill>
                <a:latin typeface="Century Schoolbook"/>
                <a:cs typeface="Calibri"/>
              </a:rPr>
              <a:t>, </a:t>
            </a:r>
            <a:r>
              <a:rPr lang="en-US" b="1" dirty="0">
                <a:solidFill>
                  <a:srgbClr val="262626"/>
                </a:solidFill>
                <a:latin typeface="Century Schoolbook"/>
                <a:cs typeface="Calibri"/>
              </a:rPr>
              <a:t>Government </a:t>
            </a:r>
            <a:r>
              <a:rPr lang="en-US" dirty="0">
                <a:solidFill>
                  <a:srgbClr val="262626"/>
                </a:solidFill>
                <a:latin typeface="Century Schoolbook"/>
                <a:cs typeface="Calibri"/>
              </a:rPr>
              <a:t>and </a:t>
            </a:r>
            <a:r>
              <a:rPr lang="en-US" b="1" dirty="0">
                <a:solidFill>
                  <a:srgbClr val="262626"/>
                </a:solidFill>
                <a:latin typeface="Century Schoolbook"/>
                <a:cs typeface="Calibri"/>
              </a:rPr>
              <a:t>Public services,</a:t>
            </a:r>
            <a:r>
              <a:rPr lang="en-US" dirty="0">
                <a:solidFill>
                  <a:srgbClr val="262626"/>
                </a:solidFill>
                <a:latin typeface="Century Schoolbook"/>
                <a:cs typeface="Calibri"/>
              </a:rPr>
              <a:t> E-</a:t>
            </a:r>
            <a:r>
              <a:rPr lang="en-US" b="1" dirty="0">
                <a:solidFill>
                  <a:srgbClr val="262626"/>
                </a:solidFill>
                <a:latin typeface="Century Schoolbook"/>
                <a:cs typeface="Calibri"/>
              </a:rPr>
              <a:t>commerce</a:t>
            </a:r>
            <a:r>
              <a:rPr lang="en-US" dirty="0">
                <a:solidFill>
                  <a:srgbClr val="262626"/>
                </a:solidFill>
                <a:latin typeface="Century Schoolbook"/>
                <a:cs typeface="Calibri"/>
              </a:rPr>
              <a:t>, </a:t>
            </a:r>
            <a:r>
              <a:rPr lang="en-US" b="1" dirty="0">
                <a:solidFill>
                  <a:srgbClr val="262626"/>
                </a:solidFill>
                <a:latin typeface="Century Schoolbook"/>
                <a:cs typeface="Calibri"/>
              </a:rPr>
              <a:t>Finance </a:t>
            </a:r>
            <a:r>
              <a:rPr lang="en-US" dirty="0">
                <a:solidFill>
                  <a:srgbClr val="262626"/>
                </a:solidFill>
                <a:latin typeface="Century Schoolbook"/>
                <a:cs typeface="Calibri"/>
              </a:rPr>
              <a:t>etc.</a:t>
            </a:r>
          </a:p>
          <a:p>
            <a:endParaRPr lang="en-US">
              <a:solidFill>
                <a:srgbClr val="262626"/>
              </a:solidFill>
              <a:latin typeface="Century Schoolbook"/>
              <a:cs typeface="Calibri"/>
            </a:endParaRPr>
          </a:p>
          <a:p>
            <a:endParaRPr lang="en-US">
              <a:cs typeface="Calibri"/>
            </a:endParaRPr>
          </a:p>
        </p:txBody>
      </p:sp>
    </p:spTree>
    <p:extLst>
      <p:ext uri="{BB962C8B-B14F-4D97-AF65-F5344CB8AC3E}">
        <p14:creationId xmlns:p14="http://schemas.microsoft.com/office/powerpoint/2010/main" val="307831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4" y="-299"/>
            <a:ext cx="12125863" cy="6177262"/>
          </a:xfrm>
        </p:spPr>
        <p:txBody>
          <a:bodyPr vert="horz" lIns="91440" tIns="45720" rIns="91440" bIns="45720" rtlCol="0" anchor="t">
            <a:normAutofit/>
          </a:bodyPr>
          <a:lstStyle/>
          <a:p>
            <a:pPr marL="0" indent="0">
              <a:buNone/>
            </a:pPr>
            <a:endParaRPr lang="en-US" b="1">
              <a:solidFill>
                <a:srgbClr val="262626"/>
              </a:solidFill>
              <a:latin typeface="Century Schoolbook"/>
              <a:ea typeface="+mj-ea"/>
              <a:cs typeface="+mj-cs"/>
            </a:endParaRPr>
          </a:p>
          <a:p>
            <a:pPr marL="0" indent="0">
              <a:buNone/>
            </a:pPr>
            <a:r>
              <a:rPr lang="en-US" b="1" dirty="0">
                <a:solidFill>
                  <a:srgbClr val="262626"/>
                </a:solidFill>
                <a:latin typeface="Century Schoolbook"/>
                <a:ea typeface="+mj-ea"/>
                <a:cs typeface="+mj-cs"/>
              </a:rPr>
              <a:t>Why should you learn SQL?</a:t>
            </a:r>
          </a:p>
          <a:p>
            <a:pPr marL="457200" indent="-457200"/>
            <a:r>
              <a:rPr lang="en-US" dirty="0">
                <a:solidFill>
                  <a:srgbClr val="262626"/>
                </a:solidFill>
                <a:latin typeface="Century Schoolbook"/>
                <a:ea typeface="+mj-ea"/>
                <a:cs typeface="+mj-cs"/>
              </a:rPr>
              <a:t>SQL is a lucrative skill that helps in handling large databases and </a:t>
            </a:r>
            <a:r>
              <a:rPr lang="en-US" b="1" dirty="0">
                <a:solidFill>
                  <a:srgbClr val="262626"/>
                </a:solidFill>
                <a:latin typeface="Century Schoolbook"/>
                <a:ea typeface="+mj-ea"/>
                <a:cs typeface="+mj-cs"/>
              </a:rPr>
              <a:t>making informed decisions using data analysis</a:t>
            </a:r>
            <a:r>
              <a:rPr lang="en-US" dirty="0">
                <a:solidFill>
                  <a:srgbClr val="262626"/>
                </a:solidFill>
                <a:latin typeface="Century Schoolbook"/>
                <a:ea typeface="+mj-ea"/>
                <a:cs typeface="+mj-cs"/>
              </a:rPr>
              <a:t>. </a:t>
            </a:r>
          </a:p>
          <a:p>
            <a:pPr marL="457200" indent="-457200"/>
            <a:r>
              <a:rPr lang="en-US" dirty="0">
                <a:solidFill>
                  <a:srgbClr val="262626"/>
                </a:solidFill>
                <a:latin typeface="Century Schoolbook"/>
                <a:ea typeface="+mj-ea"/>
                <a:cs typeface="+mj-cs"/>
              </a:rPr>
              <a:t>It can be utilized to open up many career paths in both businesses and IT.</a:t>
            </a:r>
            <a:endParaRPr lang="en-US" dirty="0">
              <a:solidFill>
                <a:srgbClr val="000000"/>
              </a:solidFill>
              <a:latin typeface="Calibri" panose="020F0502020204030204"/>
              <a:ea typeface="Calibri" panose="020F0502020204030204"/>
              <a:cs typeface="Calibri" panose="020F0502020204030204"/>
            </a:endParaRPr>
          </a:p>
          <a:p>
            <a:pPr marL="457200" indent="-457200"/>
            <a:r>
              <a:rPr lang="en-US" dirty="0">
                <a:solidFill>
                  <a:srgbClr val="262626"/>
                </a:solidFill>
                <a:latin typeface="Century Schoolbook"/>
                <a:ea typeface="+mj-ea"/>
                <a:cs typeface="+mj-cs"/>
              </a:rPr>
              <a:t>In </a:t>
            </a:r>
            <a:r>
              <a:rPr lang="en-US" b="1" dirty="0">
                <a:solidFill>
                  <a:srgbClr val="262626"/>
                </a:solidFill>
                <a:latin typeface="Century Schoolbook"/>
                <a:ea typeface="+mj-ea"/>
                <a:cs typeface="+mj-cs"/>
              </a:rPr>
              <a:t>Businesses </a:t>
            </a:r>
            <a:r>
              <a:rPr lang="en-US" dirty="0">
                <a:solidFill>
                  <a:srgbClr val="262626"/>
                </a:solidFill>
                <a:latin typeface="Century Schoolbook"/>
                <a:ea typeface="+mj-ea"/>
                <a:cs typeface="+mj-cs"/>
              </a:rPr>
              <a:t>it helps in performing </a:t>
            </a:r>
            <a:r>
              <a:rPr lang="en-US" b="1" dirty="0">
                <a:solidFill>
                  <a:srgbClr val="262626"/>
                </a:solidFill>
                <a:latin typeface="Century Schoolbook"/>
                <a:ea typeface="+mj-ea"/>
                <a:cs typeface="+mj-cs"/>
              </a:rPr>
              <a:t>analysis</a:t>
            </a:r>
            <a:r>
              <a:rPr lang="en-US" dirty="0">
                <a:solidFill>
                  <a:srgbClr val="262626"/>
                </a:solidFill>
                <a:latin typeface="Century Schoolbook"/>
                <a:ea typeface="+mj-ea"/>
                <a:cs typeface="+mj-cs"/>
              </a:rPr>
              <a:t>, </a:t>
            </a:r>
            <a:r>
              <a:rPr lang="en-US" b="1" dirty="0">
                <a:solidFill>
                  <a:srgbClr val="262626"/>
                </a:solidFill>
                <a:latin typeface="Century Schoolbook"/>
                <a:ea typeface="+mj-ea"/>
                <a:cs typeface="+mj-cs"/>
              </a:rPr>
              <a:t>research</a:t>
            </a:r>
            <a:r>
              <a:rPr lang="en-US" dirty="0">
                <a:solidFill>
                  <a:srgbClr val="262626"/>
                </a:solidFill>
                <a:latin typeface="Century Schoolbook"/>
                <a:ea typeface="+mj-ea"/>
                <a:cs typeface="+mj-cs"/>
              </a:rPr>
              <a:t>, making strategies and managerial decisions. </a:t>
            </a:r>
            <a:endParaRPr lang="en-US" dirty="0">
              <a:solidFill>
                <a:srgbClr val="000000"/>
              </a:solidFill>
              <a:latin typeface="Calibri" panose="020F0502020204030204"/>
              <a:ea typeface="Calibri"/>
              <a:cs typeface="Calibri"/>
            </a:endParaRPr>
          </a:p>
          <a:p>
            <a:pPr marL="457200" indent="-457200"/>
            <a:r>
              <a:rPr lang="en-US" dirty="0">
                <a:solidFill>
                  <a:srgbClr val="262626"/>
                </a:solidFill>
                <a:latin typeface="Century Schoolbook"/>
                <a:ea typeface="+mj-ea"/>
                <a:cs typeface="+mj-cs"/>
              </a:rPr>
              <a:t>In Technology it helps in data analysis, </a:t>
            </a:r>
            <a:r>
              <a:rPr lang="en-US" b="1" dirty="0">
                <a:solidFill>
                  <a:srgbClr val="262626"/>
                </a:solidFill>
                <a:latin typeface="Century Schoolbook"/>
                <a:ea typeface="+mj-ea"/>
                <a:cs typeface="+mj-cs"/>
              </a:rPr>
              <a:t>database management</a:t>
            </a:r>
            <a:r>
              <a:rPr lang="en-US" dirty="0">
                <a:solidFill>
                  <a:srgbClr val="262626"/>
                </a:solidFill>
                <a:latin typeface="Century Schoolbook"/>
                <a:ea typeface="+mj-ea"/>
                <a:cs typeface="+mj-cs"/>
              </a:rPr>
              <a:t>, </a:t>
            </a:r>
            <a:r>
              <a:rPr lang="en-US" b="1" dirty="0">
                <a:solidFill>
                  <a:srgbClr val="262626"/>
                </a:solidFill>
                <a:latin typeface="Century Schoolbook"/>
                <a:ea typeface="+mj-ea"/>
                <a:cs typeface="+mj-cs"/>
              </a:rPr>
              <a:t>software management </a:t>
            </a:r>
            <a:r>
              <a:rPr lang="en-US" dirty="0">
                <a:solidFill>
                  <a:srgbClr val="262626"/>
                </a:solidFill>
                <a:latin typeface="Century Schoolbook"/>
                <a:ea typeface="+mj-ea"/>
                <a:cs typeface="+mj-cs"/>
              </a:rPr>
              <a:t>and </a:t>
            </a:r>
            <a:r>
              <a:rPr lang="en-US" b="1" dirty="0">
                <a:solidFill>
                  <a:srgbClr val="262626"/>
                </a:solidFill>
                <a:latin typeface="Century Schoolbook"/>
                <a:ea typeface="+mj-ea"/>
                <a:cs typeface="+mj-cs"/>
              </a:rPr>
              <a:t>Project management</a:t>
            </a:r>
            <a:r>
              <a:rPr lang="en-US" dirty="0">
                <a:solidFill>
                  <a:srgbClr val="262626"/>
                </a:solidFill>
                <a:latin typeface="Century Schoolbook"/>
                <a:ea typeface="+mj-ea"/>
                <a:cs typeface="+mj-cs"/>
              </a:rPr>
              <a:t> etc.</a:t>
            </a:r>
            <a:endParaRPr lang="en-US" dirty="0">
              <a:solidFill>
                <a:srgbClr val="000000"/>
              </a:solidFill>
              <a:latin typeface="Calibri" panose="020F0502020204030204"/>
              <a:ea typeface="Calibri"/>
              <a:cs typeface="Calibri"/>
            </a:endParaRPr>
          </a:p>
          <a:p>
            <a:pPr marL="457200" indent="-457200"/>
            <a:r>
              <a:rPr lang="en-US" dirty="0">
                <a:solidFill>
                  <a:srgbClr val="262626"/>
                </a:solidFill>
                <a:latin typeface="Century Schoolbook"/>
                <a:ea typeface="+mj-ea"/>
                <a:cs typeface="+mj-cs"/>
              </a:rPr>
              <a:t>It’s a time saving skill that helps in </a:t>
            </a:r>
            <a:r>
              <a:rPr lang="en-US" b="1" dirty="0">
                <a:solidFill>
                  <a:srgbClr val="262626"/>
                </a:solidFill>
                <a:latin typeface="Century Schoolbook"/>
                <a:ea typeface="+mj-ea"/>
                <a:cs typeface="+mj-cs"/>
              </a:rPr>
              <a:t>problem solving </a:t>
            </a:r>
            <a:r>
              <a:rPr lang="en-US" dirty="0">
                <a:solidFill>
                  <a:srgbClr val="262626"/>
                </a:solidFill>
                <a:latin typeface="Century Schoolbook"/>
                <a:ea typeface="+mj-ea"/>
                <a:cs typeface="+mj-cs"/>
              </a:rPr>
              <a:t>and </a:t>
            </a:r>
            <a:r>
              <a:rPr lang="en-US" b="1" dirty="0">
                <a:solidFill>
                  <a:srgbClr val="262626"/>
                </a:solidFill>
                <a:latin typeface="Century Schoolbook"/>
                <a:ea typeface="+mj-ea"/>
                <a:cs typeface="+mj-cs"/>
              </a:rPr>
              <a:t>data processing</a:t>
            </a:r>
            <a:r>
              <a:rPr lang="en-US" dirty="0">
                <a:solidFill>
                  <a:srgbClr val="262626"/>
                </a:solidFill>
                <a:latin typeface="Century Schoolbook"/>
                <a:ea typeface="+mj-ea"/>
                <a:cs typeface="+mj-cs"/>
              </a:rPr>
              <a:t>. </a:t>
            </a:r>
            <a:endParaRPr lang="en-US" dirty="0">
              <a:ea typeface="Calibri"/>
              <a:cs typeface="Calibri"/>
            </a:endParaRPr>
          </a:p>
          <a:p>
            <a:endParaRPr lang="en-US">
              <a:solidFill>
                <a:srgbClr val="262626"/>
              </a:solidFill>
              <a:latin typeface="Century Schoolbook"/>
              <a:ea typeface="+mj-ea"/>
              <a:cs typeface="+mj-cs"/>
            </a:endParaRPr>
          </a:p>
        </p:txBody>
      </p:sp>
    </p:spTree>
    <p:extLst>
      <p:ext uri="{BB962C8B-B14F-4D97-AF65-F5344CB8AC3E}">
        <p14:creationId xmlns:p14="http://schemas.microsoft.com/office/powerpoint/2010/main" val="328303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4" y="-299"/>
            <a:ext cx="11349486" cy="6177262"/>
          </a:xfrm>
        </p:spPr>
        <p:txBody>
          <a:bodyPr vert="horz" lIns="91440" tIns="45720" rIns="91440" bIns="45720" rtlCol="0" anchor="t">
            <a:normAutofit/>
          </a:bodyPr>
          <a:lstStyle/>
          <a:p>
            <a:pPr marL="0" indent="0">
              <a:buNone/>
            </a:pPr>
            <a:r>
              <a:rPr lang="en-US" b="1" dirty="0">
                <a:solidFill>
                  <a:srgbClr val="262626"/>
                </a:solidFill>
                <a:latin typeface="Century Schoolbook"/>
                <a:ea typeface="+mj-ea"/>
                <a:cs typeface="+mj-cs"/>
              </a:rPr>
              <a:t>What are Databases and Relational databases?</a:t>
            </a:r>
            <a:endParaRPr lang="en-US" dirty="0">
              <a:solidFill>
                <a:srgbClr val="262626"/>
              </a:solidFill>
              <a:latin typeface="Century Schoolbook"/>
              <a:ea typeface="+mj-ea"/>
              <a:cs typeface="+mj-cs"/>
            </a:endParaRPr>
          </a:p>
          <a:p>
            <a:pPr marL="457200" indent="-457200"/>
            <a:r>
              <a:rPr lang="en-US" dirty="0">
                <a:solidFill>
                  <a:srgbClr val="262626"/>
                </a:solidFill>
                <a:latin typeface="Century Schoolbook"/>
                <a:ea typeface="+mj-ea"/>
                <a:cs typeface="+mj-cs"/>
              </a:rPr>
              <a:t>Databases are collections of </a:t>
            </a:r>
            <a:r>
              <a:rPr lang="en-US" b="1" dirty="0">
                <a:solidFill>
                  <a:srgbClr val="262626"/>
                </a:solidFill>
                <a:latin typeface="Century Schoolbook"/>
                <a:ea typeface="+mj-ea"/>
                <a:cs typeface="+mj-cs"/>
              </a:rPr>
              <a:t>structured information </a:t>
            </a:r>
            <a:r>
              <a:rPr lang="en-US" dirty="0">
                <a:solidFill>
                  <a:srgbClr val="262626"/>
                </a:solidFill>
                <a:latin typeface="Century Schoolbook"/>
                <a:ea typeface="+mj-ea"/>
                <a:cs typeface="+mj-cs"/>
              </a:rPr>
              <a:t>that are stored and accessed electronically. </a:t>
            </a:r>
          </a:p>
          <a:p>
            <a:pPr marL="457200" indent="-457200"/>
            <a:r>
              <a:rPr lang="en-US" dirty="0">
                <a:solidFill>
                  <a:srgbClr val="262626"/>
                </a:solidFill>
                <a:latin typeface="Century Schoolbook"/>
                <a:ea typeface="+mj-ea"/>
                <a:cs typeface="+mj-cs"/>
              </a:rPr>
              <a:t>They make it easy for companies to extract, update, and analyze internal data, often by using SQL or similar languages. </a:t>
            </a:r>
            <a:endParaRPr lang="en-US" dirty="0">
              <a:solidFill>
                <a:srgbClr val="262626"/>
              </a:solidFill>
              <a:latin typeface="Century Schoolbook"/>
              <a:ea typeface="Calibri" panose="020F0502020204030204"/>
              <a:cs typeface="Calibri" panose="020F0502020204030204"/>
            </a:endParaRPr>
          </a:p>
          <a:p>
            <a:pPr marL="457200" indent="-457200"/>
            <a:r>
              <a:rPr lang="en-US" dirty="0">
                <a:solidFill>
                  <a:srgbClr val="262626"/>
                </a:solidFill>
                <a:latin typeface="Century Schoolbook"/>
                <a:ea typeface="+mj-ea"/>
                <a:cs typeface="+mj-cs"/>
              </a:rPr>
              <a:t>In relational databases, the data is stored in</a:t>
            </a:r>
            <a:r>
              <a:rPr lang="en-US" b="1" dirty="0">
                <a:solidFill>
                  <a:srgbClr val="262626"/>
                </a:solidFill>
                <a:latin typeface="Century Schoolbook"/>
                <a:ea typeface="+mj-ea"/>
                <a:cs typeface="+mj-cs"/>
              </a:rPr>
              <a:t> one or more tables</a:t>
            </a:r>
            <a:r>
              <a:rPr lang="en-US" dirty="0">
                <a:solidFill>
                  <a:srgbClr val="262626"/>
                </a:solidFill>
                <a:latin typeface="Century Schoolbook"/>
                <a:ea typeface="+mj-ea"/>
                <a:cs typeface="+mj-cs"/>
              </a:rPr>
              <a:t> and each table can be viewed as a two-dimensional matrix consisting of rows and columns. </a:t>
            </a:r>
          </a:p>
          <a:p>
            <a:pPr marL="457200" indent="-457200"/>
            <a:r>
              <a:rPr lang="en-US" b="1" dirty="0">
                <a:solidFill>
                  <a:srgbClr val="262626"/>
                </a:solidFill>
                <a:latin typeface="Century Schoolbook"/>
                <a:ea typeface="+mj-ea"/>
                <a:cs typeface="+mj-cs"/>
              </a:rPr>
              <a:t>rows and columns</a:t>
            </a:r>
            <a:r>
              <a:rPr lang="en-US" dirty="0">
                <a:solidFill>
                  <a:srgbClr val="262626"/>
                </a:solidFill>
                <a:latin typeface="Century Schoolbook"/>
                <a:ea typeface="+mj-ea"/>
                <a:cs typeface="+mj-cs"/>
              </a:rPr>
              <a:t> of the relational database are more referred to as </a:t>
            </a:r>
            <a:r>
              <a:rPr lang="en-US" b="1" dirty="0">
                <a:solidFill>
                  <a:srgbClr val="262626"/>
                </a:solidFill>
                <a:latin typeface="Century Schoolbook"/>
                <a:ea typeface="+mj-ea"/>
                <a:cs typeface="+mj-cs"/>
              </a:rPr>
              <a:t>records and fields.</a:t>
            </a:r>
            <a:r>
              <a:rPr lang="en-US" dirty="0">
                <a:solidFill>
                  <a:srgbClr val="262626"/>
                </a:solidFill>
                <a:latin typeface="Century Schoolbook"/>
                <a:ea typeface="+mj-ea"/>
                <a:cs typeface="+mj-cs"/>
              </a:rPr>
              <a:t> The value stored at the intersection of each row and column is sometimes called a </a:t>
            </a:r>
            <a:r>
              <a:rPr lang="en-US" b="1" dirty="0">
                <a:solidFill>
                  <a:srgbClr val="262626"/>
                </a:solidFill>
                <a:latin typeface="Century Schoolbook"/>
                <a:ea typeface="+mj-ea"/>
                <a:cs typeface="+mj-cs"/>
              </a:rPr>
              <a:t>Cell</a:t>
            </a:r>
            <a:r>
              <a:rPr lang="en-US" dirty="0">
                <a:solidFill>
                  <a:srgbClr val="262626"/>
                </a:solidFill>
                <a:latin typeface="Century Schoolbook"/>
                <a:ea typeface="+mj-ea"/>
                <a:cs typeface="+mj-cs"/>
              </a:rPr>
              <a:t>.</a:t>
            </a:r>
            <a:endParaRPr lang="en-US">
              <a:ea typeface="+mj-ea"/>
              <a:cs typeface="+mj-cs"/>
            </a:endParaRPr>
          </a:p>
          <a:p>
            <a:endParaRPr lang="en-US">
              <a:solidFill>
                <a:srgbClr val="262626"/>
              </a:solidFill>
              <a:latin typeface="Century Schoolbook"/>
              <a:ea typeface="+mj-ea"/>
              <a:cs typeface="+mj-cs"/>
            </a:endParaRPr>
          </a:p>
        </p:txBody>
      </p:sp>
    </p:spTree>
    <p:extLst>
      <p:ext uri="{BB962C8B-B14F-4D97-AF65-F5344CB8AC3E}">
        <p14:creationId xmlns:p14="http://schemas.microsoft.com/office/powerpoint/2010/main" val="310470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document&#10;&#10;Description automatically generated">
            <a:extLst>
              <a:ext uri="{FF2B5EF4-FFF2-40B4-BE49-F238E27FC236}">
                <a16:creationId xmlns:a16="http://schemas.microsoft.com/office/drawing/2014/main" id="{37A1519E-4219-1A91-96D9-E10B30FCABEA}"/>
              </a:ext>
            </a:extLst>
          </p:cNvPr>
          <p:cNvPicPr>
            <a:picLocks noChangeAspect="1"/>
          </p:cNvPicPr>
          <p:nvPr/>
        </p:nvPicPr>
        <p:blipFill>
          <a:blip r:embed="rId2"/>
          <a:stretch>
            <a:fillRect/>
          </a:stretch>
        </p:blipFill>
        <p:spPr>
          <a:xfrm>
            <a:off x="-5750" y="1229"/>
            <a:ext cx="12016594" cy="5892260"/>
          </a:xfrm>
          <a:prstGeom prst="rect">
            <a:avLst/>
          </a:prstGeom>
        </p:spPr>
      </p:pic>
      <p:sp>
        <p:nvSpPr>
          <p:cNvPr id="8" name="TextBox 7">
            <a:extLst>
              <a:ext uri="{FF2B5EF4-FFF2-40B4-BE49-F238E27FC236}">
                <a16:creationId xmlns:a16="http://schemas.microsoft.com/office/drawing/2014/main" id="{591AEBC1-23E5-0F10-6C38-B68864E1112C}"/>
              </a:ext>
            </a:extLst>
          </p:cNvPr>
          <p:cNvSpPr txBox="1"/>
          <p:nvPr/>
        </p:nvSpPr>
        <p:spPr>
          <a:xfrm>
            <a:off x="10921999" y="3565927"/>
            <a:ext cx="11916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latin typeface="Times New Roman"/>
                <a:cs typeface="Calibri"/>
              </a:rPr>
              <a:t>ROW</a:t>
            </a:r>
            <a:endParaRPr lang="en-US" sz="2800" b="1">
              <a:latin typeface="Times New Roman"/>
            </a:endParaRPr>
          </a:p>
        </p:txBody>
      </p:sp>
      <p:sp>
        <p:nvSpPr>
          <p:cNvPr id="9" name="TextBox 8">
            <a:extLst>
              <a:ext uri="{FF2B5EF4-FFF2-40B4-BE49-F238E27FC236}">
                <a16:creationId xmlns:a16="http://schemas.microsoft.com/office/drawing/2014/main" id="{0B15C334-C152-E162-8DCA-81B027CCCEFE}"/>
              </a:ext>
            </a:extLst>
          </p:cNvPr>
          <p:cNvSpPr txBox="1"/>
          <p:nvPr/>
        </p:nvSpPr>
        <p:spPr>
          <a:xfrm>
            <a:off x="7788420" y="5216927"/>
            <a:ext cx="18933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latin typeface="Times New Roman"/>
                <a:cs typeface="Calibri"/>
              </a:rPr>
              <a:t>COLUMN</a:t>
            </a:r>
          </a:p>
        </p:txBody>
      </p:sp>
      <p:sp>
        <p:nvSpPr>
          <p:cNvPr id="10" name="TextBox 9">
            <a:extLst>
              <a:ext uri="{FF2B5EF4-FFF2-40B4-BE49-F238E27FC236}">
                <a16:creationId xmlns:a16="http://schemas.microsoft.com/office/drawing/2014/main" id="{634A8C3B-3C48-AE3B-93DC-469C8E450373}"/>
              </a:ext>
            </a:extLst>
          </p:cNvPr>
          <p:cNvSpPr txBox="1"/>
          <p:nvPr/>
        </p:nvSpPr>
        <p:spPr>
          <a:xfrm>
            <a:off x="3825746" y="8216"/>
            <a:ext cx="30842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cs typeface="Calibri"/>
              </a:rPr>
              <a:t>PRIMARY KEY</a:t>
            </a:r>
          </a:p>
        </p:txBody>
      </p:sp>
      <p:sp>
        <p:nvSpPr>
          <p:cNvPr id="11" name="TextBox 10">
            <a:extLst>
              <a:ext uri="{FF2B5EF4-FFF2-40B4-BE49-F238E27FC236}">
                <a16:creationId xmlns:a16="http://schemas.microsoft.com/office/drawing/2014/main" id="{F444AAB6-A3D1-2A29-EDE7-1BF48B45E510}"/>
              </a:ext>
            </a:extLst>
          </p:cNvPr>
          <p:cNvSpPr txBox="1"/>
          <p:nvPr/>
        </p:nvSpPr>
        <p:spPr>
          <a:xfrm>
            <a:off x="73941" y="2037134"/>
            <a:ext cx="33927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cs typeface="Calibri"/>
              </a:rPr>
              <a:t>FOREIGN KEY</a:t>
            </a:r>
          </a:p>
        </p:txBody>
      </p:sp>
    </p:spTree>
    <p:extLst>
      <p:ext uri="{BB962C8B-B14F-4D97-AF65-F5344CB8AC3E}">
        <p14:creationId xmlns:p14="http://schemas.microsoft.com/office/powerpoint/2010/main" val="107017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A0C0D5F2-3E48-0804-259E-D02A175F9195}"/>
              </a:ext>
            </a:extLst>
          </p:cNvPr>
          <p:cNvPicPr>
            <a:picLocks noChangeAspect="1"/>
          </p:cNvPicPr>
          <p:nvPr/>
        </p:nvPicPr>
        <p:blipFill>
          <a:blip r:embed="rId2"/>
          <a:stretch>
            <a:fillRect/>
          </a:stretch>
        </p:blipFill>
        <p:spPr>
          <a:xfrm>
            <a:off x="51760" y="3177"/>
            <a:ext cx="12145990" cy="5845232"/>
          </a:xfrm>
          <a:prstGeom prst="rect">
            <a:avLst/>
          </a:prstGeom>
        </p:spPr>
      </p:pic>
    </p:spTree>
    <p:extLst>
      <p:ext uri="{BB962C8B-B14F-4D97-AF65-F5344CB8AC3E}">
        <p14:creationId xmlns:p14="http://schemas.microsoft.com/office/powerpoint/2010/main" val="336152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Content Placeholder 35" descr="A diagram of a company&#10;&#10;Description automatically generated">
            <a:extLst>
              <a:ext uri="{FF2B5EF4-FFF2-40B4-BE49-F238E27FC236}">
                <a16:creationId xmlns:a16="http://schemas.microsoft.com/office/drawing/2014/main" id="{ED532755-5960-5408-CDBB-C9B25181AFE6}"/>
              </a:ext>
            </a:extLst>
          </p:cNvPr>
          <p:cNvPicPr>
            <a:picLocks noGrp="1" noChangeAspect="1"/>
          </p:cNvPicPr>
          <p:nvPr>
            <p:ph idx="1"/>
          </p:nvPr>
        </p:nvPicPr>
        <p:blipFill>
          <a:blip r:embed="rId2"/>
          <a:stretch>
            <a:fillRect/>
          </a:stretch>
        </p:blipFill>
        <p:spPr>
          <a:xfrm>
            <a:off x="-1869" y="-3439"/>
            <a:ext cx="12153404" cy="5737577"/>
          </a:xfrm>
        </p:spPr>
      </p:pic>
      <p:sp>
        <p:nvSpPr>
          <p:cNvPr id="37" name="TextBox 36">
            <a:extLst>
              <a:ext uri="{FF2B5EF4-FFF2-40B4-BE49-F238E27FC236}">
                <a16:creationId xmlns:a16="http://schemas.microsoft.com/office/drawing/2014/main" id="{9B9F6C2D-E3B2-E852-D0CC-9357FCFD4B31}"/>
              </a:ext>
            </a:extLst>
          </p:cNvPr>
          <p:cNvSpPr txBox="1"/>
          <p:nvPr/>
        </p:nvSpPr>
        <p:spPr>
          <a:xfrm>
            <a:off x="-324556" y="3048000"/>
            <a:ext cx="2743200" cy="365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966046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34BC3C9FBBF04F9ED27C001FDDCEB1" ma:contentTypeVersion="12" ma:contentTypeDescription="Create a new document." ma:contentTypeScope="" ma:versionID="54ab4692380f0d76f57d3a0c193bb07a">
  <xsd:schema xmlns:xsd="http://www.w3.org/2001/XMLSchema" xmlns:xs="http://www.w3.org/2001/XMLSchema" xmlns:p="http://schemas.microsoft.com/office/2006/metadata/properties" xmlns:ns2="152689a7-9be2-452e-9081-6c87eab6eb09" xmlns:ns3="94bb225b-79fa-4943-b79e-ae252ef77e8e" targetNamespace="http://schemas.microsoft.com/office/2006/metadata/properties" ma:root="true" ma:fieldsID="ae43491cd64724aa0928f41af4afd199" ns2:_="" ns3:_="">
    <xsd:import namespace="152689a7-9be2-452e-9081-6c87eab6eb09"/>
    <xsd:import namespace="94bb225b-79fa-4943-b79e-ae252ef77e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2:MediaServiceGenerationTime" minOccurs="0"/>
                <xsd:element ref="ns2:MediaServiceEventHashCode" minOccurs="0"/>
                <xsd:element ref="ns3:SharedWithUsers" minOccurs="0"/>
                <xsd:element ref="ns3:SharedWithDetails"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2689a7-9be2-452e-9081-6c87eab6eb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e7ed257-b896-4b55-84f7-2c4d79b9c33f"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bb225b-79fa-4943-b79e-ae252ef77e8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52689a7-9be2-452e-9081-6c87eab6eb0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B135694-882E-4890-A714-DCDC85CCC989}">
  <ds:schemaRefs>
    <ds:schemaRef ds:uri="http://schemas.microsoft.com/sharepoint/v3/contenttype/forms"/>
  </ds:schemaRefs>
</ds:datastoreItem>
</file>

<file path=customXml/itemProps2.xml><?xml version="1.0" encoding="utf-8"?>
<ds:datastoreItem xmlns:ds="http://schemas.openxmlformats.org/officeDocument/2006/customXml" ds:itemID="{87CBEFE8-9CDD-4CE5-A9BD-2D6F7E4AF4F1}">
  <ds:schemaRefs>
    <ds:schemaRef ds:uri="152689a7-9be2-452e-9081-6c87eab6eb09"/>
    <ds:schemaRef ds:uri="94bb225b-79fa-4943-b79e-ae252ef77e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9CFDE90-AFC8-4D88-8CC1-BA7BF39B3380}">
  <ds:schemaRefs>
    <ds:schemaRef ds:uri="152689a7-9be2-452e-9081-6c87eab6eb09"/>
    <ds:schemaRef ds:uri="94bb225b-79fa-4943-b79e-ae252ef77e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Custom Design</vt:lpstr>
      <vt:lpstr>FOUNDATIONS OF SQL</vt:lpstr>
      <vt:lpstr>Learning Objectives </vt:lpstr>
      <vt:lpstr>Introduction to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Math Operators in SQL</vt:lpstr>
      <vt:lpstr>Github Codespaces</vt:lpstr>
      <vt:lpstr>PowerPoint Presentation</vt:lpstr>
      <vt:lpstr>PowerPoint Presentation</vt:lpstr>
      <vt:lpstr>In the next page, click on create fork. [You can also edit the repository name to your liking]    </vt:lpstr>
      <vt:lpstr>You will be taken to this page below where you need to click on Code &lt;&lt; Codespaces &lt;&lt; Create codespaces on main    </vt:lpstr>
      <vt:lpstr>PowerPoint Presentation</vt:lpstr>
      <vt:lpstr>In the search bar that pops up. You can search for sqlite term. And click on install for the two extensions – SQLite by alexcvzz and SQLite Viewer by Florian Klampfer, just like in the screenshot below. That’s all and you are good to go.    </vt:lpstr>
      <vt:lpstr>PowerPoint Presentation</vt:lpstr>
    </vt:vector>
  </TitlesOfParts>
  <Company>University of Cincinnati Libraries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Norris, Melissa (norrisms)</dc:creator>
  <cp:revision>247</cp:revision>
  <dcterms:created xsi:type="dcterms:W3CDTF">2017-04-12T18:55:42Z</dcterms:created>
  <dcterms:modified xsi:type="dcterms:W3CDTF">2023-10-16T19:50:39Z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0x010100B334BC3C9FBBF04F9ED27C001FDDCEB1</vt:lpwstr>
  </property>
  <property fmtid="{D5CDD505-2E9C-101B-9397-08002B2CF9AE}" pid="3" name="MediaServiceImageTags">
    <vt:lpwstr/>
  </property>
</Properties>
</file>