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embeddedFontLst>
    <p:embeddedFont>
      <p:font typeface="Constantia"/>
      <p:regular r:id="rId24"/>
      <p:bold r:id="rId25"/>
      <p:italic r:id="rId26"/>
      <p:boldItalic r:id="rId27"/>
    </p:embeddedFont>
    <p:embeddedFont>
      <p:font typeface="Book Antiqu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2" roundtripDataSignature="AMtx7mj2We1B10NqyBUAZkeKWczCvgUb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AE94C1-2C12-4E23-BFAB-CB9BCD9F146D}">
  <a:tblStyle styleId="{E1AE94C1-2C12-4E23-BFAB-CB9BCD9F146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onstanti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nstantia-italic.fntdata"/><Relationship Id="rId25" Type="http://schemas.openxmlformats.org/officeDocument/2006/relationships/font" Target="fonts/Constantia-bold.fntdata"/><Relationship Id="rId28" Type="http://schemas.openxmlformats.org/officeDocument/2006/relationships/font" Target="fonts/BookAntiqua-regular.fntdata"/><Relationship Id="rId27" Type="http://schemas.openxmlformats.org/officeDocument/2006/relationships/font" Target="fonts/Constanti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ookAntiqu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ookAntiqua-boldItalic.fntdata"/><Relationship Id="rId30" Type="http://schemas.openxmlformats.org/officeDocument/2006/relationships/font" Target="fonts/BookAntiqua-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2" name="Google Shape;7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
        <p:nvSpPr>
          <p:cNvPr id="74" name="Google Shape;74;p1: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c531e8c9f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c531e8c9f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9c531e8c9f_0_2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c531e8c9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c531e8c9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9c531e8c9f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c531e8c9f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c531e8c9f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9c531e8c9f_0_1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3: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p:txBody>
      </p:sp>
      <p:sp>
        <p:nvSpPr>
          <p:cNvPr id="93" name="Google Shape;9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c531e8c9f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c531e8c9f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9c531e8c9f_0_3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7"/>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 name="Shape 30"/>
        <p:cNvGrpSpPr/>
        <p:nvPr/>
      </p:nvGrpSpPr>
      <p:grpSpPr>
        <a:xfrm>
          <a:off x="0" y="0"/>
          <a:ext cx="0" cy="0"/>
          <a:chOff x="0" y="0"/>
          <a:chExt cx="0" cy="0"/>
        </a:xfrm>
      </p:grpSpPr>
      <p:sp>
        <p:nvSpPr>
          <p:cNvPr id="31" name="Google Shape;31;p19"/>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3" name="Google Shape;33;p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6" name="Shape 36"/>
        <p:cNvGrpSpPr/>
        <p:nvPr/>
      </p:nvGrpSpPr>
      <p:grpSpPr>
        <a:xfrm>
          <a:off x="0" y="0"/>
          <a:ext cx="0" cy="0"/>
          <a:chOff x="0" y="0"/>
          <a:chExt cx="0" cy="0"/>
        </a:xfrm>
      </p:grpSpPr>
      <p:sp>
        <p:nvSpPr>
          <p:cNvPr id="37" name="Google Shape;37;p20"/>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 type="body"/>
          </p:nvPr>
        </p:nvSpPr>
        <p:spPr>
          <a:xfrm rot="5400000">
            <a:off x="2377281" y="15080"/>
            <a:ext cx="4389437"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 name="Google Shape;39;p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21"/>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21"/>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2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23"/>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23"/>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23"/>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0" name="Google Shape;60;p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2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24"/>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6"/>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11" name="Google Shape;11;p16"/>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12" name="Google Shape;12;p1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3" name="Google Shape;13;p16"/>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4" name="Google Shape;14;p1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1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 name="Google Shape;16;p1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45C75"/>
              </a:buClr>
              <a:buSzPts val="1200"/>
              <a:buFont typeface="Times New Roman"/>
              <a:buNone/>
              <a:defRPr b="0" i="0" sz="1200" u="none">
                <a:solidFill>
                  <a:srgbClr val="045C75"/>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17" name="Google Shape;17;p16"/>
          <p:cNvGrpSpPr/>
          <p:nvPr/>
        </p:nvGrpSpPr>
        <p:grpSpPr>
          <a:xfrm>
            <a:off x="-29327" y="-14808"/>
            <a:ext cx="9198219" cy="1083716"/>
            <a:chOff x="-29322" y="-1971"/>
            <a:chExt cx="9198255" cy="1086266"/>
          </a:xfrm>
        </p:grpSpPr>
        <p:sp>
          <p:nvSpPr>
            <p:cNvPr id="18" name="Google Shape;18;p16"/>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9" name="Google Shape;19;p16"/>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t/>
              </a:r>
              <a:endParaRPr b="0" i="0" sz="1800" u="none" cap="none" strike="noStrike">
                <a:solidFill>
                  <a:schemeClr val="dk1"/>
                </a:solidFill>
                <a:latin typeface="Times New Roman"/>
                <a:ea typeface="Times New Roman"/>
                <a:cs typeface="Times New Roman"/>
                <a:sym typeface="Times New Roman"/>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ieeexplore.ieee.org/author/37085727065" TargetMode="External"/><Relationship Id="rId10" Type="http://schemas.openxmlformats.org/officeDocument/2006/relationships/hyperlink" Target="https://ieeexplore.ieee.org/document/7429209" TargetMode="External"/><Relationship Id="rId13" Type="http://schemas.openxmlformats.org/officeDocument/2006/relationships/hyperlink" Target="https://ieeexplore.ieee.org/author/37086386678" TargetMode="External"/><Relationship Id="rId12" Type="http://schemas.openxmlformats.org/officeDocument/2006/relationships/hyperlink" Target="https://ieeexplore.ieee.org/document/8365326"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en.cnki.com.cn/Article_en/CJFDTotal-DNZS200928051.htm" TargetMode="External"/><Relationship Id="rId4" Type="http://schemas.openxmlformats.org/officeDocument/2006/relationships/hyperlink" Target="https://ieeexplore.ieee.org/document/7003608/references#references" TargetMode="External"/><Relationship Id="rId9" Type="http://schemas.openxmlformats.org/officeDocument/2006/relationships/hyperlink" Target="https://ieeexplore.ieee.org/author/37528347500" TargetMode="External"/><Relationship Id="rId15" Type="http://schemas.openxmlformats.org/officeDocument/2006/relationships/hyperlink" Target="https://ieeexplore.ieee.org/author/37086385748" TargetMode="External"/><Relationship Id="rId14" Type="http://schemas.openxmlformats.org/officeDocument/2006/relationships/hyperlink" Target="https://ieeexplore.ieee.org/author/37086386572" TargetMode="External"/><Relationship Id="rId17" Type="http://schemas.openxmlformats.org/officeDocument/2006/relationships/hyperlink" Target="https://ieeexplore.ieee.org/author/37085561656" TargetMode="External"/><Relationship Id="rId16" Type="http://schemas.openxmlformats.org/officeDocument/2006/relationships/hyperlink" Target="https://ieeexplore.ieee.org/document/6912673" TargetMode="External"/><Relationship Id="rId5" Type="http://schemas.openxmlformats.org/officeDocument/2006/relationships/hyperlink" Target="http://citeseerx.ist.psu.edu/viewdoc/download?doi=10.1.1.297.9735&amp;rep=rep1&amp;type=pdf" TargetMode="External"/><Relationship Id="rId6" Type="http://schemas.openxmlformats.org/officeDocument/2006/relationships/hyperlink" Target="https://ieeexplore.ieee.org/document/5552440" TargetMode="External"/><Relationship Id="rId18" Type="http://schemas.openxmlformats.org/officeDocument/2006/relationships/hyperlink" Target="https://ieeexplore.ieee.org/author/37085562863" TargetMode="External"/><Relationship Id="rId7" Type="http://schemas.openxmlformats.org/officeDocument/2006/relationships/hyperlink" Target="https://ieeexplore.ieee.org/author/37532429100" TargetMode="External"/><Relationship Id="rId8" Type="http://schemas.openxmlformats.org/officeDocument/2006/relationships/hyperlink" Target="https://ieeexplore.ieee.org/author/3753528370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hyperlink" Target="https://ieeexplore.ieee.org/author/37086386678" TargetMode="External"/><Relationship Id="rId10" Type="http://schemas.openxmlformats.org/officeDocument/2006/relationships/slide" Target="/ppt/slides/slide15.xml"/><Relationship Id="rId13" Type="http://schemas.openxmlformats.org/officeDocument/2006/relationships/hyperlink" Target="https://ieeexplore.ieee.org/author/37086385748" TargetMode="External"/><Relationship Id="rId12" Type="http://schemas.openxmlformats.org/officeDocument/2006/relationships/hyperlink" Target="https://ieeexplore.ieee.org/author/37086386572" TargetMode="External"/><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slide" Target="/ppt/slides/slide15.xml"/><Relationship Id="rId4" Type="http://schemas.openxmlformats.org/officeDocument/2006/relationships/slide" Target="/ppt/slides/slide15.xml"/><Relationship Id="rId9" Type="http://schemas.openxmlformats.org/officeDocument/2006/relationships/hyperlink" Target="https://ieeexplore.ieee.org/author/37085727065" TargetMode="External"/><Relationship Id="rId15" Type="http://schemas.openxmlformats.org/officeDocument/2006/relationships/hyperlink" Target="https://ieeexplore.ieee.org/author/37085561656" TargetMode="External"/><Relationship Id="rId14" Type="http://schemas.openxmlformats.org/officeDocument/2006/relationships/slide" Target="/ppt/slides/slide15.xml"/><Relationship Id="rId17" Type="http://schemas.openxmlformats.org/officeDocument/2006/relationships/slide" Target="/ppt/slides/slide15.xml"/><Relationship Id="rId16" Type="http://schemas.openxmlformats.org/officeDocument/2006/relationships/hyperlink" Target="https://ieeexplore.ieee.org/author/37085562863" TargetMode="External"/><Relationship Id="rId5" Type="http://schemas.openxmlformats.org/officeDocument/2006/relationships/hyperlink" Target="https://ieeexplore.ieee.org/author/37532429100" TargetMode="External"/><Relationship Id="rId6" Type="http://schemas.openxmlformats.org/officeDocument/2006/relationships/hyperlink" Target="https://ieeexplore.ieee.org/author/37535283700" TargetMode="External"/><Relationship Id="rId7" Type="http://schemas.openxmlformats.org/officeDocument/2006/relationships/hyperlink" Target="https://ieeexplore.ieee.org/author/37528347500" TargetMode="External"/><Relationship Id="rId8" Type="http://schemas.openxmlformats.org/officeDocument/2006/relationships/slide" Target="/ppt/slides/slide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title"/>
          </p:nvPr>
        </p:nvSpPr>
        <p:spPr>
          <a:xfrm>
            <a:off x="762000" y="304800"/>
            <a:ext cx="8305800" cy="9906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rgbClr val="7F7F7F"/>
              </a:buClr>
              <a:buSzPts val="2400"/>
              <a:buFont typeface="Book Antiqua"/>
              <a:buNone/>
            </a:pPr>
            <a:r>
              <a:rPr b="0" i="0" lang="en-US" sz="2400" u="none">
                <a:solidFill>
                  <a:srgbClr val="7F7F7F"/>
                </a:solidFill>
                <a:latin typeface="Book Antiqua"/>
                <a:ea typeface="Book Antiqua"/>
                <a:cs typeface="Book Antiqua"/>
                <a:sym typeface="Book Antiqua"/>
              </a:rPr>
              <a:t>BE Project: Presentation on,</a:t>
            </a:r>
            <a:br>
              <a:rPr b="0" i="0" lang="en-US" sz="2900" u="none">
                <a:solidFill>
                  <a:srgbClr val="7F7F7F"/>
                </a:solidFill>
                <a:latin typeface="Book Antiqua"/>
                <a:ea typeface="Book Antiqua"/>
                <a:cs typeface="Book Antiqua"/>
                <a:sym typeface="Book Antiqua"/>
              </a:rPr>
            </a:br>
            <a:r>
              <a:rPr lang="en-US" sz="3000">
                <a:latin typeface="Book Antiqua"/>
                <a:ea typeface="Book Antiqua"/>
                <a:cs typeface="Book Antiqua"/>
                <a:sym typeface="Book Antiqua"/>
              </a:rPr>
              <a:t>E-Marketplace for customize Package Shopping</a:t>
            </a:r>
            <a:endParaRPr sz="4800"/>
          </a:p>
        </p:txBody>
      </p:sp>
      <p:sp>
        <p:nvSpPr>
          <p:cNvPr id="77" name="Google Shape;77;p1"/>
          <p:cNvSpPr txBox="1"/>
          <p:nvPr>
            <p:ph idx="1" type="body"/>
          </p:nvPr>
        </p:nvSpPr>
        <p:spPr>
          <a:xfrm>
            <a:off x="457200" y="1905000"/>
            <a:ext cx="8229600" cy="3352800"/>
          </a:xfrm>
          <a:prstGeom prst="rect">
            <a:avLst/>
          </a:prstGeom>
          <a:noFill/>
          <a:ln>
            <a:noFill/>
          </a:ln>
        </p:spPr>
        <p:txBody>
          <a:bodyPr anchorCtr="0" anchor="t" bIns="45700" lIns="91425" spcFirstLastPara="1" rIns="91425" wrap="square" tIns="45700">
            <a:normAutofit/>
          </a:bodyPr>
          <a:lstStyle/>
          <a:p>
            <a:pPr indent="-273050" lvl="0" marL="273050" marR="0" rtl="0" algn="ctr">
              <a:lnSpc>
                <a:spcPct val="90000"/>
              </a:lnSpc>
              <a:spcBef>
                <a:spcPts val="0"/>
              </a:spcBef>
              <a:spcAft>
                <a:spcPts val="0"/>
              </a:spcAft>
              <a:buClr>
                <a:srgbClr val="0BD0D9"/>
              </a:buClr>
              <a:buSzPts val="2280"/>
              <a:buFont typeface="Noto Sans Symbols"/>
              <a:buNone/>
            </a:pPr>
            <a:r>
              <a:rPr b="0" i="0" lang="en-US" sz="2400" u="none" cap="none" strike="noStrike">
                <a:solidFill>
                  <a:schemeClr val="dk1"/>
                </a:solidFill>
                <a:latin typeface="Book Antiqua"/>
                <a:ea typeface="Book Antiqua"/>
                <a:cs typeface="Book Antiqua"/>
                <a:sym typeface="Book Antiqua"/>
              </a:rPr>
              <a:t>By,</a:t>
            </a:r>
            <a:endParaRPr b="0" i="0" sz="2600" u="none" cap="none" strike="noStrike">
              <a:solidFill>
                <a:schemeClr val="dk1"/>
              </a:solidFill>
              <a:latin typeface="Book Antiqua"/>
              <a:ea typeface="Book Antiqua"/>
              <a:cs typeface="Book Antiqua"/>
              <a:sym typeface="Book Antiqua"/>
            </a:endParaRPr>
          </a:p>
          <a:p>
            <a:pPr indent="-273050" lvl="0" marL="273050" marR="0" rtl="0" algn="ctr">
              <a:lnSpc>
                <a:spcPct val="90000"/>
              </a:lnSpc>
              <a:spcBef>
                <a:spcPts val="480"/>
              </a:spcBef>
              <a:spcAft>
                <a:spcPts val="0"/>
              </a:spcAft>
              <a:buClr>
                <a:srgbClr val="0BD0D9"/>
              </a:buClr>
              <a:buSzPts val="2280"/>
              <a:buFont typeface="Noto Sans Symbols"/>
              <a:buNone/>
            </a:pPr>
            <a:r>
              <a:rPr b="0" i="0" lang="en-US" sz="2400" u="none" cap="none" strike="noStrike">
                <a:solidFill>
                  <a:schemeClr val="dk2"/>
                </a:solidFill>
                <a:latin typeface="Book Antiqua"/>
                <a:ea typeface="Book Antiqua"/>
                <a:cs typeface="Book Antiqua"/>
                <a:sym typeface="Book Antiqua"/>
              </a:rPr>
              <a:t>Group No: 0</a:t>
            </a:r>
            <a:r>
              <a:rPr lang="en-US" sz="2400">
                <a:solidFill>
                  <a:schemeClr val="dk2"/>
                </a:solidFill>
                <a:latin typeface="Book Antiqua"/>
                <a:ea typeface="Book Antiqua"/>
                <a:cs typeface="Book Antiqua"/>
                <a:sym typeface="Book Antiqua"/>
              </a:rPr>
              <a:t>1</a:t>
            </a:r>
            <a:endParaRPr b="0" i="0" sz="2600" u="none" cap="none" strike="noStrike">
              <a:solidFill>
                <a:schemeClr val="dk1"/>
              </a:solidFill>
              <a:latin typeface="Book Antiqua"/>
              <a:ea typeface="Book Antiqua"/>
              <a:cs typeface="Book Antiqua"/>
              <a:sym typeface="Book Antiqua"/>
            </a:endParaRPr>
          </a:p>
          <a:p>
            <a:pPr indent="-273050" lvl="0" marL="273050" marR="0" rtl="0" algn="ctr">
              <a:lnSpc>
                <a:spcPct val="90000"/>
              </a:lnSpc>
              <a:spcBef>
                <a:spcPts val="560"/>
              </a:spcBef>
              <a:spcAft>
                <a:spcPts val="0"/>
              </a:spcAft>
              <a:buClr>
                <a:srgbClr val="0BD0D9"/>
              </a:buClr>
              <a:buSzPts val="2660"/>
              <a:buFont typeface="Noto Sans Symbols"/>
              <a:buNone/>
            </a:pPr>
            <a:r>
              <a:rPr lang="en-US" sz="2800">
                <a:solidFill>
                  <a:schemeClr val="dk2"/>
                </a:solidFill>
                <a:latin typeface="Book Antiqua"/>
                <a:ea typeface="Book Antiqua"/>
                <a:cs typeface="Book Antiqua"/>
                <a:sym typeface="Book Antiqua"/>
              </a:rPr>
              <a:t>Gauri Brahme</a:t>
            </a:r>
            <a:r>
              <a:rPr b="0" i="0" lang="en-US" sz="2800" u="none" cap="none" strike="noStrike">
                <a:solidFill>
                  <a:schemeClr val="dk2"/>
                </a:solidFill>
                <a:latin typeface="Book Antiqua"/>
                <a:ea typeface="Book Antiqua"/>
                <a:cs typeface="Book Antiqua"/>
                <a:sym typeface="Book Antiqua"/>
              </a:rPr>
              <a:t> (Roll No.: 0</a:t>
            </a:r>
            <a:r>
              <a:rPr lang="en-US" sz="2800">
                <a:solidFill>
                  <a:schemeClr val="dk2"/>
                </a:solidFill>
                <a:latin typeface="Book Antiqua"/>
                <a:ea typeface="Book Antiqua"/>
                <a:cs typeface="Book Antiqua"/>
                <a:sym typeface="Book Antiqua"/>
              </a:rPr>
              <a:t>1</a:t>
            </a:r>
            <a:r>
              <a:rPr b="0" i="0" lang="en-US" sz="2800" u="none" cap="none" strike="noStrike">
                <a:solidFill>
                  <a:schemeClr val="dk2"/>
                </a:solidFill>
                <a:latin typeface="Book Antiqua"/>
                <a:ea typeface="Book Antiqua"/>
                <a:cs typeface="Book Antiqua"/>
                <a:sym typeface="Book Antiqua"/>
              </a:rPr>
              <a:t>)</a:t>
            </a:r>
            <a:endParaRPr/>
          </a:p>
          <a:p>
            <a:pPr indent="-273050" lvl="0" marL="273050" marR="0" rtl="0" algn="ctr">
              <a:lnSpc>
                <a:spcPct val="90000"/>
              </a:lnSpc>
              <a:spcBef>
                <a:spcPts val="560"/>
              </a:spcBef>
              <a:spcAft>
                <a:spcPts val="0"/>
              </a:spcAft>
              <a:buClr>
                <a:srgbClr val="0BD0D9"/>
              </a:buClr>
              <a:buSzPts val="2660"/>
              <a:buFont typeface="Noto Sans Symbols"/>
              <a:buNone/>
            </a:pPr>
            <a:r>
              <a:rPr lang="en-US" sz="2800">
                <a:solidFill>
                  <a:schemeClr val="dk2"/>
                </a:solidFill>
                <a:latin typeface="Book Antiqua"/>
                <a:ea typeface="Book Antiqua"/>
                <a:cs typeface="Book Antiqua"/>
                <a:sym typeface="Book Antiqua"/>
              </a:rPr>
              <a:t>Ritika Kale</a:t>
            </a:r>
            <a:r>
              <a:rPr b="0" i="0" lang="en-US" sz="2800" u="none" cap="none" strike="noStrike">
                <a:solidFill>
                  <a:schemeClr val="dk2"/>
                </a:solidFill>
                <a:latin typeface="Book Antiqua"/>
                <a:ea typeface="Book Antiqua"/>
                <a:cs typeface="Book Antiqua"/>
                <a:sym typeface="Book Antiqua"/>
              </a:rPr>
              <a:t> (Roll No.: 0</a:t>
            </a:r>
            <a:r>
              <a:rPr lang="en-US" sz="2800">
                <a:solidFill>
                  <a:schemeClr val="dk2"/>
                </a:solidFill>
                <a:latin typeface="Book Antiqua"/>
                <a:ea typeface="Book Antiqua"/>
                <a:cs typeface="Book Antiqua"/>
                <a:sym typeface="Book Antiqua"/>
              </a:rPr>
              <a:t>8</a:t>
            </a:r>
            <a:r>
              <a:rPr b="0" i="0" lang="en-US" sz="2800" u="none" cap="none" strike="noStrike">
                <a:solidFill>
                  <a:schemeClr val="dk2"/>
                </a:solidFill>
                <a:latin typeface="Book Antiqua"/>
                <a:ea typeface="Book Antiqua"/>
                <a:cs typeface="Book Antiqua"/>
                <a:sym typeface="Book Antiqua"/>
              </a:rPr>
              <a:t>)</a:t>
            </a:r>
            <a:endParaRPr b="0" i="0" sz="2800" u="none" cap="none" strike="noStrike">
              <a:solidFill>
                <a:schemeClr val="dk2"/>
              </a:solidFill>
              <a:latin typeface="Book Antiqua"/>
              <a:ea typeface="Book Antiqua"/>
              <a:cs typeface="Book Antiqua"/>
              <a:sym typeface="Book Antiqua"/>
            </a:endParaRPr>
          </a:p>
          <a:p>
            <a:pPr indent="-273050" lvl="0" marL="273050" rtl="0" algn="ctr">
              <a:lnSpc>
                <a:spcPct val="90000"/>
              </a:lnSpc>
              <a:spcBef>
                <a:spcPts val="560"/>
              </a:spcBef>
              <a:spcAft>
                <a:spcPts val="0"/>
              </a:spcAft>
              <a:buClr>
                <a:schemeClr val="accent3"/>
              </a:buClr>
              <a:buSzPts val="2660"/>
              <a:buFont typeface="Noto Sans Symbols"/>
              <a:buNone/>
            </a:pPr>
            <a:r>
              <a:rPr lang="en-US" sz="2800">
                <a:solidFill>
                  <a:schemeClr val="dk2"/>
                </a:solidFill>
                <a:latin typeface="Book Antiqua"/>
                <a:ea typeface="Book Antiqua"/>
                <a:cs typeface="Book Antiqua"/>
                <a:sym typeface="Book Antiqua"/>
              </a:rPr>
              <a:t> Urvashi Kandekar(Roll No.: 37)</a:t>
            </a:r>
            <a:endParaRPr sz="2800">
              <a:solidFill>
                <a:schemeClr val="dk2"/>
              </a:solidFill>
              <a:latin typeface="Book Antiqua"/>
              <a:ea typeface="Book Antiqua"/>
              <a:cs typeface="Book Antiqua"/>
              <a:sym typeface="Book Antiqua"/>
            </a:endParaRPr>
          </a:p>
          <a:p>
            <a:pPr indent="-273050" lvl="0" marL="273050" rtl="0" algn="ctr">
              <a:lnSpc>
                <a:spcPct val="90000"/>
              </a:lnSpc>
              <a:spcBef>
                <a:spcPts val="560"/>
              </a:spcBef>
              <a:spcAft>
                <a:spcPts val="0"/>
              </a:spcAft>
              <a:buClr>
                <a:schemeClr val="accent3"/>
              </a:buClr>
              <a:buSzPts val="2660"/>
              <a:buFont typeface="Noto Sans Symbols"/>
              <a:buNone/>
            </a:pPr>
            <a:r>
              <a:rPr lang="en-US" sz="2800">
                <a:solidFill>
                  <a:schemeClr val="dk2"/>
                </a:solidFill>
                <a:latin typeface="Book Antiqua"/>
                <a:ea typeface="Book Antiqua"/>
                <a:cs typeface="Book Antiqua"/>
                <a:sym typeface="Book Antiqua"/>
              </a:rPr>
              <a:t>Dhanashree More (Roll No.: 41)</a:t>
            </a:r>
            <a:endParaRPr sz="2800">
              <a:solidFill>
                <a:schemeClr val="dk2"/>
              </a:solidFill>
              <a:latin typeface="Book Antiqua"/>
              <a:ea typeface="Book Antiqua"/>
              <a:cs typeface="Book Antiqua"/>
              <a:sym typeface="Book Antiqua"/>
            </a:endParaRPr>
          </a:p>
          <a:p>
            <a:pPr indent="-273050" lvl="0" marL="273050" marR="0" rtl="0" algn="ctr">
              <a:lnSpc>
                <a:spcPct val="90000"/>
              </a:lnSpc>
              <a:spcBef>
                <a:spcPts val="560"/>
              </a:spcBef>
              <a:spcAft>
                <a:spcPts val="0"/>
              </a:spcAft>
              <a:buClr>
                <a:srgbClr val="0BD0D9"/>
              </a:buClr>
              <a:buSzPts val="2660"/>
              <a:buFont typeface="Noto Sans Symbols"/>
              <a:buNone/>
            </a:pPr>
            <a:r>
              <a:t/>
            </a:r>
            <a:endParaRPr b="0" i="0" sz="2800" u="none" cap="none" strike="noStrike">
              <a:solidFill>
                <a:schemeClr val="dk2"/>
              </a:solidFill>
              <a:latin typeface="Book Antiqua"/>
              <a:ea typeface="Book Antiqua"/>
              <a:cs typeface="Book Antiqua"/>
              <a:sym typeface="Book Antiqua"/>
            </a:endParaRPr>
          </a:p>
          <a:p>
            <a:pPr indent="-273050" lvl="0" marL="273050" marR="0" rtl="0" algn="ctr">
              <a:lnSpc>
                <a:spcPct val="90000"/>
              </a:lnSpc>
              <a:spcBef>
                <a:spcPts val="480"/>
              </a:spcBef>
              <a:spcAft>
                <a:spcPts val="0"/>
              </a:spcAft>
              <a:buClr>
                <a:srgbClr val="0BD0D9"/>
              </a:buClr>
              <a:buSzPts val="2280"/>
              <a:buFont typeface="Noto Sans Symbols"/>
              <a:buNone/>
            </a:pPr>
            <a:r>
              <a:rPr b="0" i="0" lang="en-US" sz="2400" u="none" cap="none" strike="noStrike">
                <a:solidFill>
                  <a:schemeClr val="dk1"/>
                </a:solidFill>
                <a:latin typeface="Book Antiqua"/>
                <a:ea typeface="Book Antiqua"/>
                <a:cs typeface="Book Antiqua"/>
                <a:sym typeface="Book Antiqua"/>
              </a:rPr>
              <a:t>Guided By</a:t>
            </a:r>
            <a:endParaRPr/>
          </a:p>
          <a:p>
            <a:pPr indent="-273050" lvl="0" marL="273050" marR="0" rtl="0" algn="ctr">
              <a:lnSpc>
                <a:spcPct val="90000"/>
              </a:lnSpc>
              <a:spcBef>
                <a:spcPts val="560"/>
              </a:spcBef>
              <a:spcAft>
                <a:spcPts val="0"/>
              </a:spcAft>
              <a:buClr>
                <a:srgbClr val="0BD0D9"/>
              </a:buClr>
              <a:buSzPts val="2660"/>
              <a:buFont typeface="Noto Sans Symbols"/>
              <a:buNone/>
            </a:pPr>
            <a:r>
              <a:rPr b="0" i="0" lang="en-US" sz="2800" u="none" cap="none" strike="noStrike">
                <a:solidFill>
                  <a:schemeClr val="dk2"/>
                </a:solidFill>
                <a:latin typeface="Book Antiqua"/>
                <a:ea typeface="Book Antiqua"/>
                <a:cs typeface="Book Antiqua"/>
                <a:sym typeface="Book Antiqua"/>
              </a:rPr>
              <a:t>Mr. </a:t>
            </a:r>
            <a:r>
              <a:rPr lang="en-US" sz="2800">
                <a:solidFill>
                  <a:schemeClr val="dk2"/>
                </a:solidFill>
                <a:latin typeface="Book Antiqua"/>
                <a:ea typeface="Book Antiqua"/>
                <a:cs typeface="Book Antiqua"/>
                <a:sym typeface="Book Antiqua"/>
              </a:rPr>
              <a:t>Vaibhav Dabhade</a:t>
            </a:r>
            <a:endParaRPr/>
          </a:p>
        </p:txBody>
      </p:sp>
      <p:sp>
        <p:nvSpPr>
          <p:cNvPr id="78" name="Google Shape;78;p1"/>
          <p:cNvSpPr txBox="1"/>
          <p:nvPr/>
        </p:nvSpPr>
        <p:spPr>
          <a:xfrm>
            <a:off x="228600" y="6335712"/>
            <a:ext cx="6629400" cy="369887"/>
          </a:xfrm>
          <a:prstGeom prst="rect">
            <a:avLst/>
          </a:prstGeom>
          <a:noFill/>
          <a:ln>
            <a:noFill/>
          </a:ln>
        </p:spPr>
        <p:txBody>
          <a:bodyPr anchorCtr="0" anchor="t" bIns="45700" lIns="91425" spcFirstLastPara="1" rIns="91425" wrap="square" tIns="45700">
            <a:spAutoFit/>
          </a:bodyPr>
          <a:lstStyle/>
          <a:p>
            <a:pPr indent="0" lvl="4" marL="0" marR="0" rtl="0" algn="l">
              <a:lnSpc>
                <a:spcPct val="100000"/>
              </a:lnSpc>
              <a:spcBef>
                <a:spcPts val="0"/>
              </a:spcBef>
              <a:spcAft>
                <a:spcPts val="0"/>
              </a:spcAft>
              <a:buClr>
                <a:schemeClr val="dk2"/>
              </a:buClr>
              <a:buSzPts val="1800"/>
              <a:buFont typeface="Times New Roman"/>
              <a:buNone/>
            </a:pPr>
            <a:r>
              <a:rPr b="0" i="0" lang="en-US" sz="1800" u="none" cap="none" strike="noStrike">
                <a:solidFill>
                  <a:schemeClr val="dk2"/>
                </a:solidFill>
                <a:latin typeface="Times New Roman"/>
                <a:ea typeface="Times New Roman"/>
                <a:cs typeface="Times New Roman"/>
                <a:sym typeface="Times New Roman"/>
              </a:rPr>
              <a:t>MET’s Bhujbal Knowledge City, Institute of Engineering </a:t>
            </a:r>
            <a:endParaRPr/>
          </a:p>
        </p:txBody>
      </p:sp>
      <p:sp>
        <p:nvSpPr>
          <p:cNvPr id="79" name="Google Shape;79;p1"/>
          <p:cNvSpPr txBox="1"/>
          <p:nvPr/>
        </p:nvSpPr>
        <p:spPr>
          <a:xfrm>
            <a:off x="536575" y="5583225"/>
            <a:ext cx="8229600" cy="609600"/>
          </a:xfrm>
          <a:prstGeom prst="rect">
            <a:avLst/>
          </a:prstGeom>
          <a:noFill/>
          <a:ln>
            <a:noFill/>
          </a:ln>
        </p:spPr>
        <p:txBody>
          <a:bodyPr anchorCtr="0" anchor="t" bIns="45700" lIns="91425" spcFirstLastPara="1" rIns="91425" wrap="square" tIns="45700">
            <a:normAutofit/>
          </a:bodyPr>
          <a:lstStyle/>
          <a:p>
            <a:pPr indent="-273050" lvl="0" marL="273050" marR="0" rtl="0" algn="ctr">
              <a:lnSpc>
                <a:spcPct val="70000"/>
              </a:lnSpc>
              <a:spcBef>
                <a:spcPts val="0"/>
              </a:spcBef>
              <a:spcAft>
                <a:spcPts val="0"/>
              </a:spcAft>
              <a:buClr>
                <a:schemeClr val="dk1"/>
              </a:buClr>
              <a:buSzPts val="2000"/>
              <a:buFont typeface="Book Antiqua"/>
              <a:buNone/>
            </a:pPr>
            <a:r>
              <a:rPr b="0" i="0" lang="en-US" sz="2000" u="none">
                <a:solidFill>
                  <a:schemeClr val="dk1"/>
                </a:solidFill>
                <a:latin typeface="Book Antiqua"/>
                <a:ea typeface="Book Antiqua"/>
                <a:cs typeface="Book Antiqua"/>
                <a:sym typeface="Book Antiqua"/>
              </a:rPr>
              <a:t>				</a:t>
            </a:r>
            <a:endParaRPr/>
          </a:p>
          <a:p>
            <a:pPr indent="-273050" lvl="0" marL="273050" marR="0" rtl="0" algn="l">
              <a:lnSpc>
                <a:spcPct val="70000"/>
              </a:lnSpc>
              <a:spcBef>
                <a:spcPts val="400"/>
              </a:spcBef>
              <a:spcAft>
                <a:spcPts val="0"/>
              </a:spcAft>
              <a:buClr>
                <a:schemeClr val="dk1"/>
              </a:buClr>
              <a:buSzPts val="2000"/>
              <a:buFont typeface="Book Antiqua"/>
              <a:buNone/>
            </a:pPr>
            <a:r>
              <a:rPr lang="en-US" sz="2000">
                <a:solidFill>
                  <a:schemeClr val="dk1"/>
                </a:solidFill>
                <a:latin typeface="Book Antiqua"/>
                <a:ea typeface="Book Antiqua"/>
                <a:cs typeface="Book Antiqua"/>
                <a:sym typeface="Book Antiqua"/>
              </a:rPr>
              <a:t>                                 </a:t>
            </a:r>
            <a:r>
              <a:rPr b="0" i="0" lang="en-US" sz="2000" u="none">
                <a:solidFill>
                  <a:schemeClr val="dk1"/>
                </a:solidFill>
                <a:latin typeface="Book Antiqua"/>
                <a:ea typeface="Book Antiqua"/>
                <a:cs typeface="Book Antiqua"/>
                <a:sym typeface="Book Antiqua"/>
              </a:rPr>
              <a:t>Dept. of Computer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9c531e8c9f_0_29"/>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45C75"/>
              </a:buClr>
              <a:buSzPts val="1200"/>
              <a:buFont typeface="Times New Roman"/>
              <a:buNone/>
            </a:pPr>
            <a:fld id="{00000000-1234-1234-1234-123412341234}" type="slidenum">
              <a:rPr lang="en-US"/>
              <a:t>‹#›</a:t>
            </a:fld>
            <a:endParaRPr/>
          </a:p>
        </p:txBody>
      </p:sp>
      <p:pic>
        <p:nvPicPr>
          <p:cNvPr id="159" name="Google Shape;159;g9c531e8c9f_0_29"/>
          <p:cNvPicPr preferRelativeResize="0"/>
          <p:nvPr/>
        </p:nvPicPr>
        <p:blipFill>
          <a:blip r:embed="rId3">
            <a:alphaModFix/>
          </a:blip>
          <a:stretch>
            <a:fillRect/>
          </a:stretch>
        </p:blipFill>
        <p:spPr>
          <a:xfrm>
            <a:off x="22700" y="0"/>
            <a:ext cx="9121299"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9c531e8c9f_0_0"/>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45C75"/>
              </a:buClr>
              <a:buSzPts val="1200"/>
              <a:buFont typeface="Times New Roman"/>
              <a:buNone/>
            </a:pPr>
            <a:fld id="{00000000-1234-1234-1234-123412341234}" type="slidenum">
              <a:rPr lang="en-US"/>
              <a:t>‹#›</a:t>
            </a:fld>
            <a:endParaRPr/>
          </a:p>
        </p:txBody>
      </p:sp>
      <p:sp>
        <p:nvSpPr>
          <p:cNvPr id="166" name="Google Shape;166;g9c531e8c9f_0_0"/>
          <p:cNvSpPr txBox="1"/>
          <p:nvPr/>
        </p:nvSpPr>
        <p:spPr>
          <a:xfrm>
            <a:off x="857250" y="492125"/>
            <a:ext cx="7445400" cy="53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100">
                <a:latin typeface="Constantia"/>
                <a:ea typeface="Constantia"/>
                <a:cs typeface="Constantia"/>
                <a:sym typeface="Constantia"/>
              </a:rPr>
              <a:t>Wholesale Model</a:t>
            </a:r>
            <a:endParaRPr b="1" sz="2100">
              <a:latin typeface="Constantia"/>
              <a:ea typeface="Constantia"/>
              <a:cs typeface="Constantia"/>
              <a:sym typeface="Constantia"/>
            </a:endParaRPr>
          </a:p>
        </p:txBody>
      </p:sp>
      <p:sp>
        <p:nvSpPr>
          <p:cNvPr id="167" name="Google Shape;167;g9c531e8c9f_0_0"/>
          <p:cNvSpPr/>
          <p:nvPr/>
        </p:nvSpPr>
        <p:spPr>
          <a:xfrm>
            <a:off x="3494200" y="1342925"/>
            <a:ext cx="16428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t>Wholesale </a:t>
            </a:r>
            <a:r>
              <a:rPr lang="en-US" sz="1500"/>
              <a:t>Seller</a:t>
            </a:r>
            <a:endParaRPr sz="1500"/>
          </a:p>
        </p:txBody>
      </p:sp>
      <p:sp>
        <p:nvSpPr>
          <p:cNvPr id="168" name="Google Shape;168;g9c531e8c9f_0_0"/>
          <p:cNvSpPr/>
          <p:nvPr/>
        </p:nvSpPr>
        <p:spPr>
          <a:xfrm>
            <a:off x="866875" y="2171625"/>
            <a:ext cx="12771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t>Register</a:t>
            </a:r>
            <a:endParaRPr sz="1600"/>
          </a:p>
        </p:txBody>
      </p:sp>
      <p:sp>
        <p:nvSpPr>
          <p:cNvPr id="169" name="Google Shape;169;g9c531e8c9f_0_0"/>
          <p:cNvSpPr/>
          <p:nvPr/>
        </p:nvSpPr>
        <p:spPr>
          <a:xfrm>
            <a:off x="5576000" y="2171625"/>
            <a:ext cx="17862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t>Login</a:t>
            </a:r>
            <a:endParaRPr sz="1600"/>
          </a:p>
        </p:txBody>
      </p:sp>
      <p:sp>
        <p:nvSpPr>
          <p:cNvPr id="170" name="Google Shape;170;g9c531e8c9f_0_0"/>
          <p:cNvSpPr/>
          <p:nvPr/>
        </p:nvSpPr>
        <p:spPr>
          <a:xfrm>
            <a:off x="266875" y="3080725"/>
            <a:ext cx="2477100" cy="292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t>1]Name of Business</a:t>
            </a:r>
            <a:endParaRPr sz="1500"/>
          </a:p>
          <a:p>
            <a:pPr indent="0" lvl="0" marL="0" rtl="0" algn="l">
              <a:spcBef>
                <a:spcPts val="0"/>
              </a:spcBef>
              <a:spcAft>
                <a:spcPts val="0"/>
              </a:spcAft>
              <a:buNone/>
            </a:pPr>
            <a:r>
              <a:rPr lang="en-US" sz="1500"/>
              <a:t>2]Business Category</a:t>
            </a:r>
            <a:endParaRPr sz="1500"/>
          </a:p>
          <a:p>
            <a:pPr indent="0" lvl="0" marL="0" rtl="0" algn="l">
              <a:spcBef>
                <a:spcPts val="0"/>
              </a:spcBef>
              <a:spcAft>
                <a:spcPts val="0"/>
              </a:spcAft>
              <a:buNone/>
            </a:pPr>
            <a:r>
              <a:rPr lang="en-US" sz="1500"/>
              <a:t>3]Contact Details:</a:t>
            </a:r>
            <a:endParaRPr sz="1500"/>
          </a:p>
          <a:p>
            <a:pPr indent="0" lvl="0" marL="0" rtl="0" algn="l">
              <a:spcBef>
                <a:spcPts val="0"/>
              </a:spcBef>
              <a:spcAft>
                <a:spcPts val="0"/>
              </a:spcAft>
              <a:buNone/>
            </a:pPr>
            <a:r>
              <a:rPr lang="en-US" sz="1500"/>
              <a:t>    Email and Number      </a:t>
            </a:r>
            <a:endParaRPr sz="1500"/>
          </a:p>
          <a:p>
            <a:pPr indent="0" lvl="0" marL="0" rtl="0" algn="l">
              <a:spcBef>
                <a:spcPts val="0"/>
              </a:spcBef>
              <a:spcAft>
                <a:spcPts val="0"/>
              </a:spcAft>
              <a:buNone/>
            </a:pPr>
            <a:r>
              <a:rPr lang="en-US" sz="1500"/>
              <a:t>    </a:t>
            </a:r>
            <a:r>
              <a:rPr lang="en-US" sz="1500">
                <a:solidFill>
                  <a:schemeClr val="dk1"/>
                </a:solidFill>
              </a:rPr>
              <a:t>Verification</a:t>
            </a:r>
            <a:endParaRPr sz="1500">
              <a:solidFill>
                <a:schemeClr val="dk1"/>
              </a:solidFill>
            </a:endParaRPr>
          </a:p>
          <a:p>
            <a:pPr indent="0" lvl="0" marL="0" rtl="0" algn="l">
              <a:spcBef>
                <a:spcPts val="0"/>
              </a:spcBef>
              <a:spcAft>
                <a:spcPts val="0"/>
              </a:spcAft>
              <a:buNone/>
            </a:pPr>
            <a:r>
              <a:rPr lang="en-US" sz="1500"/>
              <a:t>4]Documents Verification</a:t>
            </a:r>
            <a:endParaRPr sz="1500"/>
          </a:p>
          <a:p>
            <a:pPr indent="0" lvl="0" marL="0" rtl="0" algn="l">
              <a:spcBef>
                <a:spcPts val="0"/>
              </a:spcBef>
              <a:spcAft>
                <a:spcPts val="0"/>
              </a:spcAft>
              <a:buNone/>
            </a:pPr>
            <a:r>
              <a:rPr lang="en-US" sz="1500"/>
              <a:t>  Ex. PAN card, Gov. ID,    </a:t>
            </a:r>
            <a:endParaRPr sz="1500"/>
          </a:p>
          <a:p>
            <a:pPr indent="0" lvl="0" marL="0" rtl="0" algn="l">
              <a:spcBef>
                <a:spcPts val="0"/>
              </a:spcBef>
              <a:spcAft>
                <a:spcPts val="0"/>
              </a:spcAft>
              <a:buNone/>
            </a:pPr>
            <a:r>
              <a:rPr lang="en-US" sz="1500"/>
              <a:t>  </a:t>
            </a:r>
            <a:r>
              <a:rPr lang="en-US" sz="1500">
                <a:solidFill>
                  <a:schemeClr val="dk1"/>
                </a:solidFill>
              </a:rPr>
              <a:t>NOC, GST no., etc.</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p>
        </p:txBody>
      </p:sp>
      <p:sp>
        <p:nvSpPr>
          <p:cNvPr id="171" name="Google Shape;171;g9c531e8c9f_0_0"/>
          <p:cNvSpPr/>
          <p:nvPr/>
        </p:nvSpPr>
        <p:spPr>
          <a:xfrm>
            <a:off x="4029000" y="3169825"/>
            <a:ext cx="2109600" cy="159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-Add products</a:t>
            </a:r>
            <a:endParaRPr/>
          </a:p>
          <a:p>
            <a:pPr indent="0" lvl="0" marL="0" rtl="0" algn="l">
              <a:spcBef>
                <a:spcPts val="0"/>
              </a:spcBef>
              <a:spcAft>
                <a:spcPts val="0"/>
              </a:spcAft>
              <a:buNone/>
            </a:pPr>
            <a:r>
              <a:rPr lang="en-US"/>
              <a:t>-Product description</a:t>
            </a:r>
            <a:endParaRPr/>
          </a:p>
          <a:p>
            <a:pPr indent="0" lvl="0" marL="0" rtl="0" algn="l">
              <a:spcBef>
                <a:spcPts val="0"/>
              </a:spcBef>
              <a:spcAft>
                <a:spcPts val="0"/>
              </a:spcAft>
              <a:buNone/>
            </a:pPr>
            <a:r>
              <a:rPr lang="en-US"/>
              <a:t>-Product Price</a:t>
            </a:r>
            <a:endParaRPr/>
          </a:p>
          <a:p>
            <a:pPr indent="0" lvl="0" marL="0" rtl="0" algn="l">
              <a:spcBef>
                <a:spcPts val="0"/>
              </a:spcBef>
              <a:spcAft>
                <a:spcPts val="0"/>
              </a:spcAft>
              <a:buNone/>
            </a:pPr>
            <a:r>
              <a:rPr lang="en-US"/>
              <a:t>-Min. Quantity to buy</a:t>
            </a:r>
            <a:endParaRPr/>
          </a:p>
          <a:p>
            <a:pPr indent="0" lvl="0" marL="0" rtl="0" algn="l">
              <a:spcBef>
                <a:spcPts val="0"/>
              </a:spcBef>
              <a:spcAft>
                <a:spcPts val="0"/>
              </a:spcAft>
              <a:buNone/>
            </a:pPr>
            <a:r>
              <a:rPr lang="en-US"/>
              <a:t>-Update product details like stock over</a:t>
            </a:r>
            <a:endParaRPr/>
          </a:p>
        </p:txBody>
      </p:sp>
      <p:sp>
        <p:nvSpPr>
          <p:cNvPr id="172" name="Google Shape;172;g9c531e8c9f_0_0"/>
          <p:cNvSpPr/>
          <p:nvPr/>
        </p:nvSpPr>
        <p:spPr>
          <a:xfrm>
            <a:off x="6764400" y="3169825"/>
            <a:ext cx="2083200" cy="159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-Order Notification:</a:t>
            </a:r>
            <a:endParaRPr/>
          </a:p>
          <a:p>
            <a:pPr indent="0" lvl="0" marL="0" rtl="0" algn="l">
              <a:spcBef>
                <a:spcPts val="0"/>
              </a:spcBef>
              <a:spcAft>
                <a:spcPts val="0"/>
              </a:spcAft>
              <a:buNone/>
            </a:pPr>
            <a:r>
              <a:rPr lang="en-US"/>
              <a:t>-Order Details</a:t>
            </a:r>
            <a:endParaRPr/>
          </a:p>
          <a:p>
            <a:pPr indent="0" lvl="0" marL="0" rtl="0" algn="l">
              <a:spcBef>
                <a:spcPts val="0"/>
              </a:spcBef>
              <a:spcAft>
                <a:spcPts val="0"/>
              </a:spcAft>
              <a:buNone/>
            </a:pPr>
            <a:r>
              <a:rPr lang="en-US"/>
              <a:t>-Pickup order details and time</a:t>
            </a:r>
            <a:endParaRPr/>
          </a:p>
        </p:txBody>
      </p:sp>
      <p:sp>
        <p:nvSpPr>
          <p:cNvPr id="173" name="Google Shape;173;g9c531e8c9f_0_0"/>
          <p:cNvSpPr/>
          <p:nvPr/>
        </p:nvSpPr>
        <p:spPr>
          <a:xfrm>
            <a:off x="4142700" y="5122775"/>
            <a:ext cx="1995900" cy="79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-Add Offers</a:t>
            </a:r>
            <a:endParaRPr/>
          </a:p>
          <a:p>
            <a:pPr indent="0" lvl="0" marL="0" rtl="0" algn="l">
              <a:spcBef>
                <a:spcPts val="0"/>
              </a:spcBef>
              <a:spcAft>
                <a:spcPts val="0"/>
              </a:spcAft>
              <a:buNone/>
            </a:pPr>
            <a:r>
              <a:rPr lang="en-US"/>
              <a:t>-Offer description</a:t>
            </a:r>
            <a:endParaRPr/>
          </a:p>
        </p:txBody>
      </p:sp>
      <p:sp>
        <p:nvSpPr>
          <p:cNvPr id="174" name="Google Shape;174;g9c531e8c9f_0_0"/>
          <p:cNvSpPr/>
          <p:nvPr/>
        </p:nvSpPr>
        <p:spPr>
          <a:xfrm>
            <a:off x="6764250" y="5122775"/>
            <a:ext cx="1995900" cy="79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a:t>
            </a:r>
            <a:r>
              <a:rPr lang="en-US">
                <a:solidFill>
                  <a:schemeClr val="dk1"/>
                </a:solidFill>
              </a:rPr>
              <a:t>Customer </a:t>
            </a:r>
            <a:r>
              <a:rPr lang="en-US"/>
              <a:t>Payment </a:t>
            </a:r>
            <a:r>
              <a:rPr lang="en-US"/>
              <a:t>received</a:t>
            </a:r>
            <a:r>
              <a:rPr lang="en-US"/>
              <a:t> status  </a:t>
            </a:r>
            <a:endParaRPr/>
          </a:p>
        </p:txBody>
      </p:sp>
      <p:cxnSp>
        <p:nvCxnSpPr>
          <p:cNvPr id="175" name="Google Shape;175;g9c531e8c9f_0_0"/>
          <p:cNvCxnSpPr>
            <a:stCxn id="167" idx="2"/>
            <a:endCxn id="169" idx="0"/>
          </p:cNvCxnSpPr>
          <p:nvPr/>
        </p:nvCxnSpPr>
        <p:spPr>
          <a:xfrm flipH="1" rot="-5400000">
            <a:off x="5247850" y="950375"/>
            <a:ext cx="288900" cy="2153400"/>
          </a:xfrm>
          <a:prstGeom prst="bentConnector3">
            <a:avLst>
              <a:gd fmla="val 50017" name="adj1"/>
            </a:avLst>
          </a:prstGeom>
          <a:noFill/>
          <a:ln cap="flat" cmpd="sng" w="9525">
            <a:solidFill>
              <a:schemeClr val="dk2"/>
            </a:solidFill>
            <a:prstDash val="solid"/>
            <a:round/>
            <a:headEnd len="med" w="med" type="none"/>
            <a:tailEnd len="med" w="med" type="none"/>
          </a:ln>
        </p:spPr>
      </p:cxnSp>
      <p:cxnSp>
        <p:nvCxnSpPr>
          <p:cNvPr id="176" name="Google Shape;176;g9c531e8c9f_0_0"/>
          <p:cNvCxnSpPr>
            <a:stCxn id="168" idx="0"/>
            <a:endCxn id="167" idx="2"/>
          </p:cNvCxnSpPr>
          <p:nvPr/>
        </p:nvCxnSpPr>
        <p:spPr>
          <a:xfrm rot="-5400000">
            <a:off x="2766025" y="622125"/>
            <a:ext cx="288900" cy="2810100"/>
          </a:xfrm>
          <a:prstGeom prst="bentConnector3">
            <a:avLst>
              <a:gd fmla="val 50017" name="adj1"/>
            </a:avLst>
          </a:prstGeom>
          <a:noFill/>
          <a:ln cap="flat" cmpd="sng" w="9525">
            <a:solidFill>
              <a:schemeClr val="dk2"/>
            </a:solidFill>
            <a:prstDash val="solid"/>
            <a:round/>
            <a:headEnd len="med" w="med" type="none"/>
            <a:tailEnd len="med" w="med" type="none"/>
          </a:ln>
        </p:spPr>
      </p:cxnSp>
      <p:cxnSp>
        <p:nvCxnSpPr>
          <p:cNvPr id="177" name="Google Shape;177;g9c531e8c9f_0_0"/>
          <p:cNvCxnSpPr>
            <a:stCxn id="168" idx="2"/>
            <a:endCxn id="170" idx="0"/>
          </p:cNvCxnSpPr>
          <p:nvPr/>
        </p:nvCxnSpPr>
        <p:spPr>
          <a:xfrm>
            <a:off x="1505425" y="2711325"/>
            <a:ext cx="0" cy="3693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g9c531e8c9f_0_0"/>
          <p:cNvCxnSpPr>
            <a:stCxn id="169" idx="2"/>
            <a:endCxn id="173" idx="3"/>
          </p:cNvCxnSpPr>
          <p:nvPr/>
        </p:nvCxnSpPr>
        <p:spPr>
          <a:xfrm rot="5400000">
            <a:off x="4900550" y="3949275"/>
            <a:ext cx="2806500" cy="330600"/>
          </a:xfrm>
          <a:prstGeom prst="bentConnector2">
            <a:avLst/>
          </a:prstGeom>
          <a:noFill/>
          <a:ln cap="flat" cmpd="sng" w="9525">
            <a:solidFill>
              <a:schemeClr val="dk2"/>
            </a:solidFill>
            <a:prstDash val="solid"/>
            <a:round/>
            <a:headEnd len="med" w="med" type="none"/>
            <a:tailEnd len="med" w="med" type="none"/>
          </a:ln>
        </p:spPr>
      </p:cxnSp>
      <p:cxnSp>
        <p:nvCxnSpPr>
          <p:cNvPr id="179" name="Google Shape;179;g9c531e8c9f_0_0"/>
          <p:cNvCxnSpPr>
            <a:stCxn id="171" idx="3"/>
            <a:endCxn id="172" idx="1"/>
          </p:cNvCxnSpPr>
          <p:nvPr/>
        </p:nvCxnSpPr>
        <p:spPr>
          <a:xfrm>
            <a:off x="6138600" y="3969175"/>
            <a:ext cx="625800" cy="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g9c531e8c9f_0_0"/>
          <p:cNvCxnSpPr>
            <a:stCxn id="173" idx="3"/>
            <a:endCxn id="174" idx="1"/>
          </p:cNvCxnSpPr>
          <p:nvPr/>
        </p:nvCxnSpPr>
        <p:spPr>
          <a:xfrm>
            <a:off x="6138600" y="5517875"/>
            <a:ext cx="6258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9c531e8c9f_0_12"/>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45C75"/>
              </a:buClr>
              <a:buSzPts val="1200"/>
              <a:buFont typeface="Times New Roman"/>
              <a:buNone/>
            </a:pPr>
            <a:fld id="{00000000-1234-1234-1234-123412341234}" type="slidenum">
              <a:rPr lang="en-US"/>
              <a:t>‹#›</a:t>
            </a:fld>
            <a:endParaRPr/>
          </a:p>
        </p:txBody>
      </p:sp>
      <p:pic>
        <p:nvPicPr>
          <p:cNvPr id="187" name="Google Shape;187;g9c531e8c9f_0_12"/>
          <p:cNvPicPr preferRelativeResize="0"/>
          <p:nvPr/>
        </p:nvPicPr>
        <p:blipFill>
          <a:blip r:embed="rId3">
            <a:alphaModFix/>
          </a:blip>
          <a:stretch>
            <a:fillRect/>
          </a:stretch>
        </p:blipFill>
        <p:spPr>
          <a:xfrm>
            <a:off x="0" y="862325"/>
            <a:ext cx="9144001" cy="6076050"/>
          </a:xfrm>
          <a:prstGeom prst="rect">
            <a:avLst/>
          </a:prstGeom>
          <a:noFill/>
          <a:ln>
            <a:noFill/>
          </a:ln>
        </p:spPr>
      </p:pic>
      <p:sp>
        <p:nvSpPr>
          <p:cNvPr id="188" name="Google Shape;188;g9c531e8c9f_0_12"/>
          <p:cNvSpPr txBox="1"/>
          <p:nvPr/>
        </p:nvSpPr>
        <p:spPr>
          <a:xfrm>
            <a:off x="468825" y="323225"/>
            <a:ext cx="70542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latin typeface="Constantia"/>
                <a:ea typeface="Constantia"/>
                <a:cs typeface="Constantia"/>
                <a:sym typeface="Constantia"/>
              </a:rPr>
              <a:t>Customer Module</a:t>
            </a:r>
            <a:endParaRPr b="1" sz="2000">
              <a:latin typeface="Constantia"/>
              <a:ea typeface="Constantia"/>
              <a:cs typeface="Constantia"/>
              <a:sym typeface="Constant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nvSpPr>
        <p:spPr>
          <a:xfrm>
            <a:off x="838200" y="1447800"/>
            <a:ext cx="7315200" cy="43434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rPr b="1" i="0" lang="en-US" sz="2000" u="none">
                <a:solidFill>
                  <a:schemeClr val="dk1"/>
                </a:solidFill>
                <a:latin typeface="Book Antiqua"/>
                <a:ea typeface="Book Antiqua"/>
                <a:cs typeface="Book Antiqua"/>
                <a:sym typeface="Book Antiqua"/>
              </a:rPr>
              <a:t>Software: </a:t>
            </a:r>
            <a:endParaRPr b="1" i="0" sz="2000" u="none">
              <a:solidFill>
                <a:schemeClr val="dk1"/>
              </a:solidFill>
              <a:latin typeface="Book Antiqua"/>
              <a:ea typeface="Book Antiqua"/>
              <a:cs typeface="Book Antiqua"/>
              <a:sym typeface="Book Antiqua"/>
            </a:endParaRPr>
          </a:p>
          <a:p>
            <a:pPr indent="-355600" lvl="0" marL="457200" marR="0" rtl="0" algn="just">
              <a:lnSpc>
                <a:spcPct val="150000"/>
              </a:lnSpc>
              <a:spcBef>
                <a:spcPts val="0"/>
              </a:spcBef>
              <a:spcAft>
                <a:spcPts val="0"/>
              </a:spcAft>
              <a:buClr>
                <a:schemeClr val="dk1"/>
              </a:buClr>
              <a:buSzPts val="2000"/>
              <a:buFont typeface="Book Antiqua"/>
              <a:buChar char="❏"/>
            </a:pPr>
            <a:r>
              <a:rPr b="1" i="0" lang="en-US" sz="2000" u="none">
                <a:solidFill>
                  <a:schemeClr val="dk1"/>
                </a:solidFill>
                <a:latin typeface="Book Antiqua"/>
                <a:ea typeface="Book Antiqua"/>
                <a:cs typeface="Book Antiqua"/>
                <a:sym typeface="Book Antiqua"/>
              </a:rPr>
              <a:t>Android Studio</a:t>
            </a:r>
            <a:endParaRPr b="1" i="0" sz="2000" u="none">
              <a:solidFill>
                <a:schemeClr val="dk1"/>
              </a:solidFill>
              <a:latin typeface="Book Antiqua"/>
              <a:ea typeface="Book Antiqua"/>
              <a:cs typeface="Book Antiqua"/>
              <a:sym typeface="Book Antiqua"/>
            </a:endParaRPr>
          </a:p>
          <a:p>
            <a:pPr indent="-355600" lvl="0" marL="457200" marR="0" rtl="0" algn="just">
              <a:lnSpc>
                <a:spcPct val="150000"/>
              </a:lnSpc>
              <a:spcBef>
                <a:spcPts val="0"/>
              </a:spcBef>
              <a:spcAft>
                <a:spcPts val="0"/>
              </a:spcAft>
              <a:buClr>
                <a:schemeClr val="dk1"/>
              </a:buClr>
              <a:buSzPts val="2000"/>
              <a:buFont typeface="Book Antiqua"/>
              <a:buChar char="❏"/>
            </a:pPr>
            <a:r>
              <a:rPr b="1" lang="en-US" sz="2000">
                <a:solidFill>
                  <a:schemeClr val="dk1"/>
                </a:solidFill>
                <a:latin typeface="Book Antiqua"/>
                <a:ea typeface="Book Antiqua"/>
                <a:cs typeface="Book Antiqua"/>
                <a:sym typeface="Book Antiqua"/>
              </a:rPr>
              <a:t>Flutter</a:t>
            </a:r>
            <a:endParaRPr b="1" sz="2000">
              <a:solidFill>
                <a:schemeClr val="dk1"/>
              </a:solidFill>
              <a:latin typeface="Book Antiqua"/>
              <a:ea typeface="Book Antiqua"/>
              <a:cs typeface="Book Antiqua"/>
              <a:sym typeface="Book Antiqua"/>
            </a:endParaRPr>
          </a:p>
          <a:p>
            <a:pPr indent="-355600" lvl="0" marL="457200" marR="0" rtl="0" algn="just">
              <a:lnSpc>
                <a:spcPct val="150000"/>
              </a:lnSpc>
              <a:spcBef>
                <a:spcPts val="0"/>
              </a:spcBef>
              <a:spcAft>
                <a:spcPts val="0"/>
              </a:spcAft>
              <a:buClr>
                <a:schemeClr val="dk1"/>
              </a:buClr>
              <a:buSzPts val="2000"/>
              <a:buFont typeface="Book Antiqua"/>
              <a:buChar char="❏"/>
            </a:pPr>
            <a:r>
              <a:rPr b="1" lang="en-US" sz="2000">
                <a:solidFill>
                  <a:schemeClr val="dk1"/>
                </a:solidFill>
                <a:latin typeface="Book Antiqua"/>
                <a:ea typeface="Book Antiqua"/>
                <a:cs typeface="Book Antiqua"/>
                <a:sym typeface="Book Antiqua"/>
              </a:rPr>
              <a:t>Firebase for database connectivity</a:t>
            </a:r>
            <a:endParaRPr b="1" sz="2000">
              <a:solidFill>
                <a:schemeClr val="dk1"/>
              </a:solidFill>
              <a:latin typeface="Book Antiqua"/>
              <a:ea typeface="Book Antiqua"/>
              <a:cs typeface="Book Antiqua"/>
              <a:sym typeface="Book Antiqua"/>
            </a:endParaRPr>
          </a:p>
          <a:p>
            <a:pPr indent="-355600" lvl="0" marL="457200" marR="0" rtl="0" algn="just">
              <a:lnSpc>
                <a:spcPct val="150000"/>
              </a:lnSpc>
              <a:spcBef>
                <a:spcPts val="0"/>
              </a:spcBef>
              <a:spcAft>
                <a:spcPts val="0"/>
              </a:spcAft>
              <a:buClr>
                <a:schemeClr val="dk1"/>
              </a:buClr>
              <a:buSzPts val="2000"/>
              <a:buFont typeface="Book Antiqua"/>
              <a:buChar char="❏"/>
            </a:pPr>
            <a:r>
              <a:rPr b="1" lang="en-US" sz="2000">
                <a:solidFill>
                  <a:schemeClr val="dk1"/>
                </a:solidFill>
                <a:latin typeface="Book Antiqua"/>
                <a:ea typeface="Book Antiqua"/>
                <a:cs typeface="Book Antiqua"/>
                <a:sym typeface="Book Antiqua"/>
              </a:rPr>
              <a:t>Flask</a:t>
            </a:r>
            <a:endParaRPr b="1" sz="2000">
              <a:solidFill>
                <a:schemeClr val="dk1"/>
              </a:solidFill>
              <a:latin typeface="Book Antiqua"/>
              <a:ea typeface="Book Antiqua"/>
              <a:cs typeface="Book Antiqua"/>
              <a:sym typeface="Book Antiqua"/>
            </a:endParaRPr>
          </a:p>
          <a:p>
            <a:pPr indent="-355600" lvl="0" marL="457200" marR="0" rtl="0" algn="just">
              <a:lnSpc>
                <a:spcPct val="150000"/>
              </a:lnSpc>
              <a:spcBef>
                <a:spcPts val="0"/>
              </a:spcBef>
              <a:spcAft>
                <a:spcPts val="0"/>
              </a:spcAft>
              <a:buClr>
                <a:schemeClr val="dk1"/>
              </a:buClr>
              <a:buSzPts val="2000"/>
              <a:buFont typeface="Book Antiqua"/>
              <a:buChar char="❏"/>
            </a:pPr>
            <a:r>
              <a:rPr b="1" lang="en-US" sz="2000">
                <a:solidFill>
                  <a:schemeClr val="dk1"/>
                </a:solidFill>
                <a:latin typeface="Book Antiqua"/>
                <a:ea typeface="Book Antiqua"/>
                <a:cs typeface="Book Antiqua"/>
                <a:sym typeface="Book Antiqua"/>
              </a:rPr>
              <a:t>Jupyter Notebook</a:t>
            </a:r>
            <a:endParaRPr b="1" sz="2000">
              <a:solidFill>
                <a:schemeClr val="dk1"/>
              </a:solidFill>
              <a:latin typeface="Book Antiqua"/>
              <a:ea typeface="Book Antiqua"/>
              <a:cs typeface="Book Antiqua"/>
              <a:sym typeface="Book Antiqua"/>
            </a:endParaRPr>
          </a:p>
          <a:p>
            <a:pPr indent="0" lvl="0" marL="457200" marR="0" rtl="0" algn="just">
              <a:lnSpc>
                <a:spcPct val="150000"/>
              </a:lnSpc>
              <a:spcBef>
                <a:spcPts val="0"/>
              </a:spcBef>
              <a:spcAft>
                <a:spcPts val="0"/>
              </a:spcAft>
              <a:buNone/>
            </a:pPr>
            <a:r>
              <a:t/>
            </a:r>
            <a:endParaRPr b="1" sz="2000">
              <a:solidFill>
                <a:schemeClr val="dk1"/>
              </a:solidFill>
              <a:latin typeface="Book Antiqua"/>
              <a:ea typeface="Book Antiqua"/>
              <a:cs typeface="Book Antiqua"/>
              <a:sym typeface="Book Antiqua"/>
            </a:endParaRPr>
          </a:p>
          <a:p>
            <a:pPr indent="0" lvl="0" marL="457200" marR="0" rtl="0" algn="just">
              <a:lnSpc>
                <a:spcPct val="150000"/>
              </a:lnSpc>
              <a:spcBef>
                <a:spcPts val="0"/>
              </a:spcBef>
              <a:spcAft>
                <a:spcPts val="0"/>
              </a:spcAft>
              <a:buNone/>
            </a:pPr>
            <a:r>
              <a:rPr b="1" lang="en-US" sz="2000">
                <a:solidFill>
                  <a:schemeClr val="dk1"/>
                </a:solidFill>
                <a:latin typeface="Book Antiqua"/>
                <a:ea typeface="Book Antiqua"/>
                <a:cs typeface="Book Antiqua"/>
                <a:sym typeface="Book Antiqua"/>
              </a:rPr>
              <a:t>Hardware: Not required</a:t>
            </a:r>
            <a:endParaRPr b="1" sz="2000">
              <a:solidFill>
                <a:schemeClr val="dk1"/>
              </a:solidFill>
              <a:latin typeface="Book Antiqua"/>
              <a:ea typeface="Book Antiqua"/>
              <a:cs typeface="Book Antiqua"/>
              <a:sym typeface="Book Antiqua"/>
            </a:endParaRPr>
          </a:p>
          <a:p>
            <a:pPr indent="0" lvl="0" marL="914400" marR="0" rtl="0" algn="just">
              <a:lnSpc>
                <a:spcPct val="150000"/>
              </a:lnSpc>
              <a:spcBef>
                <a:spcPts val="0"/>
              </a:spcBef>
              <a:spcAft>
                <a:spcPts val="0"/>
              </a:spcAft>
              <a:buNone/>
            </a:pPr>
            <a:r>
              <a:t/>
            </a:r>
            <a:endParaRPr b="1" sz="2000">
              <a:solidFill>
                <a:schemeClr val="dk1"/>
              </a:solidFill>
              <a:latin typeface="Book Antiqua"/>
              <a:ea typeface="Book Antiqua"/>
              <a:cs typeface="Book Antiqua"/>
              <a:sym typeface="Book Antiqua"/>
            </a:endParaRPr>
          </a:p>
          <a:p>
            <a:pPr indent="0" lvl="0" marL="0" marR="0" rtl="0" algn="just">
              <a:lnSpc>
                <a:spcPct val="150000"/>
              </a:lnSpc>
              <a:spcBef>
                <a:spcPts val="0"/>
              </a:spcBef>
              <a:spcAft>
                <a:spcPts val="0"/>
              </a:spcAft>
              <a:buClr>
                <a:schemeClr val="dk2"/>
              </a:buClr>
              <a:buSzPts val="2000"/>
              <a:buFont typeface="Noto Sans Symbols"/>
              <a:buNone/>
            </a:pPr>
            <a:r>
              <a:t/>
            </a:r>
            <a:endParaRPr b="1" i="0" sz="2000" u="none">
              <a:solidFill>
                <a:schemeClr val="dk1"/>
              </a:solidFill>
              <a:latin typeface="Book Antiqua"/>
              <a:ea typeface="Book Antiqua"/>
              <a:cs typeface="Book Antiqua"/>
              <a:sym typeface="Book Antiqua"/>
            </a:endParaRPr>
          </a:p>
          <a:p>
            <a:pPr indent="0" lvl="0" marL="0" marR="0" rtl="0" algn="just">
              <a:lnSpc>
                <a:spcPct val="150000"/>
              </a:lnSpc>
              <a:spcBef>
                <a:spcPts val="0"/>
              </a:spcBef>
              <a:spcAft>
                <a:spcPts val="0"/>
              </a:spcAft>
              <a:buNone/>
            </a:pPr>
            <a:r>
              <a:t/>
            </a:r>
            <a:endParaRPr b="0" i="0" sz="1800" u="none">
              <a:solidFill>
                <a:schemeClr val="dk1"/>
              </a:solidFill>
              <a:latin typeface="Book Antiqua"/>
              <a:ea typeface="Book Antiqua"/>
              <a:cs typeface="Book Antiqua"/>
              <a:sym typeface="Book Antiqua"/>
            </a:endParaRPr>
          </a:p>
          <a:p>
            <a:pPr indent="0" lvl="0" marL="0" marR="0" rtl="0" algn="just">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Book Antiqua"/>
              <a:ea typeface="Book Antiqua"/>
              <a:cs typeface="Book Antiqua"/>
              <a:sym typeface="Book Antiqua"/>
            </a:endParaRPr>
          </a:p>
          <a:p>
            <a:pPr indent="0" lvl="0" marL="0" marR="0" rtl="0" algn="l">
              <a:lnSpc>
                <a:spcPct val="100000"/>
              </a:lnSpc>
              <a:spcBef>
                <a:spcPts val="0"/>
              </a:spcBef>
              <a:spcAft>
                <a:spcPts val="0"/>
              </a:spcAft>
              <a:buNone/>
            </a:pPr>
            <a:r>
              <a:t/>
            </a:r>
            <a:endParaRPr b="0" i="0" sz="1800" u="none">
              <a:solidFill>
                <a:schemeClr val="dk1"/>
              </a:solidFill>
              <a:latin typeface="Book Antiqua"/>
              <a:ea typeface="Book Antiqua"/>
              <a:cs typeface="Book Antiqua"/>
              <a:sym typeface="Book Antiqua"/>
            </a:endParaRPr>
          </a:p>
        </p:txBody>
      </p:sp>
      <p:sp>
        <p:nvSpPr>
          <p:cNvPr id="194" name="Google Shape;194;p9"/>
          <p:cNvSpPr txBox="1"/>
          <p:nvPr/>
        </p:nvSpPr>
        <p:spPr>
          <a:xfrm>
            <a:off x="685800" y="533400"/>
            <a:ext cx="76200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200"/>
              <a:buFont typeface="Book Antiqua"/>
              <a:buNone/>
            </a:pPr>
            <a:r>
              <a:rPr b="0" i="0" lang="en-US" sz="3200" u="none">
                <a:solidFill>
                  <a:schemeClr val="dk2"/>
                </a:solidFill>
                <a:latin typeface="Book Antiqua"/>
                <a:ea typeface="Book Antiqua"/>
                <a:cs typeface="Book Antiqua"/>
                <a:sym typeface="Book Antiqua"/>
              </a:rPr>
              <a:t>Software, Hardware Required</a:t>
            </a:r>
            <a:endParaRPr/>
          </a:p>
        </p:txBody>
      </p:sp>
      <p:sp>
        <p:nvSpPr>
          <p:cNvPr id="195" name="Google Shape;195;p9"/>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5C75"/>
              </a:buClr>
              <a:buSzPts val="1200"/>
              <a:buFont typeface="Book Antiqua"/>
              <a:buNone/>
            </a:pPr>
            <a:r>
              <a:rPr b="0" i="0" lang="en-US" sz="1200" u="none">
                <a:solidFill>
                  <a:srgbClr val="045C75"/>
                </a:solidFill>
                <a:latin typeface="Book Antiqua"/>
                <a:ea typeface="Book Antiqua"/>
                <a:cs typeface="Book Antiqua"/>
                <a:sym typeface="Book Antiqua"/>
              </a:rPr>
              <a:t>*</a:t>
            </a:r>
            <a:endParaRPr/>
          </a:p>
        </p:txBody>
      </p:sp>
      <p:sp>
        <p:nvSpPr>
          <p:cNvPr id="196" name="Google Shape;196;p9"/>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45C75"/>
              </a:buClr>
              <a:buSzPts val="1200"/>
              <a:buFont typeface="Book Antiqua"/>
              <a:buNone/>
            </a:pPr>
            <a:fld id="{00000000-1234-1234-1234-123412341234}" type="slidenum">
              <a:rPr b="0" i="0" lang="en-US" sz="1200" u="none">
                <a:solidFill>
                  <a:srgbClr val="045C75"/>
                </a:solidFill>
                <a:latin typeface="Book Antiqua"/>
                <a:ea typeface="Book Antiqua"/>
                <a:cs typeface="Book Antiqua"/>
                <a:sym typeface="Book Antiqua"/>
              </a:rPr>
              <a:t>‹#›</a:t>
            </a:fld>
            <a:endParaRPr/>
          </a:p>
        </p:txBody>
      </p:sp>
      <p:sp>
        <p:nvSpPr>
          <p:cNvPr id="197" name="Google Shape;197;p9"/>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45C75"/>
              </a:buClr>
              <a:buSzPts val="1200"/>
              <a:buFont typeface="Times New Roman"/>
              <a:buNone/>
            </a:pPr>
            <a:r>
              <a:rPr lang="en-US" sz="1200">
                <a:solidFill>
                  <a:srgbClr val="045C75"/>
                </a:solidFill>
                <a:latin typeface="Times New Roman"/>
                <a:ea typeface="Times New Roman"/>
                <a:cs typeface="Times New Roman"/>
                <a:sym typeface="Times New Roman"/>
              </a:rPr>
              <a:t>E-Marketplace for customize Package Shopping</a:t>
            </a:r>
            <a:endParaRPr sz="1200">
              <a:solidFill>
                <a:srgbClr val="045C75"/>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nvSpPr>
        <p:spPr>
          <a:xfrm>
            <a:off x="685800" y="1447800"/>
            <a:ext cx="8001000" cy="5169000"/>
          </a:xfrm>
          <a:prstGeom prst="rect">
            <a:avLst/>
          </a:prstGeom>
          <a:noFill/>
          <a:ln>
            <a:noFill/>
          </a:ln>
        </p:spPr>
        <p:txBody>
          <a:bodyPr anchorCtr="0" anchor="t" bIns="45700" lIns="91425" spcFirstLastPara="1" rIns="91425" wrap="square" tIns="45700">
            <a:spAutoFit/>
          </a:bodyPr>
          <a:lstStyle/>
          <a:p>
            <a:pPr indent="0" lvl="0" marL="0" rtl="0" algn="l">
              <a:lnSpc>
                <a:spcPct val="107916"/>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The project exposed us to the technology in the area of E-marketing. This project demonstrates the application based “E-Marketplace for </a:t>
            </a:r>
            <a:r>
              <a:rPr lang="en-US" sz="1800">
                <a:solidFill>
                  <a:schemeClr val="dk1"/>
                </a:solidFill>
                <a:latin typeface="Calibri"/>
                <a:ea typeface="Calibri"/>
                <a:cs typeface="Calibri"/>
                <a:sym typeface="Calibri"/>
              </a:rPr>
              <a:t>custom</a:t>
            </a:r>
            <a:r>
              <a:rPr lang="en-US" sz="1800">
                <a:solidFill>
                  <a:schemeClr val="dk1"/>
                </a:solidFill>
                <a:latin typeface="Calibri"/>
                <a:ea typeface="Calibri"/>
                <a:cs typeface="Calibri"/>
                <a:sym typeface="Calibri"/>
              </a:rPr>
              <a:t> packaging shopping.” From this we can conclude that this project will be helpful for both customer as well as seller. For seller this platform will give a chance to sell their products online. As well will be able to sell various seasonal packages. As there is no intermediary service the customer can directly connect to the shopkeeper.</a:t>
            </a:r>
            <a:endParaRPr sz="18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US" sz="1800">
                <a:solidFill>
                  <a:schemeClr val="dk1"/>
                </a:solidFill>
                <a:latin typeface="Calibri"/>
                <a:ea typeface="Calibri"/>
                <a:cs typeface="Calibri"/>
                <a:sym typeface="Calibri"/>
              </a:rPr>
              <a:t>	This solution will help the customer to find the nearby shops easily and will save the time of the customer. Also most of the online stores are usually available 24 hours and many consumers have internet access both at work and home. So it is very convenient for them to shop online.</a:t>
            </a:r>
            <a:endParaRPr sz="1800">
              <a:solidFill>
                <a:schemeClr val="dk1"/>
              </a:solidFill>
              <a:latin typeface="Calibri"/>
              <a:ea typeface="Calibri"/>
              <a:cs typeface="Calibri"/>
              <a:sym typeface="Calibri"/>
            </a:endParaRPr>
          </a:p>
          <a:p>
            <a:pPr indent="0" lvl="0" marL="0" marR="0" rtl="0" algn="just">
              <a:lnSpc>
                <a:spcPct val="150000"/>
              </a:lnSpc>
              <a:spcBef>
                <a:spcPts val="800"/>
              </a:spcBef>
              <a:spcAft>
                <a:spcPts val="0"/>
              </a:spcAft>
              <a:buClr>
                <a:schemeClr val="dk1"/>
              </a:buClr>
              <a:buSzPts val="1800"/>
              <a:buFont typeface="Book Antiqua"/>
              <a:buNone/>
            </a:pPr>
            <a:r>
              <a:t/>
            </a:r>
            <a:endParaRPr sz="1800">
              <a:solidFill>
                <a:schemeClr val="dk1"/>
              </a:solidFill>
              <a:latin typeface="Book Antiqua"/>
              <a:ea typeface="Book Antiqua"/>
              <a:cs typeface="Book Antiqua"/>
              <a:sym typeface="Book Antiqua"/>
            </a:endParaRPr>
          </a:p>
        </p:txBody>
      </p:sp>
      <p:sp>
        <p:nvSpPr>
          <p:cNvPr id="203" name="Google Shape;203;p12"/>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5C75"/>
              </a:buClr>
              <a:buSzPts val="1200"/>
              <a:buFont typeface="Times New Roman"/>
              <a:buNone/>
            </a:pPr>
            <a:r>
              <a:rPr b="0" i="0" lang="en-US" sz="1200" u="none">
                <a:solidFill>
                  <a:srgbClr val="045C75"/>
                </a:solidFill>
                <a:latin typeface="Times New Roman"/>
                <a:ea typeface="Times New Roman"/>
                <a:cs typeface="Times New Roman"/>
                <a:sym typeface="Times New Roman"/>
              </a:rPr>
              <a:t>*</a:t>
            </a:r>
            <a:endParaRPr/>
          </a:p>
        </p:txBody>
      </p:sp>
      <p:sp>
        <p:nvSpPr>
          <p:cNvPr id="204" name="Google Shape;204;p12"/>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45C75"/>
              </a:buClr>
              <a:buSzPts val="1200"/>
              <a:buFont typeface="Times New Roman"/>
              <a:buNone/>
            </a:pPr>
            <a:fld id="{00000000-1234-1234-1234-123412341234}" type="slidenum">
              <a:rPr b="0" i="0" lang="en-US" sz="1200" u="none">
                <a:solidFill>
                  <a:srgbClr val="045C75"/>
                </a:solidFill>
                <a:latin typeface="Times New Roman"/>
                <a:ea typeface="Times New Roman"/>
                <a:cs typeface="Times New Roman"/>
                <a:sym typeface="Times New Roman"/>
              </a:rPr>
              <a:t>‹#›</a:t>
            </a:fld>
            <a:endParaRPr/>
          </a:p>
        </p:txBody>
      </p:sp>
      <p:sp>
        <p:nvSpPr>
          <p:cNvPr id="205" name="Google Shape;205;p12"/>
          <p:cNvSpPr txBox="1"/>
          <p:nvPr/>
        </p:nvSpPr>
        <p:spPr>
          <a:xfrm>
            <a:off x="685800" y="533400"/>
            <a:ext cx="76200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200"/>
              <a:buFont typeface="Book Antiqua"/>
              <a:buNone/>
            </a:pPr>
            <a:r>
              <a:rPr b="0" i="0" lang="en-US" sz="3200" u="none">
                <a:solidFill>
                  <a:schemeClr val="dk2"/>
                </a:solidFill>
                <a:latin typeface="Book Antiqua"/>
                <a:ea typeface="Book Antiqua"/>
                <a:cs typeface="Book Antiqua"/>
                <a:sym typeface="Book Antiqua"/>
              </a:rPr>
              <a:t>Conclusion:	</a:t>
            </a:r>
            <a:endParaRPr/>
          </a:p>
        </p:txBody>
      </p:sp>
      <p:sp>
        <p:nvSpPr>
          <p:cNvPr id="206" name="Google Shape;206;p12"/>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45C75"/>
              </a:buClr>
              <a:buSzPts val="1200"/>
              <a:buFont typeface="Times New Roman"/>
              <a:buNone/>
            </a:pPr>
            <a:r>
              <a:rPr lang="en-US" sz="1200">
                <a:solidFill>
                  <a:srgbClr val="045C75"/>
                </a:solidFill>
                <a:latin typeface="Times New Roman"/>
                <a:ea typeface="Times New Roman"/>
                <a:cs typeface="Times New Roman"/>
                <a:sym typeface="Times New Roman"/>
              </a:rPr>
              <a:t>E-Marketplace for customize Package Shopping</a:t>
            </a:r>
            <a:endParaRPr sz="1200">
              <a:solidFill>
                <a:srgbClr val="045C75"/>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idx="4294967295" type="body"/>
          </p:nvPr>
        </p:nvSpPr>
        <p:spPr>
          <a:xfrm>
            <a:off x="237825" y="1184275"/>
            <a:ext cx="8382000" cy="5105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lang="en-US" sz="1800">
                <a:solidFill>
                  <a:srgbClr val="FF0000"/>
                </a:solidFill>
                <a:highlight>
                  <a:srgbClr val="FFFFFF"/>
                </a:highlight>
                <a:uFill>
                  <a:noFill/>
                </a:uFill>
                <a:latin typeface="Georgia"/>
                <a:ea typeface="Georgia"/>
                <a:cs typeface="Georgia"/>
                <a:sym typeface="Georgia"/>
                <a:hlinkClick r:id="rId3">
                  <a:extLst>
                    <a:ext uri="{A12FA001-AC4F-418D-AE19-62706E023703}">
                      <ahyp:hlinkClr val="tx"/>
                    </a:ext>
                  </a:extLst>
                </a:hlinkClick>
              </a:rPr>
              <a:t>[1]</a:t>
            </a:r>
            <a:r>
              <a:rPr lang="en-US" sz="1800">
                <a:solidFill>
                  <a:srgbClr val="000000"/>
                </a:solidFill>
                <a:highlight>
                  <a:srgbClr val="FFFFFF"/>
                </a:highlight>
                <a:latin typeface="Georgia"/>
                <a:ea typeface="Georgia"/>
                <a:cs typeface="Georgia"/>
                <a:sym typeface="Georgia"/>
              </a:rPr>
              <a:t> ZHANG S C. Development and Research of Application Based on Google Android [J][J]. Computer Knowledge and    Technology, 2009, 28</a:t>
            </a:r>
            <a:endParaRPr sz="1800">
              <a:solidFill>
                <a:srgbClr val="000000"/>
              </a:solidFill>
              <a:latin typeface="Georgia"/>
              <a:ea typeface="Georgia"/>
              <a:cs typeface="Georgia"/>
              <a:sym typeface="Georgia"/>
            </a:endParaRPr>
          </a:p>
          <a:p>
            <a:pPr indent="0" lvl="0" marL="0" marR="0" rtl="0" algn="just">
              <a:lnSpc>
                <a:spcPct val="100000"/>
              </a:lnSpc>
              <a:spcBef>
                <a:spcPts val="0"/>
              </a:spcBef>
              <a:spcAft>
                <a:spcPts val="0"/>
              </a:spcAft>
              <a:buNone/>
            </a:pPr>
            <a:r>
              <a:rPr lang="en-US" sz="1800">
                <a:solidFill>
                  <a:srgbClr val="FF0000"/>
                </a:solidFill>
                <a:uFill>
                  <a:noFill/>
                </a:uFill>
                <a:latin typeface="Georgia"/>
                <a:ea typeface="Georgia"/>
                <a:cs typeface="Georgia"/>
                <a:sym typeface="Georgia"/>
                <a:hlinkClick r:id="rId4">
                  <a:extLst>
                    <a:ext uri="{A12FA001-AC4F-418D-AE19-62706E023703}">
                      <ahyp:hlinkClr val="tx"/>
                    </a:ext>
                  </a:extLst>
                </a:hlinkClick>
              </a:rPr>
              <a:t>[2]</a:t>
            </a:r>
            <a:r>
              <a:rPr lang="en-US" sz="1800">
                <a:solidFill>
                  <a:srgbClr val="000000"/>
                </a:solidFill>
                <a:highlight>
                  <a:srgbClr val="FFFFFF"/>
                </a:highlight>
                <a:latin typeface="Georgia"/>
                <a:ea typeface="Georgia"/>
                <a:cs typeface="Georgia"/>
                <a:sym typeface="Georgia"/>
              </a:rPr>
              <a:t>Shao Guo-Hong  Android development Research and Based on Android Platform, 2014</a:t>
            </a:r>
            <a:endParaRPr sz="1800">
              <a:solidFill>
                <a:srgbClr val="000000"/>
              </a:solidFill>
              <a:highlight>
                <a:srgbClr val="FFFFFF"/>
              </a:highlight>
              <a:latin typeface="Georgia"/>
              <a:ea typeface="Georgia"/>
              <a:cs typeface="Georgia"/>
              <a:sym typeface="Georgia"/>
            </a:endParaRPr>
          </a:p>
          <a:p>
            <a:pPr indent="0" lvl="0" marL="0" marR="0" rtl="0" algn="just">
              <a:lnSpc>
                <a:spcPct val="100000"/>
              </a:lnSpc>
              <a:spcBef>
                <a:spcPts val="0"/>
              </a:spcBef>
              <a:spcAft>
                <a:spcPts val="0"/>
              </a:spcAft>
              <a:buNone/>
            </a:pPr>
            <a:r>
              <a:rPr lang="en-US" sz="1800">
                <a:solidFill>
                  <a:srgbClr val="FF0000"/>
                </a:solidFill>
                <a:uFill>
                  <a:noFill/>
                </a:uFill>
                <a:latin typeface="Georgia"/>
                <a:ea typeface="Georgia"/>
                <a:cs typeface="Georgia"/>
                <a:sym typeface="Georgia"/>
                <a:hlinkClick r:id="rId5">
                  <a:extLst>
                    <a:ext uri="{A12FA001-AC4F-418D-AE19-62706E023703}">
                      <ahyp:hlinkClr val="tx"/>
                    </a:ext>
                  </a:extLst>
                </a:hlinkClick>
              </a:rPr>
              <a:t>[3]</a:t>
            </a:r>
            <a:r>
              <a:rPr lang="en-US" sz="1800">
                <a:solidFill>
                  <a:srgbClr val="000000"/>
                </a:solidFill>
                <a:latin typeface="Georgia"/>
                <a:ea typeface="Georgia"/>
                <a:cs typeface="Georgia"/>
                <a:sym typeface="Georgia"/>
              </a:rPr>
              <a:t>M. A. P. Chamikara, Y. P. R. D. Yapa, S. R. Kodituwakku, J. Gunathilake , An Efficient Algorithm To Detect The Nearest Location Of A Map For A Given Theme,  APRIL 2013.</a:t>
            </a:r>
            <a:endParaRPr sz="1800">
              <a:solidFill>
                <a:srgbClr val="000000"/>
              </a:solidFill>
              <a:latin typeface="Georgia"/>
              <a:ea typeface="Georgia"/>
              <a:cs typeface="Georgia"/>
              <a:sym typeface="Georgia"/>
            </a:endParaRPr>
          </a:p>
          <a:p>
            <a:pPr indent="0" lvl="0" marL="0" marR="0" rtl="0" algn="just">
              <a:lnSpc>
                <a:spcPct val="100000"/>
              </a:lnSpc>
              <a:spcBef>
                <a:spcPts val="0"/>
              </a:spcBef>
              <a:spcAft>
                <a:spcPts val="0"/>
              </a:spcAft>
              <a:buNone/>
            </a:pPr>
            <a:r>
              <a:rPr lang="en-US" sz="1800">
                <a:solidFill>
                  <a:srgbClr val="FF0000"/>
                </a:solidFill>
                <a:uFill>
                  <a:noFill/>
                </a:uFill>
                <a:latin typeface="Georgia"/>
                <a:ea typeface="Georgia"/>
                <a:cs typeface="Georgia"/>
                <a:sym typeface="Georgia"/>
                <a:hlinkClick r:id="rId6">
                  <a:extLst>
                    <a:ext uri="{A12FA001-AC4F-418D-AE19-62706E023703}">
                      <ahyp:hlinkClr val="tx"/>
                    </a:ext>
                  </a:extLst>
                </a:hlinkClick>
              </a:rPr>
              <a:t>[4]</a:t>
            </a:r>
            <a:r>
              <a:rPr lang="en-US" sz="1800">
                <a:solidFill>
                  <a:srgbClr val="000000"/>
                </a:solidFill>
                <a:highlight>
                  <a:srgbClr val="FFFFFF"/>
                </a:highlight>
                <a:uFill>
                  <a:noFill/>
                </a:uFill>
                <a:latin typeface="Georgia"/>
                <a:ea typeface="Georgia"/>
                <a:cs typeface="Georgia"/>
                <a:sym typeface="Georgia"/>
                <a:hlinkClick r:id="rId7">
                  <a:extLst>
                    <a:ext uri="{A12FA001-AC4F-418D-AE19-62706E023703}">
                      <ahyp:hlinkClr val="tx"/>
                    </a:ext>
                  </a:extLst>
                </a:hlinkClick>
              </a:rPr>
              <a:t>Yongqiang He </a:t>
            </a:r>
            <a:r>
              <a:rPr lang="en-US" sz="1800">
                <a:solidFill>
                  <a:srgbClr val="000000"/>
                </a:solidFill>
                <a:highlight>
                  <a:srgbClr val="FFFFFF"/>
                </a:highlight>
                <a:latin typeface="Georgia"/>
                <a:ea typeface="Georgia"/>
                <a:cs typeface="Georgia"/>
                <a:sym typeface="Georgia"/>
              </a:rPr>
              <a:t>; </a:t>
            </a:r>
            <a:r>
              <a:rPr lang="en-US" sz="1800">
                <a:solidFill>
                  <a:srgbClr val="000000"/>
                </a:solidFill>
                <a:highlight>
                  <a:srgbClr val="FFFFFF"/>
                </a:highlight>
                <a:uFill>
                  <a:noFill/>
                </a:uFill>
                <a:latin typeface="Georgia"/>
                <a:ea typeface="Georgia"/>
                <a:cs typeface="Georgia"/>
                <a:sym typeface="Georgia"/>
                <a:hlinkClick r:id="rId8">
                  <a:extLst>
                    <a:ext uri="{A12FA001-AC4F-418D-AE19-62706E023703}">
                      <ahyp:hlinkClr val="tx"/>
                    </a:ext>
                  </a:extLst>
                </a:hlinkClick>
              </a:rPr>
              <a:t>Yanrong Shi </a:t>
            </a:r>
            <a:r>
              <a:rPr lang="en-US" sz="1800">
                <a:solidFill>
                  <a:srgbClr val="000000"/>
                </a:solidFill>
                <a:highlight>
                  <a:srgbClr val="FFFFFF"/>
                </a:highlight>
                <a:latin typeface="Georgia"/>
                <a:ea typeface="Georgia"/>
                <a:cs typeface="Georgia"/>
                <a:sym typeface="Georgia"/>
              </a:rPr>
              <a:t>; </a:t>
            </a:r>
            <a:r>
              <a:rPr lang="en-US" sz="1800">
                <a:solidFill>
                  <a:srgbClr val="000000"/>
                </a:solidFill>
                <a:highlight>
                  <a:srgbClr val="FFFFFF"/>
                </a:highlight>
                <a:uFill>
                  <a:noFill/>
                </a:uFill>
                <a:latin typeface="Georgia"/>
                <a:ea typeface="Georgia"/>
                <a:cs typeface="Georgia"/>
                <a:sym typeface="Georgia"/>
                <a:hlinkClick r:id="rId9">
                  <a:extLst>
                    <a:ext uri="{A12FA001-AC4F-418D-AE19-62706E023703}">
                      <ahyp:hlinkClr val="tx"/>
                    </a:ext>
                  </a:extLst>
                </a:hlinkClick>
              </a:rPr>
              <a:t>Aixiang He</a:t>
            </a:r>
            <a:r>
              <a:rPr lang="en-US" sz="1800">
                <a:solidFill>
                  <a:srgbClr val="000000"/>
                </a:solidFill>
                <a:latin typeface="Georgia"/>
                <a:ea typeface="Georgia"/>
                <a:cs typeface="Georgia"/>
                <a:sym typeface="Georgia"/>
              </a:rPr>
              <a:t> (</a:t>
            </a:r>
            <a:r>
              <a:rPr lang="en-US" sz="1800">
                <a:solidFill>
                  <a:srgbClr val="000000"/>
                </a:solidFill>
                <a:highlight>
                  <a:srgbClr val="FFFFFF"/>
                </a:highlight>
                <a:latin typeface="Georgia"/>
                <a:ea typeface="Georgia"/>
                <a:cs typeface="Georgia"/>
                <a:sym typeface="Georgia"/>
              </a:rPr>
              <a:t>19 August 2010</a:t>
            </a:r>
            <a:r>
              <a:rPr lang="en-US" sz="1800">
                <a:solidFill>
                  <a:srgbClr val="000000"/>
                </a:solidFill>
                <a:latin typeface="Georgia"/>
                <a:ea typeface="Georgia"/>
                <a:cs typeface="Georgia"/>
                <a:sym typeface="Georgia"/>
              </a:rPr>
              <a:t>), </a:t>
            </a:r>
            <a:r>
              <a:rPr lang="en-US" sz="1800">
                <a:solidFill>
                  <a:srgbClr val="000000"/>
                </a:solidFill>
                <a:highlight>
                  <a:srgbClr val="FFFFFF"/>
                </a:highlight>
                <a:latin typeface="Georgia"/>
                <a:ea typeface="Georgia"/>
                <a:cs typeface="Georgia"/>
                <a:sym typeface="Georgia"/>
              </a:rPr>
              <a:t>Research on online payment mode of e-commerce.</a:t>
            </a:r>
            <a:endParaRPr sz="1800">
              <a:solidFill>
                <a:srgbClr val="000000"/>
              </a:solidFill>
              <a:highlight>
                <a:srgbClr val="FFFFFF"/>
              </a:highlight>
              <a:latin typeface="Georgia"/>
              <a:ea typeface="Georgia"/>
              <a:cs typeface="Georgia"/>
              <a:sym typeface="Georgia"/>
            </a:endParaRPr>
          </a:p>
          <a:p>
            <a:pPr indent="0" lvl="0" marL="0" marR="0" rtl="0" algn="just">
              <a:lnSpc>
                <a:spcPct val="100000"/>
              </a:lnSpc>
              <a:spcBef>
                <a:spcPts val="0"/>
              </a:spcBef>
              <a:spcAft>
                <a:spcPts val="0"/>
              </a:spcAft>
              <a:buNone/>
            </a:pPr>
            <a:r>
              <a:rPr lang="en-US" sz="1800">
                <a:solidFill>
                  <a:srgbClr val="FF0000"/>
                </a:solidFill>
                <a:highlight>
                  <a:srgbClr val="FFFFFF"/>
                </a:highlight>
                <a:uFill>
                  <a:noFill/>
                </a:uFill>
                <a:latin typeface="Georgia"/>
                <a:ea typeface="Georgia"/>
                <a:cs typeface="Georgia"/>
                <a:sym typeface="Georgia"/>
                <a:hlinkClick r:id="rId10">
                  <a:extLst>
                    <a:ext uri="{A12FA001-AC4F-418D-AE19-62706E023703}">
                      <ahyp:hlinkClr val="tx"/>
                    </a:ext>
                  </a:extLst>
                </a:hlinkClick>
              </a:rPr>
              <a:t>[5]</a:t>
            </a:r>
            <a:r>
              <a:rPr lang="en-US" sz="1800">
                <a:solidFill>
                  <a:srgbClr val="000000"/>
                </a:solidFill>
                <a:highlight>
                  <a:srgbClr val="FFFFFF"/>
                </a:highlight>
                <a:uFill>
                  <a:noFill/>
                </a:uFill>
                <a:latin typeface="Georgia"/>
                <a:ea typeface="Georgia"/>
                <a:cs typeface="Georgia"/>
                <a:sym typeface="Georgia"/>
                <a:hlinkClick r:id="rId11">
                  <a:extLst>
                    <a:ext uri="{A12FA001-AC4F-418D-AE19-62706E023703}">
                      <ahyp:hlinkClr val="tx"/>
                    </a:ext>
                  </a:extLst>
                </a:hlinkClick>
              </a:rPr>
              <a:t>Hongyan Xin</a:t>
            </a:r>
            <a:r>
              <a:rPr lang="en-US" sz="1800">
                <a:solidFill>
                  <a:srgbClr val="000000"/>
                </a:solidFill>
                <a:highlight>
                  <a:srgbClr val="FFFFFF"/>
                </a:highlight>
                <a:latin typeface="Georgia"/>
                <a:ea typeface="Georgia"/>
                <a:cs typeface="Georgia"/>
                <a:sym typeface="Georgia"/>
              </a:rPr>
              <a:t>, (10 March 2016), Research on E-Commerce Business Model Based on Intelligent Terminals Mobile.</a:t>
            </a:r>
            <a:endParaRPr sz="1800">
              <a:solidFill>
                <a:srgbClr val="000000"/>
              </a:solidFill>
              <a:highlight>
                <a:srgbClr val="FFFFFF"/>
              </a:highlight>
              <a:latin typeface="Georgia"/>
              <a:ea typeface="Georgia"/>
              <a:cs typeface="Georgia"/>
              <a:sym typeface="Georgia"/>
            </a:endParaRPr>
          </a:p>
          <a:p>
            <a:pPr indent="0" lvl="0" marL="0" marR="0" rtl="0" algn="just">
              <a:lnSpc>
                <a:spcPct val="100000"/>
              </a:lnSpc>
              <a:spcBef>
                <a:spcPts val="0"/>
              </a:spcBef>
              <a:spcAft>
                <a:spcPts val="0"/>
              </a:spcAft>
              <a:buNone/>
            </a:pPr>
            <a:r>
              <a:rPr lang="en-US" sz="1800">
                <a:solidFill>
                  <a:srgbClr val="FF0000"/>
                </a:solidFill>
                <a:highlight>
                  <a:srgbClr val="FFFFFF"/>
                </a:highlight>
                <a:uFill>
                  <a:noFill/>
                </a:uFill>
                <a:latin typeface="Georgia"/>
                <a:ea typeface="Georgia"/>
                <a:cs typeface="Georgia"/>
                <a:sym typeface="Georgia"/>
                <a:hlinkClick r:id="rId12">
                  <a:extLst>
                    <a:ext uri="{A12FA001-AC4F-418D-AE19-62706E023703}">
                      <ahyp:hlinkClr val="tx"/>
                    </a:ext>
                  </a:extLst>
                </a:hlinkClick>
              </a:rPr>
              <a:t>[6]</a:t>
            </a:r>
            <a:r>
              <a:rPr lang="en-US" sz="1800">
                <a:solidFill>
                  <a:srgbClr val="000000"/>
                </a:solidFill>
                <a:highlight>
                  <a:srgbClr val="FFFFFF"/>
                </a:highlight>
                <a:uFill>
                  <a:noFill/>
                </a:uFill>
                <a:latin typeface="Georgia"/>
                <a:ea typeface="Georgia"/>
                <a:cs typeface="Georgia"/>
                <a:sym typeface="Georgia"/>
                <a:hlinkClick r:id="rId13">
                  <a:extLst>
                    <a:ext uri="{A12FA001-AC4F-418D-AE19-62706E023703}">
                      <ahyp:hlinkClr val="tx"/>
                    </a:ext>
                  </a:extLst>
                </a:hlinkClick>
              </a:rPr>
              <a:t>Biswarup Nandi </a:t>
            </a:r>
            <a:r>
              <a:rPr lang="en-US" sz="1800">
                <a:solidFill>
                  <a:srgbClr val="000000"/>
                </a:solidFill>
                <a:highlight>
                  <a:srgbClr val="FFFFFF"/>
                </a:highlight>
                <a:latin typeface="Georgia"/>
                <a:ea typeface="Georgia"/>
                <a:cs typeface="Georgia"/>
                <a:sym typeface="Georgia"/>
              </a:rPr>
              <a:t>; </a:t>
            </a:r>
            <a:r>
              <a:rPr lang="en-US" sz="1800">
                <a:solidFill>
                  <a:srgbClr val="000000"/>
                </a:solidFill>
                <a:highlight>
                  <a:srgbClr val="FFFFFF"/>
                </a:highlight>
                <a:uFill>
                  <a:noFill/>
                </a:uFill>
                <a:latin typeface="Georgia"/>
                <a:ea typeface="Georgia"/>
                <a:cs typeface="Georgia"/>
                <a:sym typeface="Georgia"/>
                <a:hlinkClick r:id="rId14">
                  <a:extLst>
                    <a:ext uri="{A12FA001-AC4F-418D-AE19-62706E023703}">
                      <ahyp:hlinkClr val="tx"/>
                    </a:ext>
                  </a:extLst>
                </a:hlinkClick>
              </a:rPr>
              <a:t>Mousumi Ghanti </a:t>
            </a:r>
            <a:r>
              <a:rPr lang="en-US" sz="1800">
                <a:solidFill>
                  <a:srgbClr val="000000"/>
                </a:solidFill>
                <a:highlight>
                  <a:srgbClr val="FFFFFF"/>
                </a:highlight>
                <a:latin typeface="Georgia"/>
                <a:ea typeface="Georgia"/>
                <a:cs typeface="Georgia"/>
                <a:sym typeface="Georgia"/>
              </a:rPr>
              <a:t>; </a:t>
            </a:r>
            <a:r>
              <a:rPr lang="en-US" sz="1800">
                <a:solidFill>
                  <a:srgbClr val="000000"/>
                </a:solidFill>
                <a:highlight>
                  <a:srgbClr val="FFFFFF"/>
                </a:highlight>
                <a:uFill>
                  <a:noFill/>
                </a:uFill>
                <a:latin typeface="Georgia"/>
                <a:ea typeface="Georgia"/>
                <a:cs typeface="Georgia"/>
                <a:sym typeface="Georgia"/>
                <a:hlinkClick r:id="rId15">
                  <a:extLst>
                    <a:ext uri="{A12FA001-AC4F-418D-AE19-62706E023703}">
                      <ahyp:hlinkClr val="tx"/>
                    </a:ext>
                  </a:extLst>
                </a:hlinkClick>
              </a:rPr>
              <a:t>Souvik Paul</a:t>
            </a:r>
            <a:r>
              <a:rPr lang="en-US" sz="1800">
                <a:solidFill>
                  <a:srgbClr val="000000"/>
                </a:solidFill>
                <a:latin typeface="Georgia"/>
                <a:ea typeface="Georgia"/>
                <a:cs typeface="Georgia"/>
                <a:sym typeface="Georgia"/>
              </a:rPr>
              <a:t>, (</a:t>
            </a:r>
            <a:r>
              <a:rPr lang="en-US" sz="1800">
                <a:solidFill>
                  <a:srgbClr val="000000"/>
                </a:solidFill>
                <a:highlight>
                  <a:srgbClr val="FFFFFF"/>
                </a:highlight>
                <a:latin typeface="Georgia"/>
                <a:ea typeface="Georgia"/>
                <a:cs typeface="Georgia"/>
                <a:sym typeface="Georgia"/>
              </a:rPr>
              <a:t>23-24 Nov. 2017</a:t>
            </a:r>
            <a:r>
              <a:rPr lang="en-US" sz="1800">
                <a:solidFill>
                  <a:srgbClr val="000000"/>
                </a:solidFill>
                <a:latin typeface="Georgia"/>
                <a:ea typeface="Georgia"/>
                <a:cs typeface="Georgia"/>
                <a:sym typeface="Georgia"/>
              </a:rPr>
              <a:t>), Text Based Sentiment Analysis.</a:t>
            </a:r>
            <a:endParaRPr sz="1800">
              <a:solidFill>
                <a:srgbClr val="000000"/>
              </a:solidFill>
              <a:latin typeface="Georgia"/>
              <a:ea typeface="Georgia"/>
              <a:cs typeface="Georgia"/>
              <a:sym typeface="Georgia"/>
            </a:endParaRPr>
          </a:p>
          <a:p>
            <a:pPr indent="0" lvl="0" marL="0" marR="0" rtl="0" algn="just">
              <a:lnSpc>
                <a:spcPct val="100000"/>
              </a:lnSpc>
              <a:spcBef>
                <a:spcPts val="0"/>
              </a:spcBef>
              <a:spcAft>
                <a:spcPts val="0"/>
              </a:spcAft>
              <a:buNone/>
            </a:pPr>
            <a:r>
              <a:rPr lang="en-US" sz="1800">
                <a:solidFill>
                  <a:srgbClr val="FF0000"/>
                </a:solidFill>
                <a:uFill>
                  <a:noFill/>
                </a:uFill>
                <a:latin typeface="Georgia"/>
                <a:ea typeface="Georgia"/>
                <a:cs typeface="Georgia"/>
                <a:sym typeface="Georgia"/>
                <a:hlinkClick r:id="rId16">
                  <a:extLst>
                    <a:ext uri="{A12FA001-AC4F-418D-AE19-62706E023703}">
                      <ahyp:hlinkClr val="tx"/>
                    </a:ext>
                  </a:extLst>
                </a:hlinkClick>
              </a:rPr>
              <a:t>[7]</a:t>
            </a:r>
            <a:r>
              <a:rPr lang="en-US" sz="1800">
                <a:solidFill>
                  <a:srgbClr val="000000"/>
                </a:solidFill>
                <a:highlight>
                  <a:srgbClr val="FFFFFF"/>
                </a:highlight>
                <a:uFill>
                  <a:noFill/>
                </a:uFill>
                <a:latin typeface="Georgia"/>
                <a:ea typeface="Georgia"/>
                <a:cs typeface="Georgia"/>
                <a:sym typeface="Georgia"/>
                <a:hlinkClick r:id="rId17">
                  <a:extLst>
                    <a:ext uri="{A12FA001-AC4F-418D-AE19-62706E023703}">
                      <ahyp:hlinkClr val="tx"/>
                    </a:ext>
                  </a:extLst>
                </a:hlinkClick>
              </a:rPr>
              <a:t>Junnan Chen </a:t>
            </a:r>
            <a:r>
              <a:rPr lang="en-US" sz="1800">
                <a:solidFill>
                  <a:srgbClr val="000000"/>
                </a:solidFill>
                <a:highlight>
                  <a:srgbClr val="FFFFFF"/>
                </a:highlight>
                <a:latin typeface="Georgia"/>
                <a:ea typeface="Georgia"/>
                <a:cs typeface="Georgia"/>
                <a:sym typeface="Georgia"/>
              </a:rPr>
              <a:t>; </a:t>
            </a:r>
            <a:r>
              <a:rPr lang="en-US" sz="1800">
                <a:solidFill>
                  <a:srgbClr val="000000"/>
                </a:solidFill>
                <a:highlight>
                  <a:srgbClr val="FFFFFF"/>
                </a:highlight>
                <a:uFill>
                  <a:noFill/>
                </a:uFill>
                <a:latin typeface="Georgia"/>
                <a:ea typeface="Georgia"/>
                <a:cs typeface="Georgia"/>
                <a:sym typeface="Georgia"/>
                <a:hlinkClick r:id="rId18">
                  <a:extLst>
                    <a:ext uri="{A12FA001-AC4F-418D-AE19-62706E023703}">
                      <ahyp:hlinkClr val="tx"/>
                    </a:ext>
                  </a:extLst>
                </a:hlinkClick>
              </a:rPr>
              <a:t>Courtney Miller </a:t>
            </a:r>
            <a:r>
              <a:rPr lang="en-US" sz="1800">
                <a:solidFill>
                  <a:srgbClr val="000000"/>
                </a:solidFill>
                <a:highlight>
                  <a:srgbClr val="FFFFFF"/>
                </a:highlight>
                <a:latin typeface="Georgia"/>
                <a:ea typeface="Georgia"/>
                <a:cs typeface="Georgia"/>
                <a:sym typeface="Georgia"/>
              </a:rPr>
              <a:t>; Gaby G. Dagher, (29 September 2014), Product recommendation system for small online retailers using association rules mining.</a:t>
            </a:r>
            <a:endParaRPr sz="1800">
              <a:solidFill>
                <a:srgbClr val="000000"/>
              </a:solidFill>
              <a:latin typeface="Georgia"/>
              <a:ea typeface="Georgia"/>
              <a:cs typeface="Georgia"/>
              <a:sym typeface="Georgia"/>
            </a:endParaRPr>
          </a:p>
          <a:p>
            <a:pPr indent="0" lvl="0" marL="0" marR="0" rtl="0" algn="just">
              <a:lnSpc>
                <a:spcPct val="100000"/>
              </a:lnSpc>
              <a:spcBef>
                <a:spcPts val="0"/>
              </a:spcBef>
              <a:spcAft>
                <a:spcPts val="0"/>
              </a:spcAft>
              <a:buNone/>
            </a:pPr>
            <a:r>
              <a:t/>
            </a:r>
            <a:endParaRPr>
              <a:solidFill>
                <a:srgbClr val="CC0000"/>
              </a:solidFill>
              <a:latin typeface="Georgia"/>
              <a:ea typeface="Georgia"/>
              <a:cs typeface="Georgia"/>
              <a:sym typeface="Georgia"/>
            </a:endParaRPr>
          </a:p>
        </p:txBody>
      </p:sp>
      <p:sp>
        <p:nvSpPr>
          <p:cNvPr id="212" name="Google Shape;212;p13"/>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5C75"/>
              </a:buClr>
              <a:buSzPts val="1200"/>
              <a:buFont typeface="Times New Roman"/>
              <a:buNone/>
            </a:pPr>
            <a:r>
              <a:rPr b="0" i="0" lang="en-US" sz="1200" u="none">
                <a:solidFill>
                  <a:srgbClr val="045C75"/>
                </a:solidFill>
                <a:latin typeface="Times New Roman"/>
                <a:ea typeface="Times New Roman"/>
                <a:cs typeface="Times New Roman"/>
                <a:sym typeface="Times New Roman"/>
              </a:rPr>
              <a:t>*</a:t>
            </a:r>
            <a:endParaRPr/>
          </a:p>
        </p:txBody>
      </p:sp>
      <p:sp>
        <p:nvSpPr>
          <p:cNvPr id="213" name="Google Shape;213;p13"/>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45C75"/>
              </a:buClr>
              <a:buSzPts val="1200"/>
              <a:buFont typeface="Times New Roman"/>
              <a:buNone/>
            </a:pPr>
            <a:fld id="{00000000-1234-1234-1234-123412341234}" type="slidenum">
              <a:rPr b="0" i="0" lang="en-US" sz="1200" u="none">
                <a:solidFill>
                  <a:srgbClr val="045C75"/>
                </a:solidFill>
                <a:latin typeface="Times New Roman"/>
                <a:ea typeface="Times New Roman"/>
                <a:cs typeface="Times New Roman"/>
                <a:sym typeface="Times New Roman"/>
              </a:rPr>
              <a:t>‹#›</a:t>
            </a:fld>
            <a:endParaRPr/>
          </a:p>
        </p:txBody>
      </p:sp>
      <p:sp>
        <p:nvSpPr>
          <p:cNvPr id="214" name="Google Shape;214;p13"/>
          <p:cNvSpPr txBox="1"/>
          <p:nvPr/>
        </p:nvSpPr>
        <p:spPr>
          <a:xfrm>
            <a:off x="618825" y="533400"/>
            <a:ext cx="7620000" cy="58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3200"/>
              <a:buFont typeface="Book Antiqua"/>
              <a:buNone/>
            </a:pPr>
            <a:r>
              <a:rPr b="0" i="0" lang="en-US" sz="3200" u="none">
                <a:solidFill>
                  <a:schemeClr val="dk2"/>
                </a:solidFill>
                <a:latin typeface="Book Antiqua"/>
                <a:ea typeface="Book Antiqua"/>
                <a:cs typeface="Book Antiqua"/>
                <a:sym typeface="Book Antiqua"/>
              </a:rPr>
              <a:t>References:	</a:t>
            </a:r>
            <a:endParaRPr/>
          </a:p>
        </p:txBody>
      </p:sp>
      <p:sp>
        <p:nvSpPr>
          <p:cNvPr id="215" name="Google Shape;215;p13"/>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45C75"/>
              </a:buClr>
              <a:buSzPts val="1200"/>
              <a:buFont typeface="Times New Roman"/>
              <a:buNone/>
            </a:pPr>
            <a:r>
              <a:rPr lang="en-US" sz="1200">
                <a:solidFill>
                  <a:srgbClr val="045C75"/>
                </a:solidFill>
                <a:latin typeface="Times New Roman"/>
                <a:ea typeface="Times New Roman"/>
                <a:cs typeface="Times New Roman"/>
                <a:sym typeface="Times New Roman"/>
              </a:rPr>
              <a:t>E-Marketplace for customize Package Shopping</a:t>
            </a:r>
            <a:endParaRPr sz="1200">
              <a:solidFill>
                <a:srgbClr val="045C75"/>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5C75"/>
              </a:buClr>
              <a:buSzPts val="1200"/>
              <a:buFont typeface="Times New Roman"/>
              <a:buNone/>
            </a:pPr>
            <a:r>
              <a:rPr b="0" i="0" lang="en-US" sz="1200" u="none">
                <a:solidFill>
                  <a:srgbClr val="045C75"/>
                </a:solidFill>
                <a:latin typeface="Times New Roman"/>
                <a:ea typeface="Times New Roman"/>
                <a:cs typeface="Times New Roman"/>
                <a:sym typeface="Times New Roman"/>
              </a:rPr>
              <a:t>*</a:t>
            </a:r>
            <a:endParaRPr/>
          </a:p>
        </p:txBody>
      </p:sp>
      <p:sp>
        <p:nvSpPr>
          <p:cNvPr id="221" name="Google Shape;221;p14"/>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45C75"/>
              </a:buClr>
              <a:buSzPts val="1200"/>
              <a:buFont typeface="Times New Roman"/>
              <a:buNone/>
            </a:pPr>
            <a:r>
              <a:rPr lang="en-US" sz="1200">
                <a:solidFill>
                  <a:srgbClr val="045C75"/>
                </a:solidFill>
                <a:latin typeface="Times New Roman"/>
                <a:ea typeface="Times New Roman"/>
                <a:cs typeface="Times New Roman"/>
                <a:sym typeface="Times New Roman"/>
              </a:rPr>
              <a:t>E-Marketplace for customize Package Shopping</a:t>
            </a:r>
            <a:endParaRPr sz="1200">
              <a:solidFill>
                <a:srgbClr val="045C75"/>
              </a:solidFill>
              <a:latin typeface="Times New Roman"/>
              <a:ea typeface="Times New Roman"/>
              <a:cs typeface="Times New Roman"/>
              <a:sym typeface="Times New Roman"/>
            </a:endParaRPr>
          </a:p>
        </p:txBody>
      </p:sp>
      <p:sp>
        <p:nvSpPr>
          <p:cNvPr id="222" name="Google Shape;222;p14"/>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45C75"/>
              </a:buClr>
              <a:buSzPts val="1200"/>
              <a:buFont typeface="Times New Roman"/>
              <a:buNone/>
            </a:pPr>
            <a:fld id="{00000000-1234-1234-1234-123412341234}" type="slidenum">
              <a:rPr b="0" i="0" lang="en-US" sz="1200" u="none">
                <a:solidFill>
                  <a:srgbClr val="045C75"/>
                </a:solidFill>
                <a:latin typeface="Times New Roman"/>
                <a:ea typeface="Times New Roman"/>
                <a:cs typeface="Times New Roman"/>
                <a:sym typeface="Times New Roman"/>
              </a:rPr>
              <a:t>‹#›</a:t>
            </a:fld>
            <a:endParaRPr/>
          </a:p>
        </p:txBody>
      </p:sp>
      <p:sp>
        <p:nvSpPr>
          <p:cNvPr id="223" name="Google Shape;223;p14"/>
          <p:cNvSpPr txBox="1"/>
          <p:nvPr/>
        </p:nvSpPr>
        <p:spPr>
          <a:xfrm>
            <a:off x="685800" y="533400"/>
            <a:ext cx="76200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200"/>
              <a:buFont typeface="Book Antiqua"/>
              <a:buNone/>
            </a:pPr>
            <a:r>
              <a:rPr b="0" i="0" lang="en-US" sz="3200" u="none">
                <a:solidFill>
                  <a:schemeClr val="dk2"/>
                </a:solidFill>
                <a:latin typeface="Book Antiqua"/>
                <a:ea typeface="Book Antiqua"/>
                <a:cs typeface="Book Antiqua"/>
                <a:sym typeface="Book Antiqua"/>
              </a:rPr>
              <a:t>Publications and Competition Status	</a:t>
            </a:r>
            <a:endParaRPr/>
          </a:p>
        </p:txBody>
      </p:sp>
      <p:graphicFrame>
        <p:nvGraphicFramePr>
          <p:cNvPr id="224" name="Google Shape;224;p14"/>
          <p:cNvGraphicFramePr/>
          <p:nvPr/>
        </p:nvGraphicFramePr>
        <p:xfrm>
          <a:off x="228600" y="1600200"/>
          <a:ext cx="3000000" cy="3000000"/>
        </p:xfrm>
        <a:graphic>
          <a:graphicData uri="http://schemas.openxmlformats.org/drawingml/2006/table">
            <a:tbl>
              <a:tblPr>
                <a:noFill/>
                <a:tableStyleId>{E1AE94C1-2C12-4E23-BFAB-CB9BCD9F146D}</a:tableStyleId>
              </a:tblPr>
              <a:tblGrid>
                <a:gridCol w="762000"/>
                <a:gridCol w="4038600"/>
                <a:gridCol w="1851025"/>
                <a:gridCol w="2035175"/>
              </a:tblGrid>
              <a:tr h="639750">
                <a:tc>
                  <a:txBody>
                    <a:bodyPr/>
                    <a:lstStyle/>
                    <a:p>
                      <a:pPr indent="0" lvl="0" marL="0" marR="0" rtl="0" algn="ctr">
                        <a:lnSpc>
                          <a:spcPct val="100000"/>
                        </a:lnSpc>
                        <a:spcBef>
                          <a:spcPts val="0"/>
                        </a:spcBef>
                        <a:spcAft>
                          <a:spcPts val="0"/>
                        </a:spcAft>
                        <a:buClr>
                          <a:srgbClr val="FFFFFF"/>
                        </a:buClr>
                        <a:buSzPts val="1800"/>
                        <a:buFont typeface="Constantia"/>
                        <a:buNone/>
                      </a:pPr>
                      <a:r>
                        <a:rPr b="1" i="0" lang="en-US" sz="1800" u="none" cap="none" strike="noStrike">
                          <a:solidFill>
                            <a:srgbClr val="FFFFFF"/>
                          </a:solidFill>
                          <a:latin typeface="Constantia"/>
                          <a:ea typeface="Constantia"/>
                          <a:cs typeface="Constantia"/>
                          <a:sym typeface="Constantia"/>
                        </a:rPr>
                        <a:t>Sr. No.</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onstantia"/>
                        <a:buNone/>
                      </a:pPr>
                      <a:r>
                        <a:rPr b="1" i="0" lang="en-US" sz="1800" u="none" cap="none" strike="noStrike">
                          <a:solidFill>
                            <a:srgbClr val="FFFFFF"/>
                          </a:solidFill>
                          <a:latin typeface="Constantia"/>
                          <a:ea typeface="Constantia"/>
                          <a:cs typeface="Constantia"/>
                          <a:sym typeface="Constantia"/>
                        </a:rPr>
                        <a:t>Conference/Journal /Competition</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onstantia"/>
                        <a:buNone/>
                      </a:pPr>
                      <a:r>
                        <a:rPr b="1" i="0" lang="en-US" sz="1800" u="none" cap="none" strike="noStrike">
                          <a:solidFill>
                            <a:srgbClr val="FFFFFF"/>
                          </a:solidFill>
                          <a:latin typeface="Constantia"/>
                          <a:ea typeface="Constantia"/>
                          <a:cs typeface="Constantia"/>
                          <a:sym typeface="Constantia"/>
                        </a:rPr>
                        <a:t>Status</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onstantia"/>
                        <a:buNone/>
                      </a:pPr>
                      <a:r>
                        <a:rPr b="1" i="0" lang="en-US" sz="1800" u="none" cap="none" strike="noStrike">
                          <a:solidFill>
                            <a:srgbClr val="FFFFFF"/>
                          </a:solidFill>
                          <a:latin typeface="Constantia"/>
                          <a:ea typeface="Constantia"/>
                          <a:cs typeface="Constantia"/>
                          <a:sym typeface="Constantia"/>
                        </a:rPr>
                        <a:t>Remark (if any)</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82600">
                <a:tc>
                  <a:txBody>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1.</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CSI Project Competition, DISQ</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Registered</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r h="481000">
                <a:tc>
                  <a:txBody>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r>
              <a:tr h="481000">
                <a:tc>
                  <a:txBody>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c>
                  <a:txBody>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D5EA"/>
                    </a:solidFill>
                  </a:tcPr>
                </a:tc>
              </a:tr>
              <a:tr h="482600">
                <a:tc>
                  <a:txBody>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c>
                  <a:txBody>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EBF5"/>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nvSpPr>
        <p:spPr>
          <a:xfrm>
            <a:off x="1676400" y="2692400"/>
            <a:ext cx="5410200" cy="58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3200"/>
              <a:buFont typeface="Book Antiqua"/>
              <a:buNone/>
            </a:pPr>
            <a:r>
              <a:rPr b="0" i="0" lang="en-US" sz="3200" u="none">
                <a:solidFill>
                  <a:schemeClr val="dk2"/>
                </a:solidFill>
                <a:latin typeface="Book Antiqua"/>
                <a:ea typeface="Book Antiqua"/>
                <a:cs typeface="Book Antiqua"/>
                <a:sym typeface="Book Antiqua"/>
              </a:rPr>
              <a:t>Thank You</a:t>
            </a:r>
            <a:endParaRPr/>
          </a:p>
        </p:txBody>
      </p:sp>
      <p:sp>
        <p:nvSpPr>
          <p:cNvPr id="230" name="Google Shape;230;p15"/>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5C75"/>
              </a:buClr>
              <a:buSzPts val="1200"/>
              <a:buFont typeface="Times New Roman"/>
              <a:buNone/>
            </a:pPr>
            <a:r>
              <a:rPr b="0" i="0" lang="en-US" sz="1200" u="none">
                <a:solidFill>
                  <a:srgbClr val="045C75"/>
                </a:solidFill>
                <a:latin typeface="Times New Roman"/>
                <a:ea typeface="Times New Roman"/>
                <a:cs typeface="Times New Roman"/>
                <a:sym typeface="Times New Roman"/>
              </a:rPr>
              <a:t>*</a:t>
            </a:r>
            <a:endParaRPr/>
          </a:p>
        </p:txBody>
      </p:sp>
      <p:sp>
        <p:nvSpPr>
          <p:cNvPr id="231" name="Google Shape;231;p15"/>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45C75"/>
              </a:buClr>
              <a:buSzPts val="1200"/>
              <a:buFont typeface="Times New Roman"/>
              <a:buNone/>
            </a:pPr>
            <a:fld id="{00000000-1234-1234-1234-123412341234}" type="slidenum">
              <a:rPr b="0" i="0" lang="en-US" sz="1200" u="none">
                <a:solidFill>
                  <a:srgbClr val="045C75"/>
                </a:solidFill>
                <a:latin typeface="Times New Roman"/>
                <a:ea typeface="Times New Roman"/>
                <a:cs typeface="Times New Roman"/>
                <a:sym typeface="Times New Roman"/>
              </a:rPr>
              <a:t>‹#›</a:t>
            </a:fld>
            <a:endParaRPr/>
          </a:p>
        </p:txBody>
      </p:sp>
      <p:sp>
        <p:nvSpPr>
          <p:cNvPr id="232" name="Google Shape;232;p15"/>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45C75"/>
              </a:buClr>
              <a:buSzPts val="1200"/>
              <a:buFont typeface="Times New Roman"/>
              <a:buNone/>
            </a:pPr>
            <a:r>
              <a:rPr lang="en-US" sz="1200">
                <a:solidFill>
                  <a:srgbClr val="045C75"/>
                </a:solidFill>
                <a:latin typeface="Times New Roman"/>
                <a:ea typeface="Times New Roman"/>
                <a:cs typeface="Times New Roman"/>
                <a:sym typeface="Times New Roman"/>
              </a:rPr>
              <a:t>E-Marketplace for customize Package Shopping</a:t>
            </a:r>
            <a:endParaRPr sz="1200">
              <a:solidFill>
                <a:srgbClr val="045C75"/>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5C75"/>
              </a:buClr>
              <a:buSzPts val="1200"/>
              <a:buFont typeface="Times New Roman"/>
              <a:buNone/>
            </a:pPr>
            <a:r>
              <a:rPr b="0" i="0" lang="en-US" sz="1200" u="none">
                <a:solidFill>
                  <a:srgbClr val="045C75"/>
                </a:solidFill>
                <a:latin typeface="Times New Roman"/>
                <a:ea typeface="Times New Roman"/>
                <a:cs typeface="Times New Roman"/>
                <a:sym typeface="Times New Roman"/>
              </a:rPr>
              <a:t>*</a:t>
            </a:r>
            <a:endParaRPr/>
          </a:p>
        </p:txBody>
      </p:sp>
      <p:sp>
        <p:nvSpPr>
          <p:cNvPr id="85" name="Google Shape;85;p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20700" lvl="1" marL="914400" marR="0" rtl="0" algn="just">
              <a:lnSpc>
                <a:spcPct val="150000"/>
              </a:lnSpc>
              <a:spcBef>
                <a:spcPts val="0"/>
              </a:spcBef>
              <a:spcAft>
                <a:spcPts val="0"/>
              </a:spcAft>
              <a:buClr>
                <a:schemeClr val="dk2"/>
              </a:buClr>
              <a:buSzPts val="2000"/>
              <a:buFont typeface="Noto Sans Symbols"/>
              <a:buChar char="❑"/>
            </a:pPr>
            <a:r>
              <a:rPr b="0" i="0" lang="en-US" sz="2000" u="none" cap="none" strike="noStrike">
                <a:solidFill>
                  <a:schemeClr val="dk1"/>
                </a:solidFill>
                <a:latin typeface="Book Antiqua"/>
                <a:ea typeface="Book Antiqua"/>
                <a:cs typeface="Book Antiqua"/>
                <a:sym typeface="Book Antiqua"/>
              </a:rPr>
              <a:t>Overview  of domain/area (e.g. Cloud Computing, IP etc)</a:t>
            </a:r>
            <a:endParaRPr b="0" i="0" sz="2000" u="none" cap="none" strike="noStrike">
              <a:solidFill>
                <a:schemeClr val="dk1"/>
              </a:solidFill>
              <a:latin typeface="Book Antiqua"/>
              <a:ea typeface="Book Antiqua"/>
              <a:cs typeface="Book Antiqua"/>
              <a:sym typeface="Book Antiqua"/>
            </a:endParaRPr>
          </a:p>
          <a:p>
            <a:pPr indent="-520700" lvl="1" marL="914400" marR="0" rtl="0" algn="just">
              <a:lnSpc>
                <a:spcPct val="150000"/>
              </a:lnSpc>
              <a:spcBef>
                <a:spcPts val="0"/>
              </a:spcBef>
              <a:spcAft>
                <a:spcPts val="0"/>
              </a:spcAft>
              <a:buSzPts val="2000"/>
              <a:buFont typeface="Book Antiqua"/>
              <a:buChar char="❑"/>
            </a:pPr>
            <a:r>
              <a:rPr lang="en-US" sz="2000">
                <a:latin typeface="Book Antiqua"/>
                <a:ea typeface="Book Antiqua"/>
                <a:cs typeface="Book Antiqua"/>
                <a:sym typeface="Book Antiqua"/>
              </a:rPr>
              <a:t>Introduction</a:t>
            </a:r>
            <a:endParaRPr sz="2000">
              <a:latin typeface="Book Antiqua"/>
              <a:ea typeface="Book Antiqua"/>
              <a:cs typeface="Book Antiqua"/>
              <a:sym typeface="Book Antiqua"/>
            </a:endParaRPr>
          </a:p>
          <a:p>
            <a:pPr indent="-520700" lvl="1" marL="914400" marR="0" rtl="0" algn="just">
              <a:lnSpc>
                <a:spcPct val="150000"/>
              </a:lnSpc>
              <a:spcBef>
                <a:spcPts val="400"/>
              </a:spcBef>
              <a:spcAft>
                <a:spcPts val="0"/>
              </a:spcAft>
              <a:buClr>
                <a:schemeClr val="dk2"/>
              </a:buClr>
              <a:buSzPts val="2000"/>
              <a:buFont typeface="Noto Sans Symbols"/>
              <a:buChar char="❑"/>
            </a:pPr>
            <a:r>
              <a:rPr b="0" i="0" lang="en-US" sz="2000" u="none" cap="none" strike="noStrike">
                <a:solidFill>
                  <a:schemeClr val="dk1"/>
                </a:solidFill>
                <a:latin typeface="Book Antiqua"/>
                <a:ea typeface="Book Antiqua"/>
                <a:cs typeface="Book Antiqua"/>
                <a:sym typeface="Book Antiqua"/>
              </a:rPr>
              <a:t>Key Issues related to topic (may vary) </a:t>
            </a:r>
            <a:endParaRPr/>
          </a:p>
          <a:p>
            <a:pPr indent="-520700" lvl="1" marL="914400" marR="0" rtl="0" algn="just">
              <a:lnSpc>
                <a:spcPct val="150000"/>
              </a:lnSpc>
              <a:spcBef>
                <a:spcPts val="400"/>
              </a:spcBef>
              <a:spcAft>
                <a:spcPts val="0"/>
              </a:spcAft>
              <a:buClr>
                <a:schemeClr val="dk2"/>
              </a:buClr>
              <a:buSzPts val="2000"/>
              <a:buFont typeface="Noto Sans Symbols"/>
              <a:buChar char="❑"/>
            </a:pPr>
            <a:r>
              <a:rPr b="0" i="0" lang="en-US" sz="2000" u="none" cap="none" strike="noStrike">
                <a:solidFill>
                  <a:schemeClr val="dk1"/>
                </a:solidFill>
                <a:latin typeface="Book Antiqua"/>
                <a:ea typeface="Book Antiqua"/>
                <a:cs typeface="Book Antiqua"/>
                <a:sym typeface="Book Antiqua"/>
              </a:rPr>
              <a:t>Literature Survey</a:t>
            </a:r>
            <a:endParaRPr/>
          </a:p>
          <a:p>
            <a:pPr indent="-520700" lvl="1" marL="914400" marR="0" rtl="0" algn="just">
              <a:lnSpc>
                <a:spcPct val="150000"/>
              </a:lnSpc>
              <a:spcBef>
                <a:spcPts val="400"/>
              </a:spcBef>
              <a:spcAft>
                <a:spcPts val="0"/>
              </a:spcAft>
              <a:buClr>
                <a:schemeClr val="dk2"/>
              </a:buClr>
              <a:buSzPts val="2000"/>
              <a:buFont typeface="Noto Sans Symbols"/>
              <a:buChar char="❑"/>
            </a:pPr>
            <a:r>
              <a:rPr b="0" i="0" lang="en-US" sz="2000" u="none" cap="none" strike="noStrike">
                <a:solidFill>
                  <a:schemeClr val="dk1"/>
                </a:solidFill>
                <a:latin typeface="Book Antiqua"/>
                <a:ea typeface="Book Antiqua"/>
                <a:cs typeface="Book Antiqua"/>
                <a:sym typeface="Book Antiqua"/>
              </a:rPr>
              <a:t>Problem Statement of your project</a:t>
            </a:r>
            <a:endParaRPr/>
          </a:p>
          <a:p>
            <a:pPr indent="-520700" lvl="1" marL="914400" marR="0" rtl="0" algn="just">
              <a:lnSpc>
                <a:spcPct val="150000"/>
              </a:lnSpc>
              <a:spcBef>
                <a:spcPts val="400"/>
              </a:spcBef>
              <a:spcAft>
                <a:spcPts val="0"/>
              </a:spcAft>
              <a:buClr>
                <a:schemeClr val="dk2"/>
              </a:buClr>
              <a:buSzPts val="2000"/>
              <a:buFont typeface="Noto Sans Symbols"/>
              <a:buChar char="❑"/>
            </a:pPr>
            <a:r>
              <a:rPr b="0" i="0" lang="en-US" sz="2000" u="none" cap="none" strike="noStrike">
                <a:solidFill>
                  <a:schemeClr val="dk1"/>
                </a:solidFill>
                <a:latin typeface="Book Antiqua"/>
                <a:ea typeface="Book Antiqua"/>
                <a:cs typeface="Book Antiqua"/>
                <a:sym typeface="Book Antiqua"/>
              </a:rPr>
              <a:t>Architecture/Design Model/ Mathematical Model</a:t>
            </a:r>
            <a:endParaRPr/>
          </a:p>
          <a:p>
            <a:pPr indent="-520700" lvl="1" marL="914400" marR="0" rtl="0" algn="just">
              <a:lnSpc>
                <a:spcPct val="150000"/>
              </a:lnSpc>
              <a:spcBef>
                <a:spcPts val="400"/>
              </a:spcBef>
              <a:spcAft>
                <a:spcPts val="0"/>
              </a:spcAft>
              <a:buClr>
                <a:schemeClr val="dk2"/>
              </a:buClr>
              <a:buSzPts val="2000"/>
              <a:buFont typeface="Noto Sans Symbols"/>
              <a:buChar char="❑"/>
            </a:pPr>
            <a:r>
              <a:rPr b="0" i="0" lang="en-US" sz="2000" u="none" cap="none" strike="noStrike">
                <a:solidFill>
                  <a:schemeClr val="dk1"/>
                </a:solidFill>
                <a:latin typeface="Book Antiqua"/>
                <a:ea typeface="Book Antiqua"/>
                <a:cs typeface="Book Antiqua"/>
                <a:sym typeface="Book Antiqua"/>
              </a:rPr>
              <a:t>Conclusion</a:t>
            </a:r>
            <a:endParaRPr/>
          </a:p>
          <a:p>
            <a:pPr indent="-520700" lvl="1" marL="914400" marR="0" rtl="0" algn="just">
              <a:lnSpc>
                <a:spcPct val="150000"/>
              </a:lnSpc>
              <a:spcBef>
                <a:spcPts val="400"/>
              </a:spcBef>
              <a:spcAft>
                <a:spcPts val="0"/>
              </a:spcAft>
              <a:buClr>
                <a:schemeClr val="dk2"/>
              </a:buClr>
              <a:buSzPts val="2000"/>
              <a:buFont typeface="Noto Sans Symbols"/>
              <a:buChar char="❑"/>
            </a:pPr>
            <a:r>
              <a:rPr b="0" i="0" lang="en-US" sz="2000" u="none" cap="none" strike="noStrike">
                <a:solidFill>
                  <a:schemeClr val="dk1"/>
                </a:solidFill>
                <a:latin typeface="Book Antiqua"/>
                <a:ea typeface="Book Antiqua"/>
                <a:cs typeface="Book Antiqua"/>
                <a:sym typeface="Book Antiqua"/>
              </a:rPr>
              <a:t>References</a:t>
            </a:r>
            <a:endParaRPr/>
          </a:p>
        </p:txBody>
      </p:sp>
      <p:sp>
        <p:nvSpPr>
          <p:cNvPr id="86" name="Google Shape;86;p2"/>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45C75"/>
              </a:buClr>
              <a:buSzPts val="1200"/>
              <a:buFont typeface="Times New Roman"/>
              <a:buNone/>
            </a:pPr>
            <a:fld id="{00000000-1234-1234-1234-123412341234}" type="slidenum">
              <a:rPr b="0" i="0" lang="en-US" sz="1200" u="none">
                <a:solidFill>
                  <a:srgbClr val="045C75"/>
                </a:solidFill>
                <a:latin typeface="Times New Roman"/>
                <a:ea typeface="Times New Roman"/>
                <a:cs typeface="Times New Roman"/>
                <a:sym typeface="Times New Roman"/>
              </a:rPr>
              <a:t>‹#›</a:t>
            </a:fld>
            <a:endParaRPr/>
          </a:p>
        </p:txBody>
      </p:sp>
      <p:sp>
        <p:nvSpPr>
          <p:cNvPr id="87" name="Google Shape;87;p2"/>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5C75"/>
              </a:buClr>
              <a:buSzPts val="1200"/>
              <a:buFont typeface="Times New Roman"/>
              <a:buNone/>
            </a:pPr>
            <a:r>
              <a:rPr lang="en-US" sz="1200">
                <a:solidFill>
                  <a:srgbClr val="045C75"/>
                </a:solidFill>
                <a:latin typeface="Times New Roman"/>
                <a:ea typeface="Times New Roman"/>
                <a:cs typeface="Times New Roman"/>
                <a:sym typeface="Times New Roman"/>
              </a:rPr>
              <a:t>E-</a:t>
            </a:r>
            <a:r>
              <a:rPr lang="en-US" sz="1200">
                <a:solidFill>
                  <a:srgbClr val="045C75"/>
                </a:solidFill>
                <a:latin typeface="Times New Roman"/>
                <a:ea typeface="Times New Roman"/>
                <a:cs typeface="Times New Roman"/>
                <a:sym typeface="Times New Roman"/>
              </a:rPr>
              <a:t>Marketplace</a:t>
            </a:r>
            <a:r>
              <a:rPr lang="en-US" sz="1200">
                <a:solidFill>
                  <a:srgbClr val="045C75"/>
                </a:solidFill>
                <a:latin typeface="Times New Roman"/>
                <a:ea typeface="Times New Roman"/>
                <a:cs typeface="Times New Roman"/>
                <a:sym typeface="Times New Roman"/>
              </a:rPr>
              <a:t> for customize Package Shopping</a:t>
            </a:r>
            <a:endParaRPr/>
          </a:p>
        </p:txBody>
      </p:sp>
      <p:sp>
        <p:nvSpPr>
          <p:cNvPr id="88" name="Google Shape;88;p2"/>
          <p:cNvSpPr txBox="1"/>
          <p:nvPr>
            <p:ph type="title"/>
          </p:nvPr>
        </p:nvSpPr>
        <p:spPr>
          <a:xfrm>
            <a:off x="762000" y="228600"/>
            <a:ext cx="8229600" cy="835025"/>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3200"/>
              <a:buFont typeface="Book Antiqua"/>
              <a:buNone/>
            </a:pPr>
            <a:r>
              <a:rPr b="0" i="0" lang="en-US" sz="3200" u="none">
                <a:solidFill>
                  <a:schemeClr val="dk2"/>
                </a:solidFill>
                <a:latin typeface="Book Antiqua"/>
                <a:ea typeface="Book Antiqua"/>
                <a:cs typeface="Book Antiqua"/>
                <a:sym typeface="Book Antiqua"/>
              </a:rPr>
              <a:t>Index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762000" y="228600"/>
            <a:ext cx="8229600" cy="835025"/>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3200"/>
              <a:buFont typeface="Book Antiqua"/>
              <a:buNone/>
            </a:pPr>
            <a:r>
              <a:rPr b="0" i="0" lang="en-US" sz="3200" u="none">
                <a:solidFill>
                  <a:schemeClr val="dk2"/>
                </a:solidFill>
                <a:latin typeface="Book Antiqua"/>
                <a:ea typeface="Book Antiqua"/>
                <a:cs typeface="Book Antiqua"/>
                <a:sym typeface="Book Antiqua"/>
              </a:rPr>
              <a:t>Overview</a:t>
            </a:r>
            <a:endParaRPr/>
          </a:p>
        </p:txBody>
      </p:sp>
      <p:sp>
        <p:nvSpPr>
          <p:cNvPr id="96" name="Google Shape;96;p3"/>
          <p:cNvSpPr txBox="1"/>
          <p:nvPr>
            <p:ph idx="1" type="body"/>
          </p:nvPr>
        </p:nvSpPr>
        <p:spPr>
          <a:xfrm>
            <a:off x="457200" y="1524000"/>
            <a:ext cx="8382000" cy="4422900"/>
          </a:xfrm>
          <a:prstGeom prst="rect">
            <a:avLst/>
          </a:prstGeom>
          <a:noFill/>
          <a:ln>
            <a:noFill/>
          </a:ln>
        </p:spPr>
        <p:txBody>
          <a:bodyPr anchorCtr="0" anchor="t" bIns="45700" lIns="91425" spcFirstLastPara="1" rIns="91425" wrap="square" tIns="45700">
            <a:noAutofit/>
          </a:bodyPr>
          <a:lstStyle/>
          <a:p>
            <a:pPr indent="-355600" lvl="0" marL="457200" rtl="0" algn="just">
              <a:lnSpc>
                <a:spcPct val="107916"/>
              </a:lnSpc>
              <a:spcBef>
                <a:spcPts val="0"/>
              </a:spcBef>
              <a:spcAft>
                <a:spcPts val="0"/>
              </a:spcAft>
              <a:buClr>
                <a:schemeClr val="dk1"/>
              </a:buClr>
              <a:buSzPts val="2000"/>
              <a:buChar char="●"/>
            </a:pPr>
            <a:r>
              <a:rPr lang="en-US" sz="2000">
                <a:latin typeface="Calibri"/>
                <a:ea typeface="Calibri"/>
                <a:cs typeface="Calibri"/>
                <a:sym typeface="Calibri"/>
              </a:rPr>
              <a:t>E-marketing means using digital technologies to help reach the customers, create awareness of brand and sell your goods and services.</a:t>
            </a:r>
            <a:endParaRPr sz="2000">
              <a:latin typeface="Calibri"/>
              <a:ea typeface="Calibri"/>
              <a:cs typeface="Calibri"/>
              <a:sym typeface="Calibri"/>
            </a:endParaRPr>
          </a:p>
          <a:p>
            <a:pPr indent="-355600" lvl="0" marL="457200" rtl="0" algn="just">
              <a:lnSpc>
                <a:spcPct val="107916"/>
              </a:lnSpc>
              <a:spcBef>
                <a:spcPts val="0"/>
              </a:spcBef>
              <a:spcAft>
                <a:spcPts val="0"/>
              </a:spcAft>
              <a:buClr>
                <a:schemeClr val="dk1"/>
              </a:buClr>
              <a:buSzPts val="2000"/>
              <a:buChar char="●"/>
            </a:pPr>
            <a:r>
              <a:rPr lang="en-US" sz="2000">
                <a:latin typeface="Calibri"/>
                <a:ea typeface="Calibri"/>
                <a:cs typeface="Calibri"/>
                <a:sym typeface="Calibri"/>
              </a:rPr>
              <a:t>A unique platform that connects customer and seller in a more efficient way. It is dynamic and you can access everything with just a simple click sitting at your homes</a:t>
            </a:r>
            <a:endParaRPr sz="2000">
              <a:latin typeface="Calibri"/>
              <a:ea typeface="Calibri"/>
              <a:cs typeface="Calibri"/>
              <a:sym typeface="Calibri"/>
            </a:endParaRPr>
          </a:p>
          <a:p>
            <a:pPr indent="-355600" lvl="0" marL="457200" rtl="0" algn="just">
              <a:lnSpc>
                <a:spcPct val="107916"/>
              </a:lnSpc>
              <a:spcBef>
                <a:spcPts val="0"/>
              </a:spcBef>
              <a:spcAft>
                <a:spcPts val="0"/>
              </a:spcAft>
              <a:buClr>
                <a:schemeClr val="dk1"/>
              </a:buClr>
              <a:buSzPts val="2000"/>
              <a:buChar char="●"/>
            </a:pPr>
            <a:r>
              <a:rPr lang="en-US" sz="2000">
                <a:latin typeface="Calibri"/>
                <a:ea typeface="Calibri"/>
                <a:cs typeface="Calibri"/>
                <a:sym typeface="Calibri"/>
              </a:rPr>
              <a:t>Nowadays, the </a:t>
            </a:r>
            <a:r>
              <a:rPr lang="en-US" sz="2000">
                <a:latin typeface="Calibri"/>
                <a:ea typeface="Calibri"/>
                <a:cs typeface="Calibri"/>
                <a:sym typeface="Calibri"/>
              </a:rPr>
              <a:t>lifestyle</a:t>
            </a:r>
            <a:r>
              <a:rPr lang="en-US" sz="2000">
                <a:latin typeface="Calibri"/>
                <a:ea typeface="Calibri"/>
                <a:cs typeface="Calibri"/>
                <a:sym typeface="Calibri"/>
              </a:rPr>
              <a:t> of people is different. People feel uncomfortable and time consuming for going crowded markets. So E-shopping is a boon as it saves lot of time. Online-shopping is a process whereby consumers directly buy goods, services etc. from a seller without an intermediary service over the Internet.</a:t>
            </a:r>
            <a:endParaRPr sz="2000">
              <a:latin typeface="Calibri"/>
              <a:ea typeface="Calibri"/>
              <a:cs typeface="Calibri"/>
              <a:sym typeface="Calibri"/>
            </a:endParaRPr>
          </a:p>
          <a:p>
            <a:pPr indent="-355600" lvl="0" marL="457200" rtl="0" algn="just">
              <a:lnSpc>
                <a:spcPct val="107916"/>
              </a:lnSpc>
              <a:spcBef>
                <a:spcPts val="0"/>
              </a:spcBef>
              <a:spcAft>
                <a:spcPts val="0"/>
              </a:spcAft>
              <a:buClr>
                <a:schemeClr val="dk1"/>
              </a:buClr>
              <a:buSzPts val="2000"/>
              <a:buChar char="●"/>
            </a:pPr>
            <a:r>
              <a:rPr lang="en-US" sz="2000">
                <a:latin typeface="Calibri"/>
                <a:ea typeface="Calibri"/>
                <a:cs typeface="Calibri"/>
                <a:sym typeface="Calibri"/>
              </a:rPr>
              <a:t>It is very convenient for people to shop online. In this solution customer will also be able to buy a direct package of things. And even seller can sell seasonal products to customer.</a:t>
            </a:r>
            <a:endParaRPr sz="2000">
              <a:latin typeface="Calibri"/>
              <a:ea typeface="Calibri"/>
              <a:cs typeface="Calibri"/>
              <a:sym typeface="Calibri"/>
            </a:endParaRPr>
          </a:p>
          <a:p>
            <a:pPr indent="0" lvl="0" marL="0" marR="0" rtl="0" algn="just">
              <a:lnSpc>
                <a:spcPct val="90000"/>
              </a:lnSpc>
              <a:spcBef>
                <a:spcPts val="800"/>
              </a:spcBef>
              <a:spcAft>
                <a:spcPts val="0"/>
              </a:spcAft>
              <a:buNone/>
            </a:pPr>
            <a:r>
              <a:t/>
            </a:r>
            <a:endParaRPr sz="2000">
              <a:latin typeface="Book Antiqua"/>
              <a:ea typeface="Book Antiqua"/>
              <a:cs typeface="Book Antiqua"/>
              <a:sym typeface="Book Antiqua"/>
            </a:endParaRPr>
          </a:p>
        </p:txBody>
      </p:sp>
      <p:sp>
        <p:nvSpPr>
          <p:cNvPr id="97" name="Google Shape;97;p3"/>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5C75"/>
              </a:buClr>
              <a:buSzPts val="1200"/>
              <a:buFont typeface="Times New Roman"/>
              <a:buNone/>
            </a:pPr>
            <a:r>
              <a:rPr b="0" i="0" lang="en-US" sz="1200" u="none">
                <a:solidFill>
                  <a:srgbClr val="045C75"/>
                </a:solidFill>
                <a:latin typeface="Times New Roman"/>
                <a:ea typeface="Times New Roman"/>
                <a:cs typeface="Times New Roman"/>
                <a:sym typeface="Times New Roman"/>
              </a:rPr>
              <a:t>*</a:t>
            </a:r>
            <a:endParaRPr/>
          </a:p>
        </p:txBody>
      </p:sp>
      <p:sp>
        <p:nvSpPr>
          <p:cNvPr id="98" name="Google Shape;98;p3"/>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45C75"/>
              </a:buClr>
              <a:buSzPts val="1200"/>
              <a:buFont typeface="Times New Roman"/>
              <a:buNone/>
            </a:pPr>
            <a:fld id="{00000000-1234-1234-1234-123412341234}" type="slidenum">
              <a:rPr b="0" i="0" lang="en-US" sz="1200" u="none">
                <a:solidFill>
                  <a:srgbClr val="045C75"/>
                </a:solidFill>
                <a:latin typeface="Times New Roman"/>
                <a:ea typeface="Times New Roman"/>
                <a:cs typeface="Times New Roman"/>
                <a:sym typeface="Times New Roman"/>
              </a:rPr>
              <a:t>‹#›</a:t>
            </a:fld>
            <a:endParaRPr/>
          </a:p>
        </p:txBody>
      </p:sp>
      <p:sp>
        <p:nvSpPr>
          <p:cNvPr id="99" name="Google Shape;99;p3"/>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45C75"/>
              </a:buClr>
              <a:buSzPts val="1200"/>
              <a:buFont typeface="Times New Roman"/>
              <a:buNone/>
            </a:pPr>
            <a:r>
              <a:rPr lang="en-US" sz="1200">
                <a:solidFill>
                  <a:srgbClr val="045C75"/>
                </a:solidFill>
                <a:latin typeface="Times New Roman"/>
                <a:ea typeface="Times New Roman"/>
                <a:cs typeface="Times New Roman"/>
                <a:sym typeface="Times New Roman"/>
              </a:rPr>
              <a:t>E-Marketplace for customize Package Shopping</a:t>
            </a:r>
            <a:endParaRPr>
              <a:solidFill>
                <a:schemeClr val="dk1"/>
              </a:solidFill>
            </a:endParaRPr>
          </a:p>
          <a:p>
            <a:pPr indent="0" lvl="0" marL="0" marR="0" rtl="0" algn="l">
              <a:lnSpc>
                <a:spcPct val="100000"/>
              </a:lnSpc>
              <a:spcBef>
                <a:spcPts val="0"/>
              </a:spcBef>
              <a:spcAft>
                <a:spcPts val="0"/>
              </a:spcAft>
              <a:buClr>
                <a:srgbClr val="045C75"/>
              </a:buClr>
              <a:buSzPts val="1200"/>
              <a:buFont typeface="Times New Roman"/>
              <a:buNone/>
            </a:pPr>
            <a:r>
              <a:t/>
            </a:r>
            <a:endParaRPr sz="1200">
              <a:solidFill>
                <a:srgbClr val="045C75"/>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9c531e8c9f_0_35"/>
          <p:cNvSpPr txBox="1"/>
          <p:nvPr>
            <p:ph type="title"/>
          </p:nvPr>
        </p:nvSpPr>
        <p:spPr>
          <a:xfrm>
            <a:off x="457200" y="704850"/>
            <a:ext cx="8229600" cy="1143000"/>
          </a:xfrm>
          <a:prstGeom prst="rect">
            <a:avLst/>
          </a:prstGeom>
        </p:spPr>
        <p:txBody>
          <a:bodyPr anchorCtr="0" anchor="b" bIns="0" lIns="0" spcFirstLastPara="1" rIns="0" wrap="square" tIns="45700">
            <a:noAutofit/>
          </a:bodyPr>
          <a:lstStyle/>
          <a:p>
            <a:pPr indent="0" lvl="0" marL="0" rtl="0" algn="ctr">
              <a:spcBef>
                <a:spcPts val="0"/>
              </a:spcBef>
              <a:spcAft>
                <a:spcPts val="0"/>
              </a:spcAft>
              <a:buNone/>
            </a:pPr>
            <a:r>
              <a:rPr lang="en-US"/>
              <a:t>Introduction</a:t>
            </a:r>
            <a:endParaRPr/>
          </a:p>
        </p:txBody>
      </p:sp>
      <p:sp>
        <p:nvSpPr>
          <p:cNvPr id="106" name="Google Shape;106;g9c531e8c9f_0_35"/>
          <p:cNvSpPr txBox="1"/>
          <p:nvPr>
            <p:ph idx="1" type="body"/>
          </p:nvPr>
        </p:nvSpPr>
        <p:spPr>
          <a:xfrm>
            <a:off x="457200" y="1935162"/>
            <a:ext cx="8229600" cy="4389300"/>
          </a:xfrm>
          <a:prstGeom prst="rect">
            <a:avLst/>
          </a:prstGeom>
        </p:spPr>
        <p:txBody>
          <a:bodyPr anchorCtr="0" anchor="t" bIns="45700" lIns="91425" spcFirstLastPara="1" rIns="91425" wrap="square" tIns="45700">
            <a:noAutofit/>
          </a:bodyPr>
          <a:lstStyle/>
          <a:p>
            <a:pPr indent="-336550" lvl="0" marL="457200" rtl="0" algn="l">
              <a:lnSpc>
                <a:spcPct val="107916"/>
              </a:lnSpc>
              <a:spcBef>
                <a:spcPts val="0"/>
              </a:spcBef>
              <a:spcAft>
                <a:spcPts val="0"/>
              </a:spcAft>
              <a:buSzPts val="1700"/>
              <a:buFont typeface="Calibri"/>
              <a:buChar char="❏"/>
            </a:pPr>
            <a:r>
              <a:rPr lang="en-US" sz="1700">
                <a:latin typeface="Calibri"/>
                <a:ea typeface="Calibri"/>
                <a:cs typeface="Calibri"/>
                <a:sym typeface="Calibri"/>
              </a:rPr>
              <a:t>E-Marketplace with customize package is a solution provided to customer as well as seller. In today’s world, where everything is on Internet and various digital platforms online shopping is one of them where most people today rely on. Due to the advantages like it save times, and various facilities like delivery, everything on one place within one click. This solution includes various modules different for customer, wholesaler and retailer. </a:t>
            </a:r>
            <a:endParaRPr sz="1700">
              <a:latin typeface="Calibri"/>
              <a:ea typeface="Calibri"/>
              <a:cs typeface="Calibri"/>
              <a:sym typeface="Calibri"/>
            </a:endParaRPr>
          </a:p>
          <a:p>
            <a:pPr indent="-336550" lvl="0" marL="457200" rtl="0" algn="l">
              <a:lnSpc>
                <a:spcPct val="107916"/>
              </a:lnSpc>
              <a:spcBef>
                <a:spcPts val="0"/>
              </a:spcBef>
              <a:spcAft>
                <a:spcPts val="0"/>
              </a:spcAft>
              <a:buSzPts val="1700"/>
              <a:buFont typeface="Calibri"/>
              <a:buChar char="❏"/>
            </a:pPr>
            <a:r>
              <a:rPr lang="en-US" sz="1700">
                <a:latin typeface="Calibri"/>
                <a:ea typeface="Calibri"/>
                <a:cs typeface="Calibri"/>
                <a:sym typeface="Calibri"/>
              </a:rPr>
              <a:t>On this platform customer and seller will register. And customer can find their required products easily. And seller will able to sell their product more effectively. Also we are providing a solution which is the unique point that is providing a system of customize packaging. Like for example, if there is any Puja at home the things required will be provided in one place. Including this we are providing a module for seasonal products. Like if some shopkeepers nowadays do not have only one business they do some extra things like during some season or according to festival they keep stock of that things for particular period so they can put this on the platform where customer will get to know that the shop near me also provide this things.</a:t>
            </a:r>
            <a:endParaRPr sz="1700">
              <a:latin typeface="Calibri"/>
              <a:ea typeface="Calibri"/>
              <a:cs typeface="Calibri"/>
              <a:sym typeface="Calibri"/>
            </a:endParaRPr>
          </a:p>
          <a:p>
            <a:pPr indent="0" lvl="0" marL="0" rtl="0" algn="l">
              <a:spcBef>
                <a:spcPts val="800"/>
              </a:spcBef>
              <a:spcAft>
                <a:spcPts val="0"/>
              </a:spcAft>
              <a:buNone/>
            </a:pPr>
            <a:r>
              <a:t/>
            </a:r>
            <a:endParaRPr/>
          </a:p>
        </p:txBody>
      </p:sp>
      <p:sp>
        <p:nvSpPr>
          <p:cNvPr id="107" name="Google Shape;107;g9c531e8c9f_0_35"/>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45C75"/>
              </a:buClr>
              <a:buSzPts val="1200"/>
              <a:buFont typeface="Times New Roman"/>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5C75"/>
              </a:buClr>
              <a:buSzPts val="1200"/>
              <a:buFont typeface="Times New Roman"/>
              <a:buNone/>
            </a:pPr>
            <a:r>
              <a:rPr b="0" i="0" lang="en-US" sz="1200" u="none">
                <a:solidFill>
                  <a:srgbClr val="045C75"/>
                </a:solidFill>
                <a:latin typeface="Times New Roman"/>
                <a:ea typeface="Times New Roman"/>
                <a:cs typeface="Times New Roman"/>
                <a:sym typeface="Times New Roman"/>
              </a:rPr>
              <a:t>*</a:t>
            </a:r>
            <a:endParaRPr/>
          </a:p>
        </p:txBody>
      </p:sp>
      <p:sp>
        <p:nvSpPr>
          <p:cNvPr id="113" name="Google Shape;113;p4"/>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45C75"/>
              </a:buClr>
              <a:buSzPts val="1200"/>
              <a:buFont typeface="Times New Roman"/>
              <a:buNone/>
            </a:pPr>
            <a:fld id="{00000000-1234-1234-1234-123412341234}" type="slidenum">
              <a:rPr b="0" i="0" lang="en-US" sz="1200" u="none">
                <a:solidFill>
                  <a:srgbClr val="045C75"/>
                </a:solidFill>
                <a:latin typeface="Times New Roman"/>
                <a:ea typeface="Times New Roman"/>
                <a:cs typeface="Times New Roman"/>
                <a:sym typeface="Times New Roman"/>
              </a:rPr>
              <a:t>‹#›</a:t>
            </a:fld>
            <a:endParaRPr/>
          </a:p>
        </p:txBody>
      </p:sp>
      <p:sp>
        <p:nvSpPr>
          <p:cNvPr id="114" name="Google Shape;114;p4"/>
          <p:cNvSpPr txBox="1"/>
          <p:nvPr/>
        </p:nvSpPr>
        <p:spPr>
          <a:xfrm>
            <a:off x="838200" y="1447800"/>
            <a:ext cx="7315200" cy="4953000"/>
          </a:xfrm>
          <a:prstGeom prst="rect">
            <a:avLst/>
          </a:prstGeom>
          <a:noFill/>
          <a:ln>
            <a:noFill/>
          </a:ln>
        </p:spPr>
        <p:txBody>
          <a:bodyPr anchorCtr="0" anchor="t" bIns="45700" lIns="91425" spcFirstLastPara="1" rIns="91425" wrap="square" tIns="45700">
            <a:noAutofit/>
          </a:bodyPr>
          <a:lstStyle/>
          <a:p>
            <a:pPr indent="-127000" lvl="0" marL="0" marR="0" rtl="0" algn="l">
              <a:lnSpc>
                <a:spcPct val="150000"/>
              </a:lnSpc>
              <a:spcBef>
                <a:spcPts val="0"/>
              </a:spcBef>
              <a:spcAft>
                <a:spcPts val="0"/>
              </a:spcAft>
              <a:buClr>
                <a:schemeClr val="dk2"/>
              </a:buClr>
              <a:buSzPts val="2000"/>
              <a:buFont typeface="Noto Sans Symbols"/>
              <a:buChar char="❑"/>
            </a:pPr>
            <a:r>
              <a:rPr b="1" i="0" lang="en-US" sz="2000" u="none">
                <a:solidFill>
                  <a:schemeClr val="dk1"/>
                </a:solidFill>
                <a:latin typeface="Book Antiqua"/>
                <a:ea typeface="Book Antiqua"/>
                <a:cs typeface="Book Antiqua"/>
                <a:sym typeface="Book Antiqua"/>
              </a:rPr>
              <a:t>  Issues:</a:t>
            </a:r>
            <a:endParaRPr sz="1700"/>
          </a:p>
          <a:p>
            <a:pPr indent="-114300" lvl="1" marL="457200" marR="0" rtl="0" algn="l">
              <a:lnSpc>
                <a:spcPct val="200000"/>
              </a:lnSpc>
              <a:spcBef>
                <a:spcPts val="0"/>
              </a:spcBef>
              <a:spcAft>
                <a:spcPts val="0"/>
              </a:spcAft>
              <a:buClr>
                <a:schemeClr val="accent2"/>
              </a:buClr>
              <a:buSzPts val="1800"/>
              <a:buFont typeface="Noto Sans Symbols"/>
              <a:buChar char="⮚"/>
            </a:pPr>
            <a:r>
              <a:rPr b="0" i="0" lang="en-US" sz="2100" u="none" cap="none" strike="noStrike">
                <a:solidFill>
                  <a:schemeClr val="dk1"/>
                </a:solidFill>
                <a:latin typeface="Book Antiqua"/>
                <a:ea typeface="Book Antiqua"/>
                <a:cs typeface="Book Antiqua"/>
                <a:sym typeface="Book Antiqua"/>
              </a:rPr>
              <a:t> </a:t>
            </a:r>
            <a:r>
              <a:rPr lang="en-US" sz="1700">
                <a:solidFill>
                  <a:schemeClr val="dk1"/>
                </a:solidFill>
                <a:latin typeface="Calibri"/>
                <a:ea typeface="Calibri"/>
                <a:cs typeface="Calibri"/>
                <a:sym typeface="Calibri"/>
              </a:rPr>
              <a:t>When a visitor goes to an E-Commerce platform and sigh up the portal is unaware of the customer, bar the information they entered. Whether the customer is genuine or not remains questionable. Cash on delivery purchases using an invalid or fake phone number or addresses can lead to huge revenue losses.</a:t>
            </a:r>
            <a:endParaRPr sz="1700"/>
          </a:p>
        </p:txBody>
      </p:sp>
      <p:sp>
        <p:nvSpPr>
          <p:cNvPr id="115" name="Google Shape;115;p4"/>
          <p:cNvSpPr txBox="1"/>
          <p:nvPr>
            <p:ph type="title"/>
          </p:nvPr>
        </p:nvSpPr>
        <p:spPr>
          <a:xfrm>
            <a:off x="762000" y="228600"/>
            <a:ext cx="8229600" cy="835025"/>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3200"/>
              <a:buFont typeface="Book Antiqua"/>
              <a:buNone/>
            </a:pPr>
            <a:r>
              <a:rPr b="0" i="0" lang="en-US" sz="3200" u="none">
                <a:solidFill>
                  <a:schemeClr val="dk2"/>
                </a:solidFill>
                <a:latin typeface="Book Antiqua"/>
                <a:ea typeface="Book Antiqua"/>
                <a:cs typeface="Book Antiqua"/>
                <a:sym typeface="Book Antiqua"/>
              </a:rPr>
              <a:t>Key Issues/Requirement (may vary) </a:t>
            </a:r>
            <a:endParaRPr/>
          </a:p>
        </p:txBody>
      </p:sp>
      <p:sp>
        <p:nvSpPr>
          <p:cNvPr id="116" name="Google Shape;116;p4"/>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45C75"/>
              </a:buClr>
              <a:buSzPts val="1200"/>
              <a:buFont typeface="Times New Roman"/>
              <a:buNone/>
            </a:pPr>
            <a:r>
              <a:rPr lang="en-US" sz="1200">
                <a:solidFill>
                  <a:srgbClr val="045C75"/>
                </a:solidFill>
                <a:latin typeface="Times New Roman"/>
                <a:ea typeface="Times New Roman"/>
                <a:cs typeface="Times New Roman"/>
                <a:sym typeface="Times New Roman"/>
              </a:rPr>
              <a:t>E-Marketplace for customize Package Shopping</a:t>
            </a:r>
            <a:endParaRPr>
              <a:solidFill>
                <a:schemeClr val="dk1"/>
              </a:solidFill>
            </a:endParaRPr>
          </a:p>
          <a:p>
            <a:pPr indent="0" lvl="0" marL="0" marR="0" rtl="0" algn="l">
              <a:lnSpc>
                <a:spcPct val="100000"/>
              </a:lnSpc>
              <a:spcBef>
                <a:spcPts val="0"/>
              </a:spcBef>
              <a:spcAft>
                <a:spcPts val="0"/>
              </a:spcAft>
              <a:buClr>
                <a:srgbClr val="045C75"/>
              </a:buClr>
              <a:buSzPts val="1200"/>
              <a:buFont typeface="Times New Roman"/>
              <a:buNone/>
            </a:pPr>
            <a:r>
              <a:t/>
            </a:r>
            <a:endParaRPr sz="1200">
              <a:solidFill>
                <a:srgbClr val="045C75"/>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5C75"/>
              </a:buClr>
              <a:buSzPts val="1200"/>
              <a:buFont typeface="Times New Roman"/>
              <a:buNone/>
            </a:pPr>
            <a:r>
              <a:rPr b="0" i="0" lang="en-US" sz="1200" u="none">
                <a:solidFill>
                  <a:srgbClr val="045C75"/>
                </a:solidFill>
                <a:latin typeface="Times New Roman"/>
                <a:ea typeface="Times New Roman"/>
                <a:cs typeface="Times New Roman"/>
                <a:sym typeface="Times New Roman"/>
              </a:rPr>
              <a:t>*</a:t>
            </a:r>
            <a:endParaRPr/>
          </a:p>
        </p:txBody>
      </p:sp>
      <p:sp>
        <p:nvSpPr>
          <p:cNvPr id="122" name="Google Shape;122;p5"/>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45C75"/>
              </a:buClr>
              <a:buSzPts val="1200"/>
              <a:buFont typeface="Times New Roman"/>
              <a:buNone/>
            </a:pPr>
            <a:fld id="{00000000-1234-1234-1234-123412341234}" type="slidenum">
              <a:rPr b="0" i="0" lang="en-US" sz="1200" u="none">
                <a:solidFill>
                  <a:srgbClr val="045C75"/>
                </a:solidFill>
                <a:latin typeface="Times New Roman"/>
                <a:ea typeface="Times New Roman"/>
                <a:cs typeface="Times New Roman"/>
                <a:sym typeface="Times New Roman"/>
              </a:rPr>
              <a:t>‹#›</a:t>
            </a:fld>
            <a:endParaRPr/>
          </a:p>
        </p:txBody>
      </p:sp>
      <p:sp>
        <p:nvSpPr>
          <p:cNvPr id="123" name="Google Shape;123;p5"/>
          <p:cNvSpPr txBox="1"/>
          <p:nvPr>
            <p:ph type="title"/>
          </p:nvPr>
        </p:nvSpPr>
        <p:spPr>
          <a:xfrm>
            <a:off x="762000" y="228600"/>
            <a:ext cx="8229600" cy="835025"/>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3200"/>
              <a:buFont typeface="Book Antiqua"/>
              <a:buNone/>
            </a:pPr>
            <a:r>
              <a:rPr b="0" i="0" lang="en-US" sz="3200" u="none">
                <a:solidFill>
                  <a:schemeClr val="dk2"/>
                </a:solidFill>
                <a:latin typeface="Book Antiqua"/>
                <a:ea typeface="Book Antiqua"/>
                <a:cs typeface="Book Antiqua"/>
                <a:sym typeface="Book Antiqua"/>
              </a:rPr>
              <a:t>Literature Survey</a:t>
            </a:r>
            <a:endParaRPr/>
          </a:p>
        </p:txBody>
      </p:sp>
      <p:sp>
        <p:nvSpPr>
          <p:cNvPr id="124" name="Google Shape;124;p5"/>
          <p:cNvSpPr txBox="1"/>
          <p:nvPr/>
        </p:nvSpPr>
        <p:spPr>
          <a:xfrm>
            <a:off x="838200" y="1447800"/>
            <a:ext cx="7315200" cy="4953000"/>
          </a:xfrm>
          <a:prstGeom prst="rect">
            <a:avLst/>
          </a:prstGeom>
          <a:noFill/>
          <a:ln>
            <a:noFill/>
          </a:ln>
        </p:spPr>
        <p:txBody>
          <a:bodyPr anchorCtr="0" anchor="t" bIns="45700" lIns="91425" spcFirstLastPara="1" rIns="91425" wrap="square" tIns="45700">
            <a:noAutofit/>
          </a:bodyPr>
          <a:lstStyle/>
          <a:p>
            <a:pPr indent="-296862" lvl="0" marL="341312" marR="0" rtl="0" algn="just">
              <a:lnSpc>
                <a:spcPct val="150000"/>
              </a:lnSpc>
              <a:spcBef>
                <a:spcPts val="0"/>
              </a:spcBef>
              <a:spcAft>
                <a:spcPts val="0"/>
              </a:spcAft>
              <a:buSzPts val="1300"/>
              <a:buChar char="❑"/>
            </a:pPr>
            <a:r>
              <a:rPr lang="en-US" sz="1300"/>
              <a:t>Author </a:t>
            </a:r>
            <a:r>
              <a:rPr lang="en-US" sz="1300">
                <a:highlight>
                  <a:srgbClr val="FFFFFF"/>
                </a:highlight>
              </a:rPr>
              <a:t>Shao Guo-Hong</a:t>
            </a:r>
            <a:r>
              <a:rPr lang="en-US" sz="1300" u="sng">
                <a:solidFill>
                  <a:srgbClr val="FF0000"/>
                </a:solidFill>
                <a:highlight>
                  <a:srgbClr val="FFFFFF"/>
                </a:highlight>
                <a:hlinkClick action="ppaction://hlinksldjump" r:id="rId3">
                  <a:extLst>
                    <a:ext uri="{A12FA001-AC4F-418D-AE19-62706E023703}">
                      <ahyp:hlinkClr val="tx"/>
                    </a:ext>
                  </a:extLst>
                </a:hlinkClick>
              </a:rPr>
              <a:t>[2]</a:t>
            </a:r>
            <a:r>
              <a:rPr lang="en-US" sz="1300">
                <a:highlight>
                  <a:srgbClr val="FFFFFF"/>
                </a:highlight>
              </a:rPr>
              <a:t> proposed Android program design and development, including classes application, program design, development and analysis which is referred here.</a:t>
            </a:r>
            <a:endParaRPr sz="1300">
              <a:highlight>
                <a:srgbClr val="FFFFFF"/>
              </a:highlight>
            </a:endParaRPr>
          </a:p>
          <a:p>
            <a:pPr indent="-296862" lvl="0" marL="341312" marR="0" rtl="0" algn="just">
              <a:lnSpc>
                <a:spcPct val="150000"/>
              </a:lnSpc>
              <a:spcBef>
                <a:spcPts val="0"/>
              </a:spcBef>
              <a:spcAft>
                <a:spcPts val="0"/>
              </a:spcAft>
              <a:buSzPts val="1300"/>
              <a:buChar char="❑"/>
            </a:pPr>
            <a:r>
              <a:rPr lang="en-US" sz="1300">
                <a:highlight>
                  <a:srgbClr val="FFFFFF"/>
                </a:highlight>
              </a:rPr>
              <a:t>Authors M. A. P. Chamikara, Y. P. R. D. Yapa, S. R. Kodituwakku, J. Gunathilake</a:t>
            </a:r>
            <a:r>
              <a:rPr lang="en-US" sz="1300" u="sng">
                <a:solidFill>
                  <a:srgbClr val="FF0000"/>
                </a:solidFill>
                <a:highlight>
                  <a:srgbClr val="FFFFFF"/>
                </a:highlight>
                <a:hlinkClick action="ppaction://hlinksldjump" r:id="rId4">
                  <a:extLst>
                    <a:ext uri="{A12FA001-AC4F-418D-AE19-62706E023703}">
                      <ahyp:hlinkClr val="tx"/>
                    </a:ext>
                  </a:extLst>
                </a:hlinkClick>
              </a:rPr>
              <a:t>[3]</a:t>
            </a:r>
            <a:r>
              <a:rPr lang="en-US" sz="1300">
                <a:highlight>
                  <a:srgbClr val="FFFFFF"/>
                </a:highlight>
              </a:rPr>
              <a:t> proposed an efficient </a:t>
            </a:r>
            <a:r>
              <a:rPr lang="en-US" sz="1300">
                <a:highlight>
                  <a:srgbClr val="FFFFFF"/>
                </a:highlight>
              </a:rPr>
              <a:t>Algorithm</a:t>
            </a:r>
            <a:r>
              <a:rPr lang="en-US" sz="1300">
                <a:highlight>
                  <a:srgbClr val="FFFFFF"/>
                </a:highlight>
              </a:rPr>
              <a:t> to detect the nearest location of map for a given theme which is </a:t>
            </a:r>
            <a:r>
              <a:rPr lang="en-US" sz="1300">
                <a:highlight>
                  <a:srgbClr val="FFFFFF"/>
                </a:highlight>
              </a:rPr>
              <a:t>referred</a:t>
            </a:r>
            <a:r>
              <a:rPr lang="en-US" sz="1300">
                <a:highlight>
                  <a:srgbClr val="FFFFFF"/>
                </a:highlight>
              </a:rPr>
              <a:t> here.</a:t>
            </a:r>
            <a:endParaRPr sz="1300">
              <a:highlight>
                <a:srgbClr val="FFFFFF"/>
              </a:highlight>
            </a:endParaRPr>
          </a:p>
          <a:p>
            <a:pPr indent="-296862" lvl="0" marL="341312" marR="0" rtl="0" algn="just">
              <a:lnSpc>
                <a:spcPct val="150000"/>
              </a:lnSpc>
              <a:spcBef>
                <a:spcPts val="0"/>
              </a:spcBef>
              <a:spcAft>
                <a:spcPts val="0"/>
              </a:spcAft>
              <a:buSzPts val="1300"/>
              <a:buChar char="❑"/>
            </a:pPr>
            <a:r>
              <a:rPr lang="en-US" sz="1300"/>
              <a:t>Author </a:t>
            </a:r>
            <a:r>
              <a:rPr lang="en-US" sz="1300">
                <a:highlight>
                  <a:srgbClr val="FFFFFF"/>
                </a:highlight>
                <a:uFill>
                  <a:noFill/>
                </a:uFill>
                <a:hlinkClick r:id="rId5"/>
              </a:rPr>
              <a:t>Yongqiang He </a:t>
            </a:r>
            <a:r>
              <a:rPr lang="en-US" sz="1300">
                <a:highlight>
                  <a:srgbClr val="FFFFFF"/>
                </a:highlight>
              </a:rPr>
              <a:t>; </a:t>
            </a:r>
            <a:r>
              <a:rPr lang="en-US" sz="1300">
                <a:highlight>
                  <a:srgbClr val="FFFFFF"/>
                </a:highlight>
                <a:uFill>
                  <a:noFill/>
                </a:uFill>
                <a:hlinkClick r:id="rId6"/>
              </a:rPr>
              <a:t>Yanrong Shi </a:t>
            </a:r>
            <a:r>
              <a:rPr lang="en-US" sz="1300">
                <a:highlight>
                  <a:srgbClr val="FFFFFF"/>
                </a:highlight>
              </a:rPr>
              <a:t>; </a:t>
            </a:r>
            <a:r>
              <a:rPr lang="en-US" sz="1300">
                <a:highlight>
                  <a:srgbClr val="FFFFFF"/>
                </a:highlight>
                <a:uFill>
                  <a:noFill/>
                </a:uFill>
                <a:hlinkClick r:id="rId7"/>
              </a:rPr>
              <a:t>Aixiang He</a:t>
            </a:r>
            <a:r>
              <a:rPr lang="en-US" sz="1300" u="sng">
                <a:solidFill>
                  <a:srgbClr val="FF0000"/>
                </a:solidFill>
                <a:hlinkClick action="ppaction://hlinksldjump" r:id="rId8">
                  <a:extLst>
                    <a:ext uri="{A12FA001-AC4F-418D-AE19-62706E023703}">
                      <ahyp:hlinkClr val="tx"/>
                    </a:ext>
                  </a:extLst>
                </a:hlinkClick>
              </a:rPr>
              <a:t>[4]</a:t>
            </a:r>
            <a:r>
              <a:rPr lang="en-US" sz="1300"/>
              <a:t> proposed </a:t>
            </a:r>
            <a:r>
              <a:rPr lang="en-US" sz="1300">
                <a:highlight>
                  <a:srgbClr val="FFFFFF"/>
                </a:highlight>
              </a:rPr>
              <a:t>a common online payment system model with emphasis on the discussion of the electronic credit card, electronic cash, and electronic check of three online payment modes which is used here.</a:t>
            </a:r>
            <a:endParaRPr sz="1300">
              <a:highlight>
                <a:srgbClr val="FFFFFF"/>
              </a:highlight>
            </a:endParaRPr>
          </a:p>
          <a:p>
            <a:pPr indent="-296862" lvl="0" marL="341312" marR="0" rtl="0" algn="just">
              <a:lnSpc>
                <a:spcPct val="150000"/>
              </a:lnSpc>
              <a:spcBef>
                <a:spcPts val="0"/>
              </a:spcBef>
              <a:spcAft>
                <a:spcPts val="0"/>
              </a:spcAft>
              <a:buSzPts val="1300"/>
              <a:buChar char="❑"/>
            </a:pPr>
            <a:r>
              <a:rPr lang="en-US" sz="1300">
                <a:highlight>
                  <a:srgbClr val="FFFFFF"/>
                </a:highlight>
              </a:rPr>
              <a:t>Author </a:t>
            </a:r>
            <a:r>
              <a:rPr lang="en-US" sz="1300">
                <a:highlight>
                  <a:srgbClr val="FFFFFF"/>
                </a:highlight>
                <a:uFill>
                  <a:noFill/>
                </a:uFill>
                <a:hlinkClick r:id="rId9"/>
              </a:rPr>
              <a:t>Hongyan Xin</a:t>
            </a:r>
            <a:r>
              <a:rPr lang="en-US" sz="1300">
                <a:highlight>
                  <a:srgbClr val="FFFFFF"/>
                </a:highlight>
              </a:rPr>
              <a:t> </a:t>
            </a:r>
            <a:r>
              <a:rPr lang="en-US" sz="1300" u="sng">
                <a:solidFill>
                  <a:srgbClr val="FF0000"/>
                </a:solidFill>
                <a:highlight>
                  <a:srgbClr val="FFFFFF"/>
                </a:highlight>
                <a:hlinkClick action="ppaction://hlinksldjump" r:id="rId10">
                  <a:extLst>
                    <a:ext uri="{A12FA001-AC4F-418D-AE19-62706E023703}">
                      <ahyp:hlinkClr val="tx"/>
                    </a:ext>
                  </a:extLst>
                </a:hlinkClick>
              </a:rPr>
              <a:t>[5]</a:t>
            </a:r>
            <a:r>
              <a:rPr lang="en-US" sz="1300">
                <a:highlight>
                  <a:srgbClr val="FFFFFF"/>
                </a:highlight>
              </a:rPr>
              <a:t> have done Research on E-Commerce Business Model Based on Intelligent Terminals Mobile which is referred here.</a:t>
            </a:r>
            <a:endParaRPr sz="1300">
              <a:highlight>
                <a:srgbClr val="FFFFFF"/>
              </a:highlight>
            </a:endParaRPr>
          </a:p>
          <a:p>
            <a:pPr indent="-296862" lvl="0" marL="341312" marR="0" rtl="0" algn="just">
              <a:lnSpc>
                <a:spcPct val="150000"/>
              </a:lnSpc>
              <a:spcBef>
                <a:spcPts val="0"/>
              </a:spcBef>
              <a:spcAft>
                <a:spcPts val="0"/>
              </a:spcAft>
              <a:buSzPts val="1300"/>
              <a:buChar char="❑"/>
            </a:pPr>
            <a:r>
              <a:rPr lang="en-US" sz="1300">
                <a:highlight>
                  <a:srgbClr val="FFFFFF"/>
                </a:highlight>
              </a:rPr>
              <a:t>Authors </a:t>
            </a:r>
            <a:r>
              <a:rPr lang="en-US" sz="1300">
                <a:highlight>
                  <a:srgbClr val="FFFFFF"/>
                </a:highlight>
                <a:uFill>
                  <a:noFill/>
                </a:uFill>
                <a:hlinkClick r:id="rId11"/>
              </a:rPr>
              <a:t>Biswarup Nandi </a:t>
            </a:r>
            <a:r>
              <a:rPr lang="en-US" sz="1300">
                <a:highlight>
                  <a:srgbClr val="FFFFFF"/>
                </a:highlight>
              </a:rPr>
              <a:t>; </a:t>
            </a:r>
            <a:r>
              <a:rPr lang="en-US" sz="1300">
                <a:highlight>
                  <a:srgbClr val="FFFFFF"/>
                </a:highlight>
                <a:uFill>
                  <a:noFill/>
                </a:uFill>
                <a:hlinkClick r:id="rId12"/>
              </a:rPr>
              <a:t>Mousumi Ghanti </a:t>
            </a:r>
            <a:r>
              <a:rPr lang="en-US" sz="1300">
                <a:highlight>
                  <a:srgbClr val="FFFFFF"/>
                </a:highlight>
              </a:rPr>
              <a:t>; </a:t>
            </a:r>
            <a:r>
              <a:rPr lang="en-US" sz="1300">
                <a:highlight>
                  <a:srgbClr val="FFFFFF"/>
                </a:highlight>
                <a:uFill>
                  <a:noFill/>
                </a:uFill>
                <a:hlinkClick r:id="rId13"/>
              </a:rPr>
              <a:t>Souvik Paul</a:t>
            </a:r>
            <a:r>
              <a:rPr lang="en-US" sz="1300">
                <a:highlight>
                  <a:srgbClr val="FFFFFF"/>
                </a:highlight>
              </a:rPr>
              <a:t> </a:t>
            </a:r>
            <a:r>
              <a:rPr lang="en-US" sz="1300" u="sng">
                <a:solidFill>
                  <a:srgbClr val="FF0000"/>
                </a:solidFill>
                <a:highlight>
                  <a:srgbClr val="FFFFFF"/>
                </a:highlight>
                <a:hlinkClick action="ppaction://hlinksldjump" r:id="rId14">
                  <a:extLst>
                    <a:ext uri="{A12FA001-AC4F-418D-AE19-62706E023703}">
                      <ahyp:hlinkClr val="tx"/>
                    </a:ext>
                  </a:extLst>
                </a:hlinkClick>
              </a:rPr>
              <a:t>[6]</a:t>
            </a:r>
            <a:r>
              <a:rPr lang="en-US" sz="1300">
                <a:highlight>
                  <a:srgbClr val="FFFFFF"/>
                </a:highlight>
              </a:rPr>
              <a:t> has proposed Text based Sentiment Analysis which analyses customers reviews and sentiments which is referred here.</a:t>
            </a:r>
            <a:endParaRPr sz="1300">
              <a:highlight>
                <a:srgbClr val="FFFFFF"/>
              </a:highlight>
            </a:endParaRPr>
          </a:p>
          <a:p>
            <a:pPr indent="-296862" lvl="0" marL="341312" marR="0" rtl="0" algn="just">
              <a:lnSpc>
                <a:spcPct val="150000"/>
              </a:lnSpc>
              <a:spcBef>
                <a:spcPts val="0"/>
              </a:spcBef>
              <a:spcAft>
                <a:spcPts val="0"/>
              </a:spcAft>
              <a:buSzPts val="1300"/>
              <a:buChar char="❑"/>
            </a:pPr>
            <a:r>
              <a:rPr lang="en-US" sz="1300">
                <a:highlight>
                  <a:srgbClr val="FFFFFF"/>
                </a:highlight>
              </a:rPr>
              <a:t>Author </a:t>
            </a:r>
            <a:r>
              <a:rPr lang="en-US" sz="1300">
                <a:highlight>
                  <a:srgbClr val="FFFFFF"/>
                </a:highlight>
                <a:uFill>
                  <a:noFill/>
                </a:uFill>
                <a:hlinkClick r:id="rId15"/>
              </a:rPr>
              <a:t>Junnan Chen </a:t>
            </a:r>
            <a:r>
              <a:rPr lang="en-US" sz="1300">
                <a:highlight>
                  <a:srgbClr val="FFFFFF"/>
                </a:highlight>
              </a:rPr>
              <a:t>; </a:t>
            </a:r>
            <a:r>
              <a:rPr lang="en-US" sz="1300">
                <a:highlight>
                  <a:srgbClr val="FFFFFF"/>
                </a:highlight>
                <a:uFill>
                  <a:noFill/>
                </a:uFill>
                <a:hlinkClick r:id="rId16"/>
              </a:rPr>
              <a:t>Courtney Miller </a:t>
            </a:r>
            <a:r>
              <a:rPr lang="en-US" sz="1300">
                <a:highlight>
                  <a:srgbClr val="FFFFFF"/>
                </a:highlight>
              </a:rPr>
              <a:t>; Gaby G. Dagher proposed </a:t>
            </a:r>
            <a:r>
              <a:rPr lang="en-US" sz="1300" u="sng">
                <a:solidFill>
                  <a:srgbClr val="FF0000"/>
                </a:solidFill>
                <a:highlight>
                  <a:srgbClr val="FFFFFF"/>
                </a:highlight>
                <a:hlinkClick action="ppaction://hlinksldjump" r:id="rId17">
                  <a:extLst>
                    <a:ext uri="{A12FA001-AC4F-418D-AE19-62706E023703}">
                      <ahyp:hlinkClr val="tx"/>
                    </a:ext>
                  </a:extLst>
                </a:hlinkClick>
              </a:rPr>
              <a:t>[7]</a:t>
            </a:r>
            <a:r>
              <a:rPr lang="en-US" sz="1300">
                <a:highlight>
                  <a:srgbClr val="FFFFFF"/>
                </a:highlight>
              </a:rPr>
              <a:t> Product recommendation system for small online retailers using association rules mining which is used to recommend products to the customer according to their search history which is referred here.</a:t>
            </a:r>
            <a:endParaRPr sz="1300" u="sng">
              <a:highlight>
                <a:srgbClr val="FFFFFF"/>
              </a:highlight>
            </a:endParaRPr>
          </a:p>
          <a:p>
            <a:pPr indent="-341312" lvl="0" marL="341312" marR="0" rtl="0" algn="just">
              <a:lnSpc>
                <a:spcPct val="150000"/>
              </a:lnSpc>
              <a:spcBef>
                <a:spcPts val="0"/>
              </a:spcBef>
              <a:spcAft>
                <a:spcPts val="0"/>
              </a:spcAft>
              <a:buClr>
                <a:schemeClr val="dk1"/>
              </a:buClr>
              <a:buSzPts val="2000"/>
              <a:buFont typeface="Times New Roman"/>
              <a:buNone/>
            </a:pPr>
            <a:r>
              <a:t/>
            </a:r>
            <a:endParaRPr i="0" sz="1300" u="none"/>
          </a:p>
          <a:p>
            <a:pPr indent="-341312" lvl="1" marL="798512" marR="0" rtl="0" algn="just">
              <a:lnSpc>
                <a:spcPct val="150000"/>
              </a:lnSpc>
              <a:spcBef>
                <a:spcPts val="0"/>
              </a:spcBef>
              <a:spcAft>
                <a:spcPts val="0"/>
              </a:spcAft>
              <a:buClr>
                <a:schemeClr val="dk1"/>
              </a:buClr>
              <a:buSzPts val="2000"/>
              <a:buFont typeface="Times New Roman"/>
              <a:buNone/>
            </a:pPr>
            <a:r>
              <a:t/>
            </a:r>
            <a:endParaRPr i="0" sz="1300" u="none" cap="none" strike="noStrike"/>
          </a:p>
          <a:p>
            <a:pPr indent="0" lvl="0" marL="0" marR="0" rtl="0" algn="l">
              <a:lnSpc>
                <a:spcPct val="100000"/>
              </a:lnSpc>
              <a:spcBef>
                <a:spcPts val="0"/>
              </a:spcBef>
              <a:spcAft>
                <a:spcPts val="0"/>
              </a:spcAft>
              <a:buNone/>
            </a:pPr>
            <a:r>
              <a:t/>
            </a:r>
            <a:endParaRPr i="0" sz="1300" u="none" cap="none" strike="noStrike"/>
          </a:p>
        </p:txBody>
      </p:sp>
      <p:sp>
        <p:nvSpPr>
          <p:cNvPr id="125" name="Google Shape;125;p5"/>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45C75"/>
              </a:buClr>
              <a:buSzPts val="1200"/>
              <a:buFont typeface="Times New Roman"/>
              <a:buNone/>
            </a:pPr>
            <a:r>
              <a:t/>
            </a:r>
            <a:endParaRPr sz="1200">
              <a:solidFill>
                <a:srgbClr val="045C75"/>
              </a:solidFill>
              <a:latin typeface="Times New Roman"/>
              <a:ea typeface="Times New Roman"/>
              <a:cs typeface="Times New Roman"/>
              <a:sym typeface="Times New Roman"/>
            </a:endParaRPr>
          </a:p>
          <a:p>
            <a:pPr indent="0" lvl="0" marL="0" rtl="0" algn="l">
              <a:spcBef>
                <a:spcPts val="0"/>
              </a:spcBef>
              <a:spcAft>
                <a:spcPts val="0"/>
              </a:spcAft>
              <a:buClr>
                <a:srgbClr val="045C75"/>
              </a:buClr>
              <a:buSzPts val="1200"/>
              <a:buFont typeface="Times New Roman"/>
              <a:buNone/>
            </a:pPr>
            <a:r>
              <a:rPr lang="en-US" sz="1200">
                <a:solidFill>
                  <a:srgbClr val="045C75"/>
                </a:solidFill>
                <a:latin typeface="Times New Roman"/>
                <a:ea typeface="Times New Roman"/>
                <a:cs typeface="Times New Roman"/>
                <a:sym typeface="Times New Roman"/>
              </a:rPr>
              <a:t>E-Marketplace for customize Package Shopping</a:t>
            </a:r>
            <a:endParaRPr sz="1200">
              <a:solidFill>
                <a:srgbClr val="045C75"/>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5C75"/>
              </a:buClr>
              <a:buSzPts val="1200"/>
              <a:buFont typeface="Times New Roman"/>
              <a:buNone/>
            </a:pPr>
            <a:r>
              <a:rPr b="0" i="0" lang="en-US" sz="1200" u="none">
                <a:solidFill>
                  <a:srgbClr val="045C75"/>
                </a:solidFill>
                <a:latin typeface="Times New Roman"/>
                <a:ea typeface="Times New Roman"/>
                <a:cs typeface="Times New Roman"/>
                <a:sym typeface="Times New Roman"/>
              </a:rPr>
              <a:t>*</a:t>
            </a:r>
            <a:endParaRPr/>
          </a:p>
        </p:txBody>
      </p:sp>
      <p:sp>
        <p:nvSpPr>
          <p:cNvPr id="131" name="Google Shape;131;p6"/>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45C75"/>
              </a:buClr>
              <a:buSzPts val="1200"/>
              <a:buFont typeface="Times New Roman"/>
              <a:buNone/>
            </a:pPr>
            <a:fld id="{00000000-1234-1234-1234-123412341234}" type="slidenum">
              <a:rPr b="0" i="0" lang="en-US" sz="1200" u="none">
                <a:solidFill>
                  <a:srgbClr val="045C75"/>
                </a:solidFill>
                <a:latin typeface="Times New Roman"/>
                <a:ea typeface="Times New Roman"/>
                <a:cs typeface="Times New Roman"/>
                <a:sym typeface="Times New Roman"/>
              </a:rPr>
              <a:t>‹#›</a:t>
            </a:fld>
            <a:endParaRPr/>
          </a:p>
        </p:txBody>
      </p:sp>
      <p:sp>
        <p:nvSpPr>
          <p:cNvPr id="132" name="Google Shape;132;p6"/>
          <p:cNvSpPr txBox="1"/>
          <p:nvPr>
            <p:ph type="title"/>
          </p:nvPr>
        </p:nvSpPr>
        <p:spPr>
          <a:xfrm>
            <a:off x="762000" y="228600"/>
            <a:ext cx="8229600" cy="835025"/>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3200"/>
              <a:buFont typeface="Book Antiqua"/>
              <a:buNone/>
            </a:pPr>
            <a:r>
              <a:rPr b="0" i="0" lang="en-US" sz="3200" u="none">
                <a:solidFill>
                  <a:schemeClr val="dk2"/>
                </a:solidFill>
                <a:latin typeface="Book Antiqua"/>
                <a:ea typeface="Book Antiqua"/>
                <a:cs typeface="Book Antiqua"/>
                <a:sym typeface="Book Antiqua"/>
              </a:rPr>
              <a:t>Problem Statement</a:t>
            </a:r>
            <a:endParaRPr/>
          </a:p>
        </p:txBody>
      </p:sp>
      <p:sp>
        <p:nvSpPr>
          <p:cNvPr id="133" name="Google Shape;133;p6"/>
          <p:cNvSpPr txBox="1"/>
          <p:nvPr/>
        </p:nvSpPr>
        <p:spPr>
          <a:xfrm>
            <a:off x="838200" y="1519525"/>
            <a:ext cx="7315200" cy="488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This project aims to develop an online shopping for customers with the goal that it is very easy to shop all the needed items without searching and at one place. It consist of Effortless shopping where all you need to do is select what kind of package you want. This platform is also for the Retail and Wholesale shopkeepers who want to sell their products online where retailers as well as customers can also buy online from </a:t>
            </a:r>
            <a:r>
              <a:rPr lang="en-US" sz="1600">
                <a:solidFill>
                  <a:schemeClr val="dk1"/>
                </a:solidFill>
                <a:latin typeface="Times New Roman"/>
                <a:ea typeface="Times New Roman"/>
                <a:cs typeface="Times New Roman"/>
                <a:sym typeface="Times New Roman"/>
              </a:rPr>
              <a:t>wholesaler.</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To get to this online shopping  system the customers, retail shops and wholesale shops have to register.</a:t>
            </a:r>
            <a:r>
              <a:rPr lang="en-US" sz="1600">
                <a:solidFill>
                  <a:schemeClr val="dk1"/>
                </a:solidFill>
                <a:highlight>
                  <a:srgbClr val="FFFFFF"/>
                </a:highlight>
                <a:latin typeface="Times New Roman"/>
                <a:ea typeface="Times New Roman"/>
                <a:cs typeface="Times New Roman"/>
                <a:sym typeface="Times New Roman"/>
              </a:rPr>
              <a:t>Upon successful login the customers can purchase a wide range of things which will be dispatched at the doorstep</a:t>
            </a:r>
            <a:endParaRPr sz="1600">
              <a:solidFill>
                <a:schemeClr val="dk1"/>
              </a:solidFill>
              <a:highlight>
                <a:srgbClr val="FFFFFF"/>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chemeClr val="dk1"/>
                </a:solidFill>
                <a:highlight>
                  <a:srgbClr val="FFFFFF"/>
                </a:highlight>
                <a:latin typeface="Times New Roman"/>
                <a:ea typeface="Times New Roman"/>
                <a:cs typeface="Times New Roman"/>
                <a:sym typeface="Times New Roman"/>
              </a:rPr>
              <a:t>The ML Algorithms like recommendation system will recommend the products to the customer according to their interest.</a:t>
            </a:r>
            <a:endParaRPr sz="1600">
              <a:solidFill>
                <a:schemeClr val="dk1"/>
              </a:solidFill>
              <a:highlight>
                <a:srgbClr val="FFFFFF"/>
              </a:highlight>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lang="en-US" sz="1300">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 </a:t>
            </a:r>
            <a:endParaRPr i="0" sz="13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300" u="none">
              <a:solidFill>
                <a:schemeClr val="dk1"/>
              </a:solidFill>
              <a:latin typeface="Times New Roman"/>
              <a:ea typeface="Times New Roman"/>
              <a:cs typeface="Times New Roman"/>
              <a:sym typeface="Times New Roman"/>
            </a:endParaRPr>
          </a:p>
        </p:txBody>
      </p:sp>
      <p:sp>
        <p:nvSpPr>
          <p:cNvPr id="134" name="Google Shape;134;p6"/>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45C75"/>
              </a:buClr>
              <a:buSzPts val="1200"/>
              <a:buFont typeface="Times New Roman"/>
              <a:buNone/>
            </a:pPr>
            <a:r>
              <a:rPr lang="en-US" sz="1200">
                <a:solidFill>
                  <a:srgbClr val="045C75"/>
                </a:solidFill>
                <a:latin typeface="Times New Roman"/>
                <a:ea typeface="Times New Roman"/>
                <a:cs typeface="Times New Roman"/>
                <a:sym typeface="Times New Roman"/>
              </a:rPr>
              <a:t>E-Marketplace for customize Package Shopping</a:t>
            </a:r>
            <a:endParaRPr sz="1200">
              <a:solidFill>
                <a:srgbClr val="045C75"/>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5C75"/>
              </a:buClr>
              <a:buSzPts val="1200"/>
              <a:buFont typeface="Times New Roman"/>
              <a:buNone/>
            </a:pPr>
            <a:r>
              <a:rPr b="0" i="0" lang="en-US" sz="1200" u="none">
                <a:solidFill>
                  <a:srgbClr val="045C75"/>
                </a:solidFill>
                <a:latin typeface="Times New Roman"/>
                <a:ea typeface="Times New Roman"/>
                <a:cs typeface="Times New Roman"/>
                <a:sym typeface="Times New Roman"/>
              </a:rPr>
              <a:t>*</a:t>
            </a:r>
            <a:endParaRPr/>
          </a:p>
        </p:txBody>
      </p:sp>
      <p:sp>
        <p:nvSpPr>
          <p:cNvPr id="140" name="Google Shape;140;p7"/>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45C75"/>
              </a:buClr>
              <a:buSzPts val="1200"/>
              <a:buFont typeface="Times New Roman"/>
              <a:buNone/>
            </a:pPr>
            <a:fld id="{00000000-1234-1234-1234-123412341234}" type="slidenum">
              <a:rPr b="0" i="0" lang="en-US" sz="1200" u="none">
                <a:solidFill>
                  <a:srgbClr val="045C75"/>
                </a:solidFill>
                <a:latin typeface="Times New Roman"/>
                <a:ea typeface="Times New Roman"/>
                <a:cs typeface="Times New Roman"/>
                <a:sym typeface="Times New Roman"/>
              </a:rPr>
              <a:t>‹#›</a:t>
            </a:fld>
            <a:endParaRPr/>
          </a:p>
        </p:txBody>
      </p:sp>
      <p:sp>
        <p:nvSpPr>
          <p:cNvPr id="141" name="Google Shape;141;p7"/>
          <p:cNvSpPr txBox="1"/>
          <p:nvPr/>
        </p:nvSpPr>
        <p:spPr>
          <a:xfrm>
            <a:off x="838200" y="1447800"/>
            <a:ext cx="7315200" cy="4558800"/>
          </a:xfrm>
          <a:prstGeom prst="rect">
            <a:avLst/>
          </a:prstGeom>
          <a:noFill/>
          <a:ln>
            <a:noFill/>
          </a:ln>
        </p:spPr>
        <p:txBody>
          <a:bodyPr anchorCtr="0" anchor="t" bIns="45700" lIns="91425" spcFirstLastPara="1" rIns="91425" wrap="square" tIns="45700">
            <a:noAutofit/>
          </a:bodyPr>
          <a:lstStyle/>
          <a:p>
            <a:pPr indent="-330200" lvl="0" marL="457200" rtl="0" algn="just">
              <a:lnSpc>
                <a:spcPct val="107916"/>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E-Marketplace with customize package is a solution provided to customer as well as seller. In today’s world, where everything is on Internet and various digital platforms online shopping is one of them where most people today rely on. Due to the advantages like it save times, and various facilities like delivery, everything on one place within one click. This solution includes various modules different for customer, wholesaler and retailer. </a:t>
            </a:r>
            <a:endParaRPr sz="1600">
              <a:solidFill>
                <a:schemeClr val="dk1"/>
              </a:solidFill>
              <a:latin typeface="Calibri"/>
              <a:ea typeface="Calibri"/>
              <a:cs typeface="Calibri"/>
              <a:sym typeface="Calibri"/>
            </a:endParaRPr>
          </a:p>
          <a:p>
            <a:pPr indent="-330200" lvl="0" marL="457200" rtl="0" algn="just">
              <a:lnSpc>
                <a:spcPct val="107916"/>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On this platform customer and seller will register. And customer can find their required products easily. And seller will able to sell their product more effectively. Also we are providing a solution which is the unique point that is providing a system of customize packaging. Like for example, if there is any Puja at home the things required will be provided in one place. Including this we are providing a module for seasonal products. Like if some shopkeepers nowadays do not have only one business they do some extra things like during some season or according to festival they keep stock of that things for particular period so they can put this on the platform where customer will get to know that the shop near me also provide this things.</a:t>
            </a:r>
            <a:endParaRPr b="0" i="0" sz="2000" u="none">
              <a:solidFill>
                <a:schemeClr val="dk1"/>
              </a:solidFill>
              <a:latin typeface="Book Antiqua"/>
              <a:ea typeface="Book Antiqua"/>
              <a:cs typeface="Book Antiqua"/>
              <a:sym typeface="Book Antiqua"/>
            </a:endParaRPr>
          </a:p>
          <a:p>
            <a:pPr indent="0" lvl="0" marL="0" marR="0" rtl="0" algn="l">
              <a:lnSpc>
                <a:spcPct val="100000"/>
              </a:lnSpc>
              <a:spcBef>
                <a:spcPts val="800"/>
              </a:spcBef>
              <a:spcAft>
                <a:spcPts val="0"/>
              </a:spcAft>
              <a:buNone/>
            </a:pPr>
            <a:r>
              <a:t/>
            </a:r>
            <a:endParaRPr b="0" i="0" sz="1800" u="none">
              <a:solidFill>
                <a:schemeClr val="dk1"/>
              </a:solidFill>
              <a:latin typeface="Book Antiqua"/>
              <a:ea typeface="Book Antiqua"/>
              <a:cs typeface="Book Antiqua"/>
              <a:sym typeface="Book Antiqua"/>
            </a:endParaRPr>
          </a:p>
        </p:txBody>
      </p:sp>
      <p:sp>
        <p:nvSpPr>
          <p:cNvPr id="142" name="Google Shape;142;p7"/>
          <p:cNvSpPr txBox="1"/>
          <p:nvPr/>
        </p:nvSpPr>
        <p:spPr>
          <a:xfrm>
            <a:off x="685800" y="533400"/>
            <a:ext cx="76200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4617B"/>
              </a:buClr>
              <a:buSzPts val="3200"/>
              <a:buFont typeface="Book Antiqua"/>
              <a:buNone/>
            </a:pPr>
            <a:r>
              <a:rPr b="0" i="0" lang="en-US" sz="3200" u="none">
                <a:solidFill>
                  <a:srgbClr val="04617B"/>
                </a:solidFill>
                <a:latin typeface="Book Antiqua"/>
                <a:ea typeface="Book Antiqua"/>
                <a:cs typeface="Book Antiqua"/>
                <a:sym typeface="Book Antiqua"/>
              </a:rPr>
              <a:t>Introduction to topic</a:t>
            </a:r>
            <a:endParaRPr/>
          </a:p>
        </p:txBody>
      </p:sp>
      <p:sp>
        <p:nvSpPr>
          <p:cNvPr id="143" name="Google Shape;143;p7"/>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45C75"/>
              </a:buClr>
              <a:buSzPts val="1200"/>
              <a:buFont typeface="Times New Roman"/>
              <a:buNone/>
            </a:pPr>
            <a:r>
              <a:rPr lang="en-US" sz="1200">
                <a:solidFill>
                  <a:srgbClr val="045C75"/>
                </a:solidFill>
                <a:latin typeface="Times New Roman"/>
                <a:ea typeface="Times New Roman"/>
                <a:cs typeface="Times New Roman"/>
                <a:sym typeface="Times New Roman"/>
              </a:rPr>
              <a:t>E-Marketplace for customize Package Shopping</a:t>
            </a:r>
            <a:endParaRPr sz="1200">
              <a:solidFill>
                <a:srgbClr val="045C75"/>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nvSpPr>
        <p:spPr>
          <a:xfrm>
            <a:off x="672400" y="533400"/>
            <a:ext cx="7620000" cy="49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3200"/>
              <a:buFont typeface="Book Antiqua"/>
              <a:buNone/>
            </a:pPr>
            <a:r>
              <a:rPr b="0" i="0" lang="en-US" sz="3000" u="none">
                <a:solidFill>
                  <a:schemeClr val="dk2"/>
                </a:solidFill>
                <a:latin typeface="Book Antiqua"/>
                <a:ea typeface="Book Antiqua"/>
                <a:cs typeface="Book Antiqua"/>
                <a:sym typeface="Book Antiqua"/>
              </a:rPr>
              <a:t>Architecture	</a:t>
            </a:r>
            <a:endParaRPr sz="1200"/>
          </a:p>
        </p:txBody>
      </p:sp>
      <p:sp>
        <p:nvSpPr>
          <p:cNvPr id="149" name="Google Shape;149;p8"/>
          <p:cNvSpPr txBox="1"/>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45C75"/>
              </a:buClr>
              <a:buSzPts val="1200"/>
              <a:buFont typeface="Book Antiqua"/>
              <a:buNone/>
            </a:pPr>
            <a:r>
              <a:rPr b="0" i="0" lang="en-US" sz="1200" u="none">
                <a:solidFill>
                  <a:srgbClr val="045C75"/>
                </a:solidFill>
                <a:latin typeface="Book Antiqua"/>
                <a:ea typeface="Book Antiqua"/>
                <a:cs typeface="Book Antiqua"/>
                <a:sym typeface="Book Antiqua"/>
              </a:rPr>
              <a:t>*</a:t>
            </a:r>
            <a:endParaRPr/>
          </a:p>
        </p:txBody>
      </p:sp>
      <p:sp>
        <p:nvSpPr>
          <p:cNvPr id="150" name="Google Shape;150;p8"/>
          <p:cNvSpPr txBox="1"/>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45C75"/>
              </a:buClr>
              <a:buSzPts val="1200"/>
              <a:buFont typeface="Book Antiqua"/>
              <a:buNone/>
            </a:pPr>
            <a:fld id="{00000000-1234-1234-1234-123412341234}" type="slidenum">
              <a:rPr b="0" i="0" lang="en-US" sz="1200" u="none">
                <a:solidFill>
                  <a:srgbClr val="045C75"/>
                </a:solidFill>
                <a:latin typeface="Book Antiqua"/>
                <a:ea typeface="Book Antiqua"/>
                <a:cs typeface="Book Antiqua"/>
                <a:sym typeface="Book Antiqua"/>
              </a:rPr>
              <a:t>‹#›</a:t>
            </a:fld>
            <a:endParaRPr/>
          </a:p>
        </p:txBody>
      </p:sp>
      <p:sp>
        <p:nvSpPr>
          <p:cNvPr id="151" name="Google Shape;151;p8"/>
          <p:cNvSpPr txBox="1"/>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45C75"/>
              </a:buClr>
              <a:buSzPts val="1200"/>
              <a:buFont typeface="Times New Roman"/>
              <a:buNone/>
            </a:pPr>
            <a:r>
              <a:rPr lang="en-US" sz="1200">
                <a:solidFill>
                  <a:srgbClr val="045C75"/>
                </a:solidFill>
                <a:latin typeface="Times New Roman"/>
                <a:ea typeface="Times New Roman"/>
                <a:cs typeface="Times New Roman"/>
                <a:sym typeface="Times New Roman"/>
              </a:rPr>
              <a:t>E-Marketplace for customize Package Shopping</a:t>
            </a:r>
            <a:endParaRPr sz="1200">
              <a:solidFill>
                <a:srgbClr val="045C75"/>
              </a:solidFill>
              <a:latin typeface="Times New Roman"/>
              <a:ea typeface="Times New Roman"/>
              <a:cs typeface="Times New Roman"/>
              <a:sym typeface="Times New Roman"/>
            </a:endParaRPr>
          </a:p>
        </p:txBody>
      </p:sp>
      <p:pic>
        <p:nvPicPr>
          <p:cNvPr id="152" name="Google Shape;152;p8"/>
          <p:cNvPicPr preferRelativeResize="0"/>
          <p:nvPr/>
        </p:nvPicPr>
        <p:blipFill>
          <a:blip r:embed="rId3">
            <a:alphaModFix/>
          </a:blip>
          <a:stretch>
            <a:fillRect/>
          </a:stretch>
        </p:blipFill>
        <p:spPr>
          <a:xfrm>
            <a:off x="152400" y="1183800"/>
            <a:ext cx="8728174" cy="523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Vaibhav</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