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43"/>
  </p:notesMasterIdLst>
  <p:handoutMasterIdLst>
    <p:handoutMasterId r:id="rId44"/>
  </p:handoutMasterIdLst>
  <p:sldIdLst>
    <p:sldId id="421" r:id="rId2"/>
    <p:sldId id="424" r:id="rId3"/>
    <p:sldId id="429" r:id="rId4"/>
    <p:sldId id="425" r:id="rId5"/>
    <p:sldId id="436" r:id="rId6"/>
    <p:sldId id="428" r:id="rId7"/>
    <p:sldId id="447" r:id="rId8"/>
    <p:sldId id="446" r:id="rId9"/>
    <p:sldId id="448" r:id="rId10"/>
    <p:sldId id="449" r:id="rId11"/>
    <p:sldId id="437" r:id="rId12"/>
    <p:sldId id="438" r:id="rId13"/>
    <p:sldId id="468" r:id="rId14"/>
    <p:sldId id="451" r:id="rId15"/>
    <p:sldId id="432" r:id="rId16"/>
    <p:sldId id="452" r:id="rId17"/>
    <p:sldId id="453" r:id="rId18"/>
    <p:sldId id="455" r:id="rId19"/>
    <p:sldId id="456" r:id="rId20"/>
    <p:sldId id="457" r:id="rId21"/>
    <p:sldId id="458" r:id="rId22"/>
    <p:sldId id="454" r:id="rId23"/>
    <p:sldId id="433" r:id="rId24"/>
    <p:sldId id="461" r:id="rId25"/>
    <p:sldId id="463" r:id="rId26"/>
    <p:sldId id="459" r:id="rId27"/>
    <p:sldId id="434" r:id="rId28"/>
    <p:sldId id="464" r:id="rId29"/>
    <p:sldId id="435" r:id="rId30"/>
    <p:sldId id="465" r:id="rId31"/>
    <p:sldId id="466" r:id="rId32"/>
    <p:sldId id="427" r:id="rId33"/>
    <p:sldId id="440" r:id="rId34"/>
    <p:sldId id="441" r:id="rId35"/>
    <p:sldId id="442" r:id="rId36"/>
    <p:sldId id="443" r:id="rId37"/>
    <p:sldId id="444" r:id="rId38"/>
    <p:sldId id="445" r:id="rId39"/>
    <p:sldId id="467" r:id="rId40"/>
    <p:sldId id="450" r:id="rId41"/>
    <p:sldId id="430" r:id="rId42"/>
  </p:sldIdLst>
  <p:sldSz cx="9144000" cy="5143500" type="screen16x9"/>
  <p:notesSz cx="6858000" cy="9945688"/>
  <p:embeddedFontLst>
    <p:embeddedFont>
      <p:font typeface="Gill Sans MT" panose="020B0502020104020203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5628" autoAdjust="0"/>
  </p:normalViewPr>
  <p:slideViewPr>
    <p:cSldViewPr snapToGrid="0">
      <p:cViewPr varScale="1">
        <p:scale>
          <a:sx n="150" d="100"/>
          <a:sy n="150" d="100"/>
        </p:scale>
        <p:origin x="91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02:25.31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0 114 0,'19'0'422,"0"0"-375,0 0 15,0 0-46,0 0-16,19 0 31,-19 0-31,0 0 16,-19-19-1,19 19 1,0 0 15,0 0-15,0 0-16,0 0 16,0 0-1,0 0 1,0 0-16,0 0 31,0-19 0,-1 19 1,1 0-1,0 0 0,0-19 0,0 19 47,0 0-78,0 0 47,0 0-47,0 0 16,19-19 0,-19 19-16,0 0 31,0 0-31,0 0 15,0 0 32,19 0-15,-19 0 14,-19-19-46,38 19 32,-19 0-17,-1 0 32,1 0-31,0-19-1,0 19 48,0 0-32,0 0 16,0 0 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14:25.5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1 133 0,'0'-38'94,"0"19"-63,19 0-31,0 19 16,0 0-1,-1-19-15,1 0 16,19 19 0,0-19-1,0 19-15,0 0 94,-19 0 15,-19 19-77,0 19-17,0-19 1,0 19-1,0-19 1,-19 38 15,0-38 1,19 0-1,0 0 0,-19 0-31,19 0 47,-19 0-16,19 0 32,0 18-48,-19-37 1,19 19 15,-19 0-15,0-19-1,19 19 48,19-19 171,0-19-202,0 19-32,0-38 15,19 19-15,-19 19 16,19-18-16,38-20 15,-57 38-15,0 0 16,0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08:22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 0,'22'0'203,"45"0"-203,-1 0 16,44 0-16,-43 0 15,-23 0-15,44 0 16,-44 0-16,45 0 15,-23 0-15,-22 0 16,0 23-16,0-23 16,1 0-16,21 0 15,-44 0-15,44 0 16,-44 0-16,22 0 16,1 0-16,21 22 15,-22-22 1,22 22-16,-22-22 15,1 0-15,-23 22 16,0-22 0,22 0-16,-22 0 15,0 0-15,0 0 16,0 0-16,22 0 16,-21 0-16,21 0 15,-22 0-15,22 0 16,-22 0-16,22 22 15,-44 0-15,22-22 16,0 0-16,1 0 16,-1 0-16,0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08:23.82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0,'22'0'110,"66"0"-95,-22 0-15,45 0 16,21 44-16,-21-44 16,65 44-16,-21-44 15,0 23-15,-67 21 16,0-44-16,1 0 15,-45 0-15,22 0 16,-44 0-16,22 0 16,-22 0-16,23 0 15,-23 0-15,0 0 16,0 0-16,22 0 16,-22 0-16,0 0 15,0 0-15,22 0 16,-21 0-1,-1 0-15,22 22 16,0-22 0,-22 0-1,22 0 1,-22 0-16,22 0 0,1 0 16,-23 0-1,22 0-15,22 0 16,-44 0-16,45 0 15,-23 0-15,-22 0 16,0 0-16,0 0 16,22 0-16,0 0 15,0 0 1,1 0-16,-23 0 16,22 0-16,-22 0 15,22 0-15,-22 0 16,45 0 187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08:25.32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0,'22'0'125,"22"0"-125,-22 0 16,22 0-1,-22 0-15,44 0 16,-21 0-16,21 0 16,-22 0-16,0 0 15,22 0-15,-21 0 16,-1 0-16,22 0 15,22 0-15,-21 0 16,21 0-16,0 0 16,1 0-16,-23 0 15,22 0-15,-21 0 16,43 0-16,-44 0 16,1 0-16,-1 0 15,-44 0-15,66 0 16,-22 0-16,1 0 15,21 0-15,-22 0 16,23 0-16,-45 0 16,22 0-16,0 0 15,-21 0 1,-23 0-16,0 0 16,0 0-16,0 0 15,0 0 1,22 0-1,-22 0 1,22 0-16,-21 0 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48.30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49.07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0,'0'22'16,"0"0"15,0 0 1,0 0-32,0 0 46,0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49.63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0,'0'22'15,"0"1"32,0-1-31,0 0-1,0 0-15,0 0 32,0 22 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50.1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0,'0'22'0,"22"-22"16,-22 22 15,0 0 16,0 0-32,0 0 1,0 22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50.71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0,'0'22'31,"0"0"-16,0 0 1,0 0 0,0 0-1,23 1-15,-23-1 16,0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51.28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0,'0'44'15,"0"-22"17,0 0-1,0 0-31,0 1 16,0-1-1,0 0 1,0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02:29.18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56 0,'19'0'282,"19"0"-267,-19 0 1,0 0 0,0 0-1,0-19 1,18 19-1,-18 0 1,0 0 15,0 0-15,0 0-16,19 0 16,-19 0-1,0 0 32,0 0-31,0 0-1,0 0 17,0 0-32,0 0 15,0 0 1,0 0-1,0 0 17,0 0-17,0 0 1,0 0 31,0 0-32,0 0 1,-1 0 0,1 0-1,0 0 1,0 0 0,0 0-1,0 0 1,0 0-1,0 0 1,0-19 0,0 19-1,0 0 1,0 0 0,0 0-1,0 0-15,0 0 31,0 0-15,0 0 31,0 0 47,19 0-47,-19-18-16,0 18 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51.81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0,'0'22'16,"0"1"-1,0-1-15,0 0 16,22 22-16,-22-22 16,0 22-1,22 0-15,-22 1 16,22-23 0,-22 44-16,0-44 15,0 0-15,0 0 16,0 0 46</inkml:trace>
  <inkml:trace contextRef="#ctx0" brushRef="#br0" timeOffset="5216">287 442 0,'-22'0'187,"22"-22"47,22 0-234,44 22 16,1 0-16,-45 0 16,66 0-16,-22 0 15,0 0-15,1 0 16,-23 0-16,22 0 16,-22 0-16,1 0 15,-1 0-15,0 0 16,0 0-16,-22 0 15,22 0-15,23 0 16,-23 0-16,0 0 16,-22 0-1,22 0-15,-22 0 16,22 0 0,-21 0 15,21 0-16,-22 0-15,22 0 16,0 0 0,0 0-16,0 0 15,1 0 1,-23 0 0,22 0-16,0 0 15,0 0 1,0 0-16,-21 0 15,21 0-15,-22 0 16,22 0-16,-22 0 16,0 0-16,22 0 15,-22 0-15,23 0 16,-23 0-16,0 0 16,0 0-16,0 0 15,22 0-15,-22 0 16,22 0-16,-22 0 15,1 0 1,-1 0-16,0 0 31,22 0-15,-22 0 0,22 0-1,0 0 1,0 0-16,-21 0 15,-1 0 1,0 0-16,0 0 16,0 0-16,0 0 15,0 0 1,22 0-16,0 0 16,-21 0-1,-1 0 32,0 0-31,0 0-1,0 0-15,0 0 16,0 0-16,0 0 16,0 0-1,0 0-15,22 0 16,-21 0-1,-1 0 1,0 0 0,0 0-16,0 0 31,22 0-31,-22 0 16,0 0-1,0 0 1,0 0-1,1 0 17,-1 0-17,0 0 188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58.91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59.38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0,'0'22'0,"0"0"0,0 0 47,0 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0:59.7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0,'0'22'16,"0"0"0,0 0 46,0 0-62,0 0 16,0 0-1,0 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0.1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0,'0'22'15,"0"0"1,0 22 15,0-22-15,0 22 0,0-22-1,0 22 1,0-21-1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0.48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0,'0'22'0,"0"0"16,0 0 31,0 0-32,0 0 1,0 0 0,0 0-1,0 1-15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1.03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 0 0,'0'22'16,"0"0"62,0 0-63,0 0 1,0 0 0,0 22-1,0 1 1,0-1 0,0 22-1,0-44-15,0 0 16,0 22-16,23-22 15,-23 1 1,0-1-16,0 0 109,0 0-93</inkml:trace>
  <inkml:trace contextRef="#ctx0" brushRef="#br0" timeOffset="2297">26 574 0,'0'22'47,"22"-22"-32,0 0 1,0 0-16,22 0 16,0 0-1,-22 0-15,22-22 16,-22 22-16,23 0 15,-23 0-15,0 0 16,22 0 0,22 0-16,-44 0 15,23 0-15,-23 0 16,0 0-16,0 0 16,0 0-16,0 0 15,22 0-15,-22 0 16,22 0-16,-22 0 15,23 0-15,-23 0 16,22-22-16,-22 22 16,0 0-1,0 0 1,0 0-16,0 0 16,0 0-1,23 0 1,-23 0-1,22-44-15,0 44 32,-22 0-17,0 0 1,0 0 0,0 0-1,0 0 1,1 0-16,-1-22 15,22 22 1,-22 0 0,22 0-1,-22 0 1,22 0 0,-22 0-16,23 0 15,-1-44 1,-22 44-1,0 0-15,0 0 16,22 0-16,-22 0 16,22 0-16,-21 0 15,21 0-15,22 0 16,-22 0-16,0 0 16,-22 0-16,45 0 15,-1 0-15,-44 0 16,44 0-16,-22 0 15,1 0-15,-1 0 16,0 0-16,0 0 16,-22 0-1,45 0-15,-45 0 16,44 0-16,-44 0 16,44 0-16,-22 0 15,-22 0-15,23 0 16,-23 0-16,0 0 15,22 0-15,0 0 16,0 0-16,-22 0 16,23 0-16,-1 0 15,0 0-15,22 0 16,-22 0-16,1 0 16,-23 0-16,0 0 15,22 0-15,0 0 16,0 0-1,0 0-15,-21 0 16,21 0-16,-22 0 16,22 0-16,-22 0 15,22 0-15,-22 0 16,0 0-16,23 0 16,-23 0-16,22 0 15,-22 0-15,44 0 16,0 0-16,1 0 15,-23 0 1,22 0-16,-44 0 16,22 0-16,-22 0 15,23 0-15,-1 0 16,-22 0-16,0 0 16,22 0-16,0 0 15,1 0-15,-23 0 16,44 0-16,-44 0 15,44 0-15,-44 0 16,45 0-16,-23 0 16,0 0-16,22 0 15,0 0-15,1 0 16,-23 0-16,44 0 16,-44 22-16,23-22 15,-23 0-15,0 0 16,0 0-16,0 0 15,23 22-15,-23-22 16,0 0-16,0 0 16,0 0-16,-22 0 15,45 0-15,-23 22 16,0-22 0,0 0-16,-22 0 15,22 0-15,-21 0 0,-1 0 31,0 0-31,0 0 16,0 0-16,22 0 16,-22 22-16,22-22 15,0 0-15,1 22 16,-23-22-16,22 0 16,0 0-16,-22 0 15,0 0-15,22 0 16,-21 0-16,-1 22 15,0-22-15,22 0 16,-22 0 15,0 0-15,0 0 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5.5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0,'0'23'94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5.84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0,'0'22'31,"0"0"-15,0 0 15,0 0-15,0 0-1,0 0-15,0 22 16,0-22 0,0 23-1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6.12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0,'0'22'16,"0"0"-1,0 0 1,0 0 0,0 0-1,0 1 1,0 21-16,0 0 16,0 0-16,0-22 15,0 22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14:15.447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0,'19'0'187,"19"0"-171,-19 0-16,0 0 16,0 0-16,19 0 15,-19 0-15,0 0 16,19 0-16,-19 0 16,0 0-1,19 0 1,-20 0-1,20 0-15,-19 0 16,0 0 0,0 0-16,0 0 15,19 0 1,-19 0-16,38 0 16,-19 0-1,-19 0 1,38 0-16,-38 0 15,19 0 1,-1 0-16,-18 0 16,0 0-16,0 0 15,0 0-15,0 0 16,0 0 0,0 0-1,0 0 16,0 0-15,0 0 15,0 0 1,0 0-1,0 0-31,0 0 31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6.3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0,'0'44'16,"0"-22"-1,0 22 16,0-22 1,0 1-1,0-1-15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6.5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0,'0'22'0,"0"22"15,0-21 32,0-1-31,0 0-1,0 0-15,0 0 32,0 0-17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6.79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0,'0'22'16,"0"0"-16,0 23 31,0-23-15,0 0 0,0 0-1,0 0-15,0 0 31,0 0-31,0 0 32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7.27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0,'0'22'0,"0"0"15,0 0 1,0 0-16,0 0 16,0 22-1,0-22 1,0 0 15,0 0-31,0 1 16,0 21 15,0-22-31,0 0 16,0 0-1,0 0-15,0 0 32,0 0-17,0 0 1,0 23-1,0-23-15,0 22 16,0 0-16,0-22 16,0 0-1,0 0 1,0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3:11:07.64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0 125 0</inkml:trace>
  <inkml:trace contextRef="#ctx0" brushRef="#br0" timeOffset="1857">0 125 0,'22'0'47,"23"0"-31,21 0-16,-44 0 16,66 0-16,1 0 15,-1 0-15,-22 0 16,23 0-16,21 0 15,-22 0-15,1 0 16,-23 0-16,22 0 16,-21 0-16,-23 0 15,-22 0 1,22 0 0,-22 0-16,0 0 15,0-22-15,0 22 16,22 0-1,-21 0-15,-1-44 16,0 44 0,0 0-16,0 0 15,0 0 17,0 0-32,0 0 15,0 0-15,0 0 16,0 0-16,1 0 15,21 0 1,-22 0-16,0 0 16,44 0-16,0 0 15,-21 0-15,-1 0 16,22 0-16,22 0 16,-21 0-16,-45 0 15,44 0-15,-22 0 16,-22 0-16,22 0 15,-22 0-15,1 0 16,21 0 0,-22 0-16,22 0 15,-22 0-15,22 0 16,-22 0 0,23 0-1,-23 0 1,22 0 15,-22 0 0,22 0-15,-22 0 0,22 0-1,-22 0-15,45 0 16,-1 0-1,0 0 1,-44 0-16,22 0 16,-21 0-16,21 0 15,-22 0-15,0 0 16,22 0-16,-22 0 16,0 0-16,0 0 15,22 0-15,1 0 16,-23 0-16,22 22 15,-22-22-15,44 0 16,-44 0-16,23 0 16,-1 0-16,0 0 15,-22 0-15,22 0 16,-22 0-16,22 0 16,-22 0-1,23 0 1,-23 0-16,0 0 15,0 0-15,22 0 16,-22 0 0,22 0-1,-22 0-15,1 0 16,21 0 0,-22 0-16,0 0 15,22 0 1,-22 0-1,22 0-15,-22 0 16,23 0 0,-1 0-1,-44-22 1,22 22-16,22 0 16,-22 0-16,0 0 15,22 0-15,1 0 16,21 0-16,0 0 15,-44 0-15,22 0 16,23 0-16,-45 0 16,0 0-1,0 0-15,0 0 0,0 0 16,0 0 0,0 0-16,0 0 15,0 0 1,0 0-16,1 0 47,-1 0-16,0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14:22.71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0,'0'38'265,"0"-19"-265,0 19 16,0-19 15,0 19 0,0-19 1,0 0 14,0 0-14,0 0-1,0 0-15,0 0-1,0 0 16,0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14:25.5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1 133 0,'0'-38'94,"0"19"-63,19 0-31,0 19 16,0 0-1,-1-19-15,1 0 16,19 19 0,0-19-1,0 19-15,0 0 94,-19 0 15,-19 19-77,0 19-17,0-19 1,0 19-1,0-19 1,-19 38 15,0-38 1,19 0-1,0 0 0,-19 0-31,19 0 47,-19 0-16,19 0 32,0 18-48,-19-37 1,19 19 15,-19 0-15,0-19-1,19 19 48,19-19 171,0-19-202,0 19-32,0-38 15,19 19-15,-19 19 16,19-18-16,38-20 15,-57 38-15,0 0 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02:25.31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0 114 0,'19'0'422,"0"0"-375,0 0 15,0 0-46,0 0-16,19 0 31,-19 0-31,0 0 16,-19-19-1,19 19 1,0 0 15,0 0-15,0 0-16,0 0 16,0 0-1,0 0 1,0 0-16,0 0 31,0-19 0,-1 19 1,1 0-1,0 0 0,0-19 0,0 19 47,0 0-78,0 0 47,0 0-47,0 0 16,19-19 0,-19 19-16,0 0 31,0 0-31,0 0 15,0 0 32,19 0-15,-19 0 14,-19-19-46,38 19 32,-19 0-17,-1 0 32,1 0-31,0-19-1,0 19 48,0 0-32,0 0 16,0 0 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14:22.71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0,'0'38'265,"0"-19"-265,0 19 16,0-19 15,0 19 0,0-19 1,0 0 14,0 0-14,0 0-1,0 0-15,0 0-1,0 0 16,0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02:29.18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56 0,'19'0'282,"19"0"-267,-19 0 1,0 0 0,0 0-1,0-19 1,18 19-1,-18 0 1,0 0 15,0 0-15,0 0-16,19 0 16,-19 0-1,0 0 32,0 0-31,0 0-1,0 0 17,0 0-32,0 0 15,0 0 1,0 0-1,0 0 17,0 0-17,0 0 1,0 0 31,0 0-32,0 0 1,-1 0 0,1 0-1,0 0 1,0 0 0,0 0-1,0 0 1,0 0-1,0 0 1,0-19 0,0 19-1,0 0 1,0 0 0,0 0-1,0 0-15,0 0 31,0 0-15,0 0 31,0 0 47,19 0-47,-19-18-16,0 18 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64017" units="1/cm"/>
          <inkml:channelProperty channel="Y" name="resolution" value="44.60966" units="1/cm"/>
          <inkml:channelProperty channel="T" name="resolution" value="1" units="1/dev"/>
        </inkml:channelProperties>
      </inkml:inkSource>
      <inkml:timestamp xml:id="ts0" timeString="2018-12-16T12:14:15.447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0,'19'0'187,"19"0"-171,-19 0-16,0 0 16,0 0-16,19 0 15,-19 0-15,0 0 16,19 0-16,-19 0 16,0 0-1,19 0 1,-20 0-1,20 0-15,-19 0 16,0 0 0,0 0-16,0 0 15,19 0 1,-19 0-16,38 0 16,-19 0-1,-19 0 1,38 0-16,-38 0 15,19 0 1,-1 0-16,-18 0 16,0 0-16,0 0 15,0 0-15,0 0 16,0 0 0,0 0-1,0 0 16,0 0-15,0 0 15,0 0 1,0 0-1,0 0-31,0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t>1/30/2024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1/30/2024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1/30/2024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t>1/30/2024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t>1/30/2024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t>1/30/2024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1.emf"/><Relationship Id="rId3" Type="http://schemas.openxmlformats.org/officeDocument/2006/relationships/image" Target="../media/image17.png"/><Relationship Id="rId7" Type="http://schemas.openxmlformats.org/officeDocument/2006/relationships/image" Target="../media/image18.emf"/><Relationship Id="rId12" Type="http://schemas.openxmlformats.org/officeDocument/2006/relationships/customXml" Target="../ink/ink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21.emf"/><Relationship Id="rId3" Type="http://schemas.openxmlformats.org/officeDocument/2006/relationships/customXml" Target="../ink/ink6.xml"/><Relationship Id="rId7" Type="http://schemas.openxmlformats.org/officeDocument/2006/relationships/image" Target="../media/image26.png"/><Relationship Id="rId12" Type="http://schemas.openxmlformats.org/officeDocument/2006/relationships/customXml" Target="../ink/ink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emf"/><Relationship Id="rId11" Type="http://schemas.openxmlformats.org/officeDocument/2006/relationships/image" Target="../media/image19.emf"/><Relationship Id="rId5" Type="http://schemas.openxmlformats.org/officeDocument/2006/relationships/customXml" Target="../ink/ink7.xml"/><Relationship Id="rId10" Type="http://schemas.openxmlformats.org/officeDocument/2006/relationships/customXml" Target="../ink/ink9.xml"/><Relationship Id="rId4" Type="http://schemas.openxmlformats.org/officeDocument/2006/relationships/image" Target="../media/image17.emf"/><Relationship Id="rId9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.xml"/><Relationship Id="rId18" Type="http://schemas.openxmlformats.org/officeDocument/2006/relationships/image" Target="../media/image43.emf"/><Relationship Id="rId26" Type="http://schemas.openxmlformats.org/officeDocument/2006/relationships/customXml" Target="../ink/ink23.xml"/><Relationship Id="rId39" Type="http://schemas.openxmlformats.org/officeDocument/2006/relationships/customXml" Target="../ink/ink31.xml"/><Relationship Id="rId21" Type="http://schemas.openxmlformats.org/officeDocument/2006/relationships/customXml" Target="../ink/ink20.xml"/><Relationship Id="rId34" Type="http://schemas.openxmlformats.org/officeDocument/2006/relationships/image" Target="../media/image50.emf"/><Relationship Id="rId42" Type="http://schemas.openxmlformats.org/officeDocument/2006/relationships/image" Target="../media/image52.emf"/><Relationship Id="rId7" Type="http://schemas.openxmlformats.org/officeDocument/2006/relationships/customXml" Target="../ink/ink13.xml"/><Relationship Id="rId2" Type="http://schemas.openxmlformats.org/officeDocument/2006/relationships/image" Target="../media/image31.png"/><Relationship Id="rId16" Type="http://schemas.openxmlformats.org/officeDocument/2006/relationships/image" Target="../media/image42.emf"/><Relationship Id="rId20" Type="http://schemas.openxmlformats.org/officeDocument/2006/relationships/image" Target="../media/image44.emf"/><Relationship Id="rId29" Type="http://schemas.openxmlformats.org/officeDocument/2006/relationships/image" Target="../media/image48.emf"/><Relationship Id="rId41" Type="http://schemas.openxmlformats.org/officeDocument/2006/relationships/customXml" Target="../ink/ink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emf"/><Relationship Id="rId11" Type="http://schemas.openxmlformats.org/officeDocument/2006/relationships/customXml" Target="../ink/ink15.xml"/><Relationship Id="rId24" Type="http://schemas.openxmlformats.org/officeDocument/2006/relationships/customXml" Target="../ink/ink22.xml"/><Relationship Id="rId32" Type="http://schemas.openxmlformats.org/officeDocument/2006/relationships/image" Target="../media/image49.emf"/><Relationship Id="rId37" Type="http://schemas.openxmlformats.org/officeDocument/2006/relationships/image" Target="../media/image51.emf"/><Relationship Id="rId40" Type="http://schemas.openxmlformats.org/officeDocument/2006/relationships/customXml" Target="../ink/ink32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customXml" Target="../ink/ink24.xml"/><Relationship Id="rId36" Type="http://schemas.openxmlformats.org/officeDocument/2006/relationships/customXml" Target="../ink/ink29.xml"/><Relationship Id="rId10" Type="http://schemas.openxmlformats.org/officeDocument/2006/relationships/image" Target="../media/image39.emf"/><Relationship Id="rId19" Type="http://schemas.openxmlformats.org/officeDocument/2006/relationships/customXml" Target="../ink/ink19.xml"/><Relationship Id="rId31" Type="http://schemas.openxmlformats.org/officeDocument/2006/relationships/customXml" Target="../ink/ink26.xml"/><Relationship Id="rId44" Type="http://schemas.openxmlformats.org/officeDocument/2006/relationships/image" Target="../media/image53.emf"/><Relationship Id="rId4" Type="http://schemas.openxmlformats.org/officeDocument/2006/relationships/image" Target="../media/image36.emf"/><Relationship Id="rId9" Type="http://schemas.openxmlformats.org/officeDocument/2006/relationships/customXml" Target="../ink/ink14.xml"/><Relationship Id="rId14" Type="http://schemas.openxmlformats.org/officeDocument/2006/relationships/image" Target="../media/image41.emf"/><Relationship Id="rId22" Type="http://schemas.openxmlformats.org/officeDocument/2006/relationships/image" Target="../media/image45.emf"/><Relationship Id="rId27" Type="http://schemas.openxmlformats.org/officeDocument/2006/relationships/image" Target="../media/image47.emf"/><Relationship Id="rId30" Type="http://schemas.openxmlformats.org/officeDocument/2006/relationships/customXml" Target="../ink/ink25.xml"/><Relationship Id="rId35" Type="http://schemas.openxmlformats.org/officeDocument/2006/relationships/customXml" Target="../ink/ink28.xml"/><Relationship Id="rId43" Type="http://schemas.openxmlformats.org/officeDocument/2006/relationships/customXml" Target="../ink/ink34.xml"/><Relationship Id="rId8" Type="http://schemas.openxmlformats.org/officeDocument/2006/relationships/image" Target="../media/image38.emf"/><Relationship Id="rId3" Type="http://schemas.openxmlformats.org/officeDocument/2006/relationships/customXml" Target="../ink/ink11.xml"/><Relationship Id="rId12" Type="http://schemas.openxmlformats.org/officeDocument/2006/relationships/image" Target="../media/image40.emf"/><Relationship Id="rId17" Type="http://schemas.openxmlformats.org/officeDocument/2006/relationships/customXml" Target="../ink/ink18.xml"/><Relationship Id="rId25" Type="http://schemas.openxmlformats.org/officeDocument/2006/relationships/image" Target="../media/image46.emf"/><Relationship Id="rId33" Type="http://schemas.openxmlformats.org/officeDocument/2006/relationships/customXml" Target="../ink/ink27.xml"/><Relationship Id="rId38" Type="http://schemas.openxmlformats.org/officeDocument/2006/relationships/customXml" Target="../ink/ink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1736-0092-4CFC-AE3A-2559DEAE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9078-0302-4252-92AA-B61C585C2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What it is?</a:t>
            </a:r>
          </a:p>
          <a:p>
            <a:r>
              <a:rPr lang="en-US" sz="1600" dirty="0"/>
              <a:t>python implementation</a:t>
            </a:r>
          </a:p>
          <a:p>
            <a:r>
              <a:rPr lang="en-US" sz="1600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8D71-FE48-445E-86F6-E02D421D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Kumar Sundram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C6174-A7D1-46F6-8B1D-CE5A4FD5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CE85-9F2D-48CB-9E8D-C17C1F58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formation steps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AA4E49-BE95-4D29-9299-56B579E7E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31" y="971701"/>
            <a:ext cx="7230039" cy="363226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4ADA2-BA7D-4DCD-B6D7-5D7DEA97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00380-FF93-4459-9718-C5FDE4C3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2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A7C3-D539-4B05-AEA4-852A6074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070C-3193-4369-8772-524C8779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CD133-1B58-4A07-AB89-E76F85B05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EF3B68-52F3-42DF-BBBA-47BBBA33989A}"/>
              </a:ext>
            </a:extLst>
          </p:cNvPr>
          <p:cNvSpPr/>
          <p:nvPr/>
        </p:nvSpPr>
        <p:spPr>
          <a:xfrm>
            <a:off x="76200" y="891540"/>
            <a:ext cx="7010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When clustering completes, a tree called a </a:t>
            </a:r>
            <a:r>
              <a:rPr lang="en-US" sz="1600" dirty="0">
                <a:solidFill>
                  <a:srgbClr val="0070C0"/>
                </a:solidFill>
              </a:rPr>
              <a:t>dendrogram</a:t>
            </a:r>
            <a:r>
              <a:rPr lang="en-US" sz="1600" dirty="0"/>
              <a:t> is generated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A tree that shows how clusters are merged/split hierarchically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Each node on the tree is a cluster; each leaf node is a singleton cluster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8E447-7647-4B17-9CEE-DF93D7E0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167600"/>
            <a:ext cx="5286912" cy="248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7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A7C3-D539-4B05-AEA4-852A6074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070C-3193-4369-8772-524C8779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CD133-1B58-4A07-AB89-E76F85B05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EF3B68-52F3-42DF-BBBA-47BBBA33989A}"/>
              </a:ext>
            </a:extLst>
          </p:cNvPr>
          <p:cNvSpPr/>
          <p:nvPr/>
        </p:nvSpPr>
        <p:spPr>
          <a:xfrm>
            <a:off x="76199" y="891540"/>
            <a:ext cx="89946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 clustering of the data objects is obtained by cutting the dendrogram at the desired level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To divide a data set into a series of distinct clusters, we must select a distance at which the clusters are to be created. Where this </a:t>
            </a:r>
            <a:r>
              <a:rPr lang="en-US" sz="1600" dirty="0">
                <a:solidFill>
                  <a:srgbClr val="0070C0"/>
                </a:solidFill>
              </a:rPr>
              <a:t>distance</a:t>
            </a:r>
            <a:r>
              <a:rPr lang="en-US" sz="1600" dirty="0"/>
              <a:t> intersects with a horizontal line on the tree, a </a:t>
            </a:r>
            <a:r>
              <a:rPr lang="en-US" sz="1600" dirty="0">
                <a:solidFill>
                  <a:srgbClr val="0070C0"/>
                </a:solidFill>
              </a:rPr>
              <a:t>cluster</a:t>
            </a:r>
            <a:r>
              <a:rPr lang="en-US" sz="1600" dirty="0"/>
              <a:t> is formed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CA98B-EA67-47B8-9A65-5F87EF95D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926" y="2788237"/>
            <a:ext cx="3627348" cy="1716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A97A7-1E41-47C5-A021-35249A9F7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85753" y="1198864"/>
            <a:ext cx="1614579" cy="50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9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BA12-7C75-4BE3-9AD8-3B1B7B8E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04525-CEEF-4C21-9BA9-EDE002E6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F9097-E1D0-4375-89CA-F8ADFAD54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D153F6-28A3-4693-A825-83F997246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54" y="985485"/>
            <a:ext cx="5581650" cy="22574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FC37CB-A5A9-44A4-89EC-510C30EBC2D3}"/>
              </a:ext>
            </a:extLst>
          </p:cNvPr>
          <p:cNvSpPr/>
          <p:nvPr/>
        </p:nvSpPr>
        <p:spPr>
          <a:xfrm>
            <a:off x="0" y="3384982"/>
            <a:ext cx="88409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Observations are allocated to clusters by drawing a horizontal line through the dendrogram.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Observations that are joined together below the line are in clusters.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example below, we have two clusters, one that combines A and B, and a second combining C, D, E, and F.</a:t>
            </a:r>
          </a:p>
        </p:txBody>
      </p:sp>
    </p:spTree>
    <p:extLst>
      <p:ext uri="{BB962C8B-B14F-4D97-AF65-F5344CB8AC3E}">
        <p14:creationId xmlns:p14="http://schemas.microsoft.com/office/powerpoint/2010/main" val="386927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A7E98F-C85B-44C2-96C4-5E94A2EC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measures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EF9EF6-58FA-4360-8F37-78F541071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5E1BD-1A57-451C-9C4F-03A27000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EBD0C-2E98-49E9-823B-D158B53510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864100"/>
            <a:ext cx="2057400" cy="274638"/>
          </a:xfrm>
        </p:spPr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50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C543-2732-4536-BA5C-7B38B6CE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91539"/>
            <a:ext cx="5568287" cy="3971405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Single link distance is defined as the </a:t>
            </a:r>
            <a:r>
              <a:rPr lang="en-US" sz="1600" dirty="0">
                <a:highlight>
                  <a:srgbClr val="FFFF00"/>
                </a:highlight>
              </a:rPr>
              <a:t>minimum</a:t>
            </a:r>
            <a:r>
              <a:rPr lang="en-US" sz="1600" dirty="0"/>
              <a:t> distance between two points in each cluster.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Example: The distance between clusters “r” and “s” to the left is equal to the length of the arrow between their two </a:t>
            </a:r>
            <a:r>
              <a:rPr lang="en-US" sz="1600" dirty="0">
                <a:highlight>
                  <a:srgbClr val="FFFF00"/>
                </a:highlight>
              </a:rPr>
              <a:t>closest</a:t>
            </a:r>
            <a:r>
              <a:rPr lang="en-US" sz="1600" dirty="0"/>
              <a:t> points.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Determined by one pair of points, i.e., by </a:t>
            </a:r>
            <a:r>
              <a:rPr lang="en-US" sz="1600" dirty="0">
                <a:highlight>
                  <a:srgbClr val="FFFF00"/>
                </a:highlight>
              </a:rPr>
              <a:t>one link </a:t>
            </a:r>
            <a:r>
              <a:rPr lang="en-US" sz="1600" dirty="0"/>
              <a:t>in the proximity graph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19F31-3F2E-4326-9818-1BA4B7C6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939" y="1027998"/>
            <a:ext cx="2795363" cy="224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3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A39D67-679C-433A-B491-3C68A7E41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" y="1186045"/>
            <a:ext cx="3994071" cy="14561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288039-0FFE-4328-BEDD-A6B99A4AC90F}"/>
              </a:ext>
            </a:extLst>
          </p:cNvPr>
          <p:cNvSpPr/>
          <p:nvPr/>
        </p:nvSpPr>
        <p:spPr>
          <a:xfrm>
            <a:off x="141201" y="2622683"/>
            <a:ext cx="89209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 observations:  A, B, C, D, and 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observation is measured over 5 variables: </a:t>
            </a:r>
            <a:r>
              <a:rPr lang="en-US" sz="1600" i="1" dirty="0">
                <a:solidFill>
                  <a:srgbClr val="0070C0"/>
                </a:solidFill>
              </a:rPr>
              <a:t>percentage body fat, weight, height, chest, and abdomen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First step - each observation is treated as a single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next step is to compute a distance between each of these single-observation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Euclidean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single linkage </a:t>
            </a:r>
            <a:r>
              <a:rPr lang="en-US" sz="1600" dirty="0"/>
              <a:t>agglomerative hierarchical clustering method joins pairs of clusters together based on the </a:t>
            </a:r>
            <a:r>
              <a:rPr lang="en-US" sz="1600" dirty="0">
                <a:solidFill>
                  <a:srgbClr val="0070C0"/>
                </a:solidFill>
              </a:rPr>
              <a:t>shortest distance </a:t>
            </a:r>
            <a:r>
              <a:rPr lang="en-US" sz="1600" dirty="0"/>
              <a:t>between two groups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E44105-6389-47B0-8DA4-9094B58E4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929" y="1205518"/>
            <a:ext cx="3994071" cy="14529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E163DE-3EC0-4729-ACDC-F78CF891B155}"/>
              </a:ext>
            </a:extLst>
          </p:cNvPr>
          <p:cNvSpPr/>
          <p:nvPr/>
        </p:nvSpPr>
        <p:spPr>
          <a:xfrm>
            <a:off x="5096689" y="965758"/>
            <a:ext cx="1260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Normalized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F6B7B2-884E-4965-84D5-36E5A6FDF8A2}"/>
              </a:ext>
            </a:extLst>
          </p:cNvPr>
          <p:cNvSpPr/>
          <p:nvPr/>
        </p:nvSpPr>
        <p:spPr>
          <a:xfrm>
            <a:off x="112243" y="927307"/>
            <a:ext cx="10230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Original Data</a:t>
            </a:r>
          </a:p>
        </p:txBody>
      </p:sp>
      <p:sp>
        <p:nvSpPr>
          <p:cNvPr id="16" name="Callout: Line with Border and Accent Bar 15">
            <a:extLst>
              <a:ext uri="{FF2B5EF4-FFF2-40B4-BE49-F238E27FC236}">
                <a16:creationId xmlns:a16="http://schemas.microsoft.com/office/drawing/2014/main" id="{3D97CB5E-D439-44EA-966D-0AA84C9519CB}"/>
              </a:ext>
            </a:extLst>
          </p:cNvPr>
          <p:cNvSpPr/>
          <p:nvPr/>
        </p:nvSpPr>
        <p:spPr>
          <a:xfrm>
            <a:off x="5213445" y="4216193"/>
            <a:ext cx="3821373" cy="553700"/>
          </a:xfrm>
          <a:prstGeom prst="accentBorderCallout1">
            <a:avLst>
              <a:gd name="adj1" fmla="val 18750"/>
              <a:gd name="adj2" fmla="val -8333"/>
              <a:gd name="adj3" fmla="val -26763"/>
              <a:gd name="adj4" fmla="val -10101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In practice, the single linkage approach is the </a:t>
            </a:r>
            <a:r>
              <a:rPr lang="en-US" sz="1400" dirty="0">
                <a:solidFill>
                  <a:srgbClr val="FF0000"/>
                </a:solidFill>
              </a:rPr>
              <a:t>least frequently used</a:t>
            </a:r>
            <a:r>
              <a:rPr lang="en-US" sz="1400" dirty="0"/>
              <a:t> joining method</a:t>
            </a:r>
          </a:p>
        </p:txBody>
      </p:sp>
    </p:spTree>
    <p:extLst>
      <p:ext uri="{BB962C8B-B14F-4D97-AF65-F5344CB8AC3E}">
        <p14:creationId xmlns:p14="http://schemas.microsoft.com/office/powerpoint/2010/main" val="13045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matrix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92BC8-4561-4117-88DE-190EBABC7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6" y="999352"/>
            <a:ext cx="3709598" cy="1511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D3A6CE-F695-4FEA-87BE-99DE01F06C69}"/>
              </a:ext>
            </a:extLst>
          </p:cNvPr>
          <p:cNvSpPr/>
          <p:nvPr/>
        </p:nvSpPr>
        <p:spPr>
          <a:xfrm>
            <a:off x="3846295" y="999352"/>
            <a:ext cx="52522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Since the distance between {D} and {E} is the </a:t>
            </a:r>
            <a:r>
              <a:rPr lang="en-US" sz="1400" dirty="0">
                <a:highlight>
                  <a:srgbClr val="FFFF00"/>
                </a:highlight>
              </a:rPr>
              <a:t>smallest</a:t>
            </a:r>
            <a:r>
              <a:rPr lang="en-US" sz="1400" dirty="0"/>
              <a:t>, these single observation clusters are the first to be combined into a single group {D, 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dirty="0">
                <a:highlight>
                  <a:srgbClr val="FFFF00"/>
                </a:highlight>
              </a:rPr>
              <a:t>new distance </a:t>
            </a:r>
            <a:r>
              <a:rPr lang="en-US" sz="1400" dirty="0"/>
              <a:t>matrix is calculated for the 4 remaining clusters: {A},  {B},  {C} and {D, E}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0B1F40-A5C7-44AA-8DE7-FAC17A8CF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3" y="2940239"/>
            <a:ext cx="3742741" cy="134515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D69DEA-D8EA-48D3-B42F-BF37A47DF273}"/>
              </a:ext>
            </a:extLst>
          </p:cNvPr>
          <p:cNvCxnSpPr>
            <a:cxnSpLocks/>
          </p:cNvCxnSpPr>
          <p:nvPr/>
        </p:nvCxnSpPr>
        <p:spPr>
          <a:xfrm>
            <a:off x="1906684" y="2571750"/>
            <a:ext cx="1" cy="30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178309-46C6-49AB-B56C-ADEAD68D08E9}"/>
              </a:ext>
            </a:extLst>
          </p:cNvPr>
          <p:cNvSpPr/>
          <p:nvPr/>
        </p:nvSpPr>
        <p:spPr>
          <a:xfrm>
            <a:off x="3846293" y="2940239"/>
            <a:ext cx="51941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determining the distance between the new cluster {D, E} and the other clusters, the </a:t>
            </a:r>
            <a:r>
              <a:rPr lang="en-US" sz="1400" dirty="0">
                <a:highlight>
                  <a:srgbClr val="FFFF00"/>
                </a:highlight>
              </a:rPr>
              <a:t>shortest distance </a:t>
            </a:r>
            <a:r>
              <a:rPr lang="en-US" sz="1400" dirty="0"/>
              <a:t>is selected.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distance between {B} and {D, E}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distance between {B} and {D} is 1.768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distance between {B} and {E}  is 1.022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hence the distance between {B} and {D, E}  is the smallest distance, or 1.022.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0F32530-51E1-47BD-9C88-6FB41B6EAD1D}"/>
                  </a:ext>
                </a:extLst>
              </p14:cNvPr>
              <p14:cNvContentPartPr/>
              <p14:nvPr/>
            </p14:nvContentPartPr>
            <p14:xfrm>
              <a:off x="3418635" y="2054026"/>
              <a:ext cx="327960" cy="41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0F32530-51E1-47BD-9C88-6FB41B6EAD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2635" y="1982026"/>
                <a:ext cx="3996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7465C2E-A075-4B6A-BC81-656FE73C9A64}"/>
                  </a:ext>
                </a:extLst>
              </p14:cNvPr>
              <p14:cNvContentPartPr/>
              <p14:nvPr/>
            </p14:nvContentPartPr>
            <p14:xfrm>
              <a:off x="3343755" y="3637306"/>
              <a:ext cx="355320" cy="20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7465C2E-A075-4B6A-BC81-656FE73C9A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07755" y="3565306"/>
                <a:ext cx="4269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ADFD41-4674-4860-897D-6EACE32F42ED}"/>
                  </a:ext>
                </a:extLst>
              </p14:cNvPr>
              <p14:cNvContentPartPr/>
              <p14:nvPr/>
            </p14:nvContentPartPr>
            <p14:xfrm>
              <a:off x="2524755" y="3466666"/>
              <a:ext cx="36900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ADFD41-4674-4860-897D-6EACE32F42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8755" y="3394666"/>
                <a:ext cx="440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64ECC0-1A3B-461A-B629-8327BCE743C4}"/>
                  </a:ext>
                </a:extLst>
              </p14:cNvPr>
              <p14:cNvContentPartPr/>
              <p14:nvPr/>
            </p14:nvContentPartPr>
            <p14:xfrm>
              <a:off x="3295875" y="1992466"/>
              <a:ext cx="360" cy="109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64ECC0-1A3B-461A-B629-8327BCE743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89755" y="1986346"/>
                <a:ext cx="126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6728B5B-6DDC-490B-AF2D-32F0ECF5718B}"/>
                  </a:ext>
                </a:extLst>
              </p14:cNvPr>
              <p14:cNvContentPartPr/>
              <p14:nvPr/>
            </p14:nvContentPartPr>
            <p14:xfrm>
              <a:off x="2913555" y="3364066"/>
              <a:ext cx="157680" cy="150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6728B5B-6DDC-490B-AF2D-32F0ECF571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07435" y="3357946"/>
                <a:ext cx="169920" cy="1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322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BC8A-2F0C-446D-9D4B-FDCF82A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 construction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AA8C6F-8F2D-4F1C-A914-480A18BC9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7790" y="996939"/>
            <a:ext cx="3707500" cy="20874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0AE4-95EF-4B10-B955-D05FFA4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ABB6-3466-41BC-A905-64F6165DA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73725-6B91-4873-87CE-1BD1EDB94B3A}"/>
              </a:ext>
            </a:extLst>
          </p:cNvPr>
          <p:cNvSpPr/>
          <p:nvPr/>
        </p:nvSpPr>
        <p:spPr>
          <a:xfrm>
            <a:off x="88710" y="990768"/>
            <a:ext cx="62984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{D} and {E} initially combined,  2 observations are joined at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horizontal axes represent the distances at which the joining takes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vertical line joining the 2 observations is at a distance of 0.857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Next, clusters {A} and {C} are combined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new distance matrix is computed containing distances between the 3 remaining groups: {B}, {D,  E} and {A, C}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C2B7BF-FAE1-4609-82B5-A165002C5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190" y="3312326"/>
            <a:ext cx="49911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58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BC8A-2F0C-446D-9D4B-FDCF82A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 construction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0AE4-95EF-4B10-B955-D05FFA4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ABB6-3466-41BC-A905-64F6165DA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2AF5B08-0728-494C-A6D1-E973B9B15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8567" y="990768"/>
            <a:ext cx="3655433" cy="19798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B73725-6B91-4873-87CE-1BD1EDB94B3A}"/>
              </a:ext>
            </a:extLst>
          </p:cNvPr>
          <p:cNvSpPr/>
          <p:nvPr/>
        </p:nvSpPr>
        <p:spPr>
          <a:xfrm>
            <a:off x="88710" y="990768"/>
            <a:ext cx="679658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{A} and {C} combined,  2 observations are joined at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vertical line joining the 2 observations is at a distance of 0.871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Next, clusters {A, C} and {D,  E} are combined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matrix for the remaining 2 groups, {B} and {A, C, D, E}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9783B4-8481-4E07-A43B-30806F8FF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217" y="3370349"/>
            <a:ext cx="47910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2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CAC5-D11B-4CAF-B357-A7AA535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8138-AF43-4731-8000-03AB3513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6B07E-B633-4AEE-B22C-B0D491AD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0981D-8D8B-40D1-98D6-1E3F18D95858}"/>
              </a:ext>
            </a:extLst>
          </p:cNvPr>
          <p:cNvSpPr/>
          <p:nvPr/>
        </p:nvSpPr>
        <p:spPr>
          <a:xfrm>
            <a:off x="139804" y="896183"/>
            <a:ext cx="889661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Hierarchical</a:t>
            </a:r>
            <a:r>
              <a:rPr lang="en-US" sz="1600" dirty="0"/>
              <a:t> clustering is a type of </a:t>
            </a:r>
            <a:r>
              <a:rPr lang="en-US" sz="1600" dirty="0">
                <a:solidFill>
                  <a:srgbClr val="0070C0"/>
                </a:solidFill>
              </a:rPr>
              <a:t>unsupervised</a:t>
            </a:r>
            <a:r>
              <a:rPr lang="en-US" sz="1600" dirty="0"/>
              <a:t> machine learning algorithm used to cluster unlabeled data points.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Like </a:t>
            </a:r>
            <a:r>
              <a:rPr lang="en-US" sz="1600" dirty="0">
                <a:solidFill>
                  <a:srgbClr val="0070C0"/>
                </a:solidFill>
              </a:rPr>
              <a:t>K-means clustering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hierarchical</a:t>
            </a:r>
            <a:r>
              <a:rPr lang="en-US" sz="1600" dirty="0"/>
              <a:t> clustering also groups together the data points with similar characteristics.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some cases the result of hierarchical and K-Means clustering can be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of the </a:t>
            </a:r>
            <a:r>
              <a:rPr lang="en-US" sz="1600" dirty="0">
                <a:highlight>
                  <a:srgbClr val="FFFF00"/>
                </a:highlight>
              </a:rPr>
              <a:t>benefits</a:t>
            </a:r>
            <a:r>
              <a:rPr lang="en-US" sz="1600" dirty="0"/>
              <a:t> of hierarchical clustering is that you </a:t>
            </a:r>
            <a:r>
              <a:rPr lang="en-US" sz="1600" dirty="0">
                <a:highlight>
                  <a:srgbClr val="FFFF00"/>
                </a:highlight>
              </a:rPr>
              <a:t>don't need to already know the number of clusters k</a:t>
            </a:r>
            <a:r>
              <a:rPr lang="en-US" sz="1600" dirty="0"/>
              <a:t> in your data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implementation of hierarchical clustering is provided in the </a:t>
            </a:r>
            <a:r>
              <a:rPr lang="en-US" sz="1600" dirty="0">
                <a:solidFill>
                  <a:srgbClr val="0070C0"/>
                </a:solidFill>
              </a:rPr>
              <a:t>SciPy</a:t>
            </a:r>
            <a:r>
              <a:rPr lang="en-US" sz="1600" dirty="0"/>
              <a:t> package.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FF0000"/>
                </a:solidFill>
              </a:rPr>
              <a:t>Sadly, there doesn't seem to be much documentation on how to actually use </a:t>
            </a:r>
            <a:r>
              <a:rPr lang="en-US" sz="1600" i="1" dirty="0" err="1">
                <a:solidFill>
                  <a:srgbClr val="0070C0"/>
                </a:solidFill>
              </a:rPr>
              <a:t>scipy's</a:t>
            </a:r>
            <a:r>
              <a:rPr lang="en-US" sz="1600" i="1" dirty="0">
                <a:solidFill>
                  <a:srgbClr val="FF0000"/>
                </a:solidFill>
              </a:rPr>
              <a:t> hierarchical clustering, </a:t>
            </a:r>
            <a:r>
              <a:rPr lang="en-US" sz="1600" i="1" dirty="0"/>
              <a:t>recent version of scikit learn does include hierarchical clustering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943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BC8A-2F0C-446D-9D4B-FDCF82A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 construction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0AE4-95EF-4B10-B955-D05FFA4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ABB6-3466-41BC-A905-64F6165DA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73725-6B91-4873-87CE-1BD1EDB94B3A}"/>
              </a:ext>
            </a:extLst>
          </p:cNvPr>
          <p:cNvSpPr/>
          <p:nvPr/>
        </p:nvSpPr>
        <p:spPr>
          <a:xfrm>
            <a:off x="88710" y="990768"/>
            <a:ext cx="67965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{A, C} and {D,  E}  combined,  2 clusters are joined at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vertical line joining the 2 clusters is at a distance of 0.941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matrix for the remaining 2 groups, {B} and {A, C, D, E}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9783B4-8481-4E07-A43B-30806F8F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217" y="3370349"/>
            <a:ext cx="4791075" cy="124777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C7E845-7EB5-4FE0-9F1E-7EC5F1F62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0929" y="990768"/>
            <a:ext cx="3623363" cy="198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3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BC8A-2F0C-446D-9D4B-FDCF82A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 construction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0AE4-95EF-4B10-B955-D05FFA4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ABB6-3466-41BC-A905-64F6165DA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BA7EE7-2AB6-426C-8521-372077D71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069" y="928387"/>
            <a:ext cx="4125267" cy="21218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B73725-6B91-4873-87CE-1BD1EDB94B3A}"/>
              </a:ext>
            </a:extLst>
          </p:cNvPr>
          <p:cNvSpPr/>
          <p:nvPr/>
        </p:nvSpPr>
        <p:spPr>
          <a:xfrm>
            <a:off x="88710" y="990768"/>
            <a:ext cx="67965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Groups {B} and {A,C,D,E}  combined,  2 clusters are joined at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vertical line joining the 2 clusters is at a distance of 1.022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distance matrix for the remaining 2 groups, {B} and {A, C, D, E}</a:t>
            </a:r>
          </a:p>
        </p:txBody>
      </p:sp>
    </p:spTree>
    <p:extLst>
      <p:ext uri="{BB962C8B-B14F-4D97-AF65-F5344CB8AC3E}">
        <p14:creationId xmlns:p14="http://schemas.microsoft.com/office/powerpoint/2010/main" val="3482132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link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02AE7A-C7BD-4BA9-BC7B-C28E95AB5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79145"/>
              </p:ext>
            </p:extLst>
          </p:nvPr>
        </p:nvGraphicFramePr>
        <p:xfrm>
          <a:off x="158620" y="1018149"/>
          <a:ext cx="8726073" cy="178646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63889">
                  <a:extLst>
                    <a:ext uri="{9D8B030D-6E8A-4147-A177-3AD203B41FA5}">
                      <a16:colId xmlns:a16="http://schemas.microsoft.com/office/drawing/2014/main" val="1905068079"/>
                    </a:ext>
                  </a:extLst>
                </a:gridCol>
                <a:gridCol w="4362184">
                  <a:extLst>
                    <a:ext uri="{9D8B030D-6E8A-4147-A177-3AD203B41FA5}">
                      <a16:colId xmlns:a16="http://schemas.microsoft.com/office/drawing/2014/main" val="1908774761"/>
                    </a:ext>
                  </a:extLst>
                </a:gridCol>
              </a:tblGrid>
              <a:tr h="481225">
                <a:tc>
                  <a:txBody>
                    <a:bodyPr/>
                    <a:lstStyle/>
                    <a:p>
                      <a:r>
                        <a:rPr lang="en-US" sz="135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Advantages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1594"/>
                  </a:ext>
                </a:extLst>
              </a:tr>
              <a:tr h="652620">
                <a:tc>
                  <a:txBody>
                    <a:bodyPr/>
                    <a:lstStyle/>
                    <a:p>
                      <a:r>
                        <a:rPr lang="en-US" dirty="0"/>
                        <a:t>Can handle non-elliptical shapes. (long and tubular)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Sensitive to outliers and noise.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202896"/>
                  </a:ext>
                </a:extLst>
              </a:tr>
              <a:tr h="652620">
                <a:tc>
                  <a:txBody>
                    <a:bodyPr/>
                    <a:lstStyle/>
                    <a:p>
                      <a:r>
                        <a:rPr lang="en-US" dirty="0"/>
                        <a:t>Produces long, elongated clusters.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4374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F92F334-8D33-460B-9DDF-0C946FA10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5" y="2940891"/>
            <a:ext cx="4296691" cy="1453713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068544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C543-2732-4536-BA5C-7B38B6CE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6080078" cy="397140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Complete link distance is defined as the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maximum</a:t>
            </a:r>
            <a:r>
              <a:rPr lang="en-US" sz="1600" dirty="0">
                <a:solidFill>
                  <a:schemeClr val="tx1"/>
                </a:solidFill>
              </a:rPr>
              <a:t> distance between two points in each cluster.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Example: the distance between clusters “r” and “s” to the left is equal to the length of the arrow between their two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furthest</a:t>
            </a:r>
            <a:r>
              <a:rPr lang="en-US" sz="1600" dirty="0">
                <a:solidFill>
                  <a:schemeClr val="tx1"/>
                </a:solidFill>
              </a:rPr>
              <a:t> points.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F73053-938B-4F3F-A6D5-28FA71B1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312" y="1043971"/>
            <a:ext cx="24860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26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matrix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92BC8-4561-4117-88DE-190EBABC7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6" y="999352"/>
            <a:ext cx="3709598" cy="1511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D3A6CE-F695-4FEA-87BE-99DE01F06C69}"/>
              </a:ext>
            </a:extLst>
          </p:cNvPr>
          <p:cNvSpPr/>
          <p:nvPr/>
        </p:nvSpPr>
        <p:spPr>
          <a:xfrm>
            <a:off x="3846295" y="999352"/>
            <a:ext cx="516101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step is similar to </a:t>
            </a:r>
            <a:r>
              <a:rPr lang="en-US" sz="1400" dirty="0">
                <a:solidFill>
                  <a:srgbClr val="0070C0"/>
                </a:solidFill>
              </a:rPr>
              <a:t>single linkage </a:t>
            </a:r>
            <a:r>
              <a:rPr lang="en-US" sz="1400" dirty="0"/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Since the distance between {D} and {E} is the </a:t>
            </a:r>
            <a:r>
              <a:rPr lang="en-US" sz="1400" dirty="0">
                <a:highlight>
                  <a:srgbClr val="FFFF00"/>
                </a:highlight>
              </a:rPr>
              <a:t>smallest</a:t>
            </a:r>
            <a:r>
              <a:rPr lang="en-US" sz="1400" dirty="0"/>
              <a:t>, these single observation clusters are the first to be combined into a single group {D, E}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dirty="0">
                <a:highlight>
                  <a:srgbClr val="FFFF00"/>
                </a:highlight>
              </a:rPr>
              <a:t>new distance </a:t>
            </a:r>
            <a:r>
              <a:rPr lang="en-US" sz="1400" dirty="0"/>
              <a:t>matrix is calculated for the 4 remaining clusters: {A},  {B},  {C} and {D, E}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D69DEA-D8EA-48D3-B42F-BF37A47DF273}"/>
              </a:ext>
            </a:extLst>
          </p:cNvPr>
          <p:cNvCxnSpPr>
            <a:cxnSpLocks/>
          </p:cNvCxnSpPr>
          <p:nvPr/>
        </p:nvCxnSpPr>
        <p:spPr>
          <a:xfrm>
            <a:off x="1906684" y="2571750"/>
            <a:ext cx="1" cy="307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178309-46C6-49AB-B56C-ADEAD68D08E9}"/>
              </a:ext>
            </a:extLst>
          </p:cNvPr>
          <p:cNvSpPr/>
          <p:nvPr/>
        </p:nvSpPr>
        <p:spPr>
          <a:xfrm>
            <a:off x="3846293" y="2940239"/>
            <a:ext cx="51610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determining the distance between the new cluster {D, E} and the other clusters, the </a:t>
            </a:r>
            <a:r>
              <a:rPr lang="en-US" sz="1400" dirty="0">
                <a:highlight>
                  <a:srgbClr val="FFFF00"/>
                </a:highlight>
              </a:rPr>
              <a:t>maximum distance </a:t>
            </a:r>
            <a:r>
              <a:rPr lang="en-US" sz="1400" dirty="0"/>
              <a:t>is selected.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distance between {A} and {D, E}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distance between {A} and {D} is 1.036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distance between {B} and {E}  is 1.547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hence the distance between {A} and {D, E}  is the MAXIMUM distance, or 1.547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0F32530-51E1-47BD-9C88-6FB41B6EAD1D}"/>
                  </a:ext>
                </a:extLst>
              </p14:cNvPr>
              <p14:cNvContentPartPr/>
              <p14:nvPr/>
            </p14:nvContentPartPr>
            <p14:xfrm>
              <a:off x="3418635" y="2054026"/>
              <a:ext cx="327960" cy="41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0F32530-51E1-47BD-9C88-6FB41B6EAD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2635" y="1982026"/>
                <a:ext cx="3996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64ECC0-1A3B-461A-B629-8327BCE743C4}"/>
                  </a:ext>
                </a:extLst>
              </p14:cNvPr>
              <p14:cNvContentPartPr/>
              <p14:nvPr/>
            </p14:nvContentPartPr>
            <p14:xfrm>
              <a:off x="3295875" y="1992466"/>
              <a:ext cx="360" cy="109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64ECC0-1A3B-461A-B629-8327BCE743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9755" y="1986346"/>
                <a:ext cx="12600" cy="12204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427314E-16E4-4D72-903E-76ABBA3ED7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696" y="3000073"/>
            <a:ext cx="3793283" cy="13650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7465C2E-A075-4B6A-BC81-656FE73C9A64}"/>
                  </a:ext>
                </a:extLst>
              </p14:cNvPr>
              <p14:cNvContentPartPr/>
              <p14:nvPr/>
            </p14:nvContentPartPr>
            <p14:xfrm>
              <a:off x="3490973" y="3481416"/>
              <a:ext cx="355320" cy="20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7465C2E-A075-4B6A-BC81-656FE73C9A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54973" y="3409416"/>
                <a:ext cx="4269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ADFD41-4674-4860-897D-6EACE32F42ED}"/>
                  </a:ext>
                </a:extLst>
              </p14:cNvPr>
              <p14:cNvContentPartPr/>
              <p14:nvPr/>
            </p14:nvContentPartPr>
            <p14:xfrm>
              <a:off x="2648869" y="3507824"/>
              <a:ext cx="36900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ADFD41-4674-4860-897D-6EACE32F42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2869" y="3435824"/>
                <a:ext cx="440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6728B5B-6DDC-490B-AF2D-32F0ECF5718B}"/>
                  </a:ext>
                </a:extLst>
              </p14:cNvPr>
              <p14:cNvContentPartPr/>
              <p14:nvPr/>
            </p14:nvContentPartPr>
            <p14:xfrm>
              <a:off x="3076793" y="3406176"/>
              <a:ext cx="157680" cy="150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6728B5B-6DDC-490B-AF2D-32F0ECF571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70673" y="3400056"/>
                <a:ext cx="169920" cy="1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6612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BC8A-2F0C-446D-9D4B-FDCF82A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 construction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AA8C6F-8F2D-4F1C-A914-480A18BC9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2991" y="996939"/>
            <a:ext cx="3012299" cy="1696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0AE4-95EF-4B10-B955-D05FFA4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ABB6-3466-41BC-A905-64F6165DA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73725-6B91-4873-87CE-1BD1EDB94B3A}"/>
              </a:ext>
            </a:extLst>
          </p:cNvPr>
          <p:cNvSpPr/>
          <p:nvPr/>
        </p:nvSpPr>
        <p:spPr>
          <a:xfrm>
            <a:off x="88710" y="990768"/>
            <a:ext cx="62984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{D} and {E} initially combined,  2 observations are joined at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horizontal axes represent the distances at which the joining takes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vertical line joining the 2 observations is at a distance of 0.857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Next, clusters {A} and {C} are combined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new distance matrix is computed containing distances between the 3 remaining groups: {B}, {D,  E} and {A, C}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8638E-A8C6-4DC0-AFDB-93909190B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68" y="3029914"/>
            <a:ext cx="4248650" cy="1255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9C5AB8-C46A-4C73-91B6-9C4229B8B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367" y="3029914"/>
            <a:ext cx="4509536" cy="12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40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02AE7A-C7BD-4BA9-BC7B-C28E95AB5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57858"/>
              </p:ext>
            </p:extLst>
          </p:nvPr>
        </p:nvGraphicFramePr>
        <p:xfrm>
          <a:off x="167150" y="989330"/>
          <a:ext cx="8765310" cy="1112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82655">
                  <a:extLst>
                    <a:ext uri="{9D8B030D-6E8A-4147-A177-3AD203B41FA5}">
                      <a16:colId xmlns:a16="http://schemas.microsoft.com/office/drawing/2014/main" val="1905068079"/>
                    </a:ext>
                  </a:extLst>
                </a:gridCol>
                <a:gridCol w="4382655">
                  <a:extLst>
                    <a:ext uri="{9D8B030D-6E8A-4147-A177-3AD203B41FA5}">
                      <a16:colId xmlns:a16="http://schemas.microsoft.com/office/drawing/2014/main" val="1908774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Advantages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Produces more balanced clusters (with equal diameter).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clusters are merged with large 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20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susceptible to noise.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4374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426757F-6184-486D-8BE5-AACB2F9F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0" y="2301533"/>
            <a:ext cx="4698277" cy="23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87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link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C543-2732-4536-BA5C-7B38B6CE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4015740" cy="3971405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average</a:t>
            </a:r>
            <a:r>
              <a:rPr lang="en-US" dirty="0">
                <a:solidFill>
                  <a:schemeClr val="tx1"/>
                </a:solidFill>
              </a:rPr>
              <a:t> distance between each point in one cluster to every point in the other cluster.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Example the distance between clusters “r” and “s” to the left is equal to the average length each arrow between connecting the points of one cluster to the other.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02AE7A-C7BD-4BA9-BC7B-C28E95AB5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71227"/>
              </p:ext>
            </p:extLst>
          </p:nvPr>
        </p:nvGraphicFramePr>
        <p:xfrm>
          <a:off x="126206" y="3051666"/>
          <a:ext cx="3763328" cy="873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81664">
                  <a:extLst>
                    <a:ext uri="{9D8B030D-6E8A-4147-A177-3AD203B41FA5}">
                      <a16:colId xmlns:a16="http://schemas.microsoft.com/office/drawing/2014/main" val="1905068079"/>
                    </a:ext>
                  </a:extLst>
                </a:gridCol>
                <a:gridCol w="1881664">
                  <a:extLst>
                    <a:ext uri="{9D8B030D-6E8A-4147-A177-3AD203B41FA5}">
                      <a16:colId xmlns:a16="http://schemas.microsoft.com/office/drawing/2014/main" val="1908774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Advantages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susceptible to noise and outliers.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Biased towards globular clusters.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4374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9D7AF4A-D0F9-4C34-B185-ED7F0F81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12" y="1152525"/>
            <a:ext cx="2867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43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9C83-6080-45AE-99FA-378077BF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086507-8647-4268-9893-F950F1620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63" y="1038614"/>
            <a:ext cx="8943731" cy="24122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355B2-665C-4492-A926-242A69BE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29737-24C2-45EC-84FA-F8FD24530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6DB3A82-F529-4FC0-BBBB-8C6901176570}"/>
                  </a:ext>
                </a:extLst>
              </p14:cNvPr>
              <p14:cNvContentPartPr/>
              <p14:nvPr/>
            </p14:nvContentPartPr>
            <p14:xfrm>
              <a:off x="1423205" y="1206986"/>
              <a:ext cx="684360" cy="49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6DB3A82-F529-4FC0-BBBB-8C69011765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7205" y="1134986"/>
                <a:ext cx="7560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4BD193-80F9-455D-B714-533C1D4D3FE9}"/>
                  </a:ext>
                </a:extLst>
              </p14:cNvPr>
              <p14:cNvContentPartPr/>
              <p14:nvPr/>
            </p14:nvContentPartPr>
            <p14:xfrm>
              <a:off x="4198445" y="1176746"/>
              <a:ext cx="1002240" cy="70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4BD193-80F9-455D-B714-533C1D4D3F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62445" y="1104746"/>
                <a:ext cx="10738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48D283-3A0C-4DF5-919F-D6F1B715D434}"/>
                  </a:ext>
                </a:extLst>
              </p14:cNvPr>
              <p14:cNvContentPartPr/>
              <p14:nvPr/>
            </p14:nvContentPartPr>
            <p14:xfrm>
              <a:off x="7212005" y="1232546"/>
              <a:ext cx="9147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48D283-3A0C-4DF5-919F-D6F1B715D4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76005" y="1160546"/>
                <a:ext cx="986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62C2E9-5899-4088-B26B-27ABA74881F1}"/>
                  </a:ext>
                </a:extLst>
              </p14:cNvPr>
              <p14:cNvContentPartPr/>
              <p14:nvPr/>
            </p14:nvContentPartPr>
            <p14:xfrm>
              <a:off x="1534445" y="187658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62C2E9-5899-4088-B26B-27ABA74881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28325" y="187046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4156201-B51A-4925-B26E-3DB51CF7D213}"/>
                  </a:ext>
                </a:extLst>
              </p14:cNvPr>
              <p14:cNvContentPartPr/>
              <p14:nvPr/>
            </p14:nvContentPartPr>
            <p14:xfrm>
              <a:off x="1518605" y="1948226"/>
              <a:ext cx="360" cy="47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4156201-B51A-4925-B26E-3DB51CF7D21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12485" y="1942106"/>
                <a:ext cx="126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341CA0-2D61-497D-9BCA-C3EE798DEC98}"/>
                  </a:ext>
                </a:extLst>
              </p14:cNvPr>
              <p14:cNvContentPartPr/>
              <p14:nvPr/>
            </p14:nvContentPartPr>
            <p14:xfrm>
              <a:off x="1518605" y="2114906"/>
              <a:ext cx="360" cy="64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341CA0-2D61-497D-9BCA-C3EE798DEC9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12485" y="2108786"/>
                <a:ext cx="126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8F36372-D86B-454B-AA75-994F73806A45}"/>
                  </a:ext>
                </a:extLst>
              </p14:cNvPr>
              <p14:cNvContentPartPr/>
              <p14:nvPr/>
            </p14:nvContentPartPr>
            <p14:xfrm>
              <a:off x="1526525" y="2313986"/>
              <a:ext cx="9000" cy="55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8F36372-D86B-454B-AA75-994F73806A4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20405" y="2307866"/>
                <a:ext cx="212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4773D42-AC40-466E-B47E-3FEA04290E79}"/>
                  </a:ext>
                </a:extLst>
              </p14:cNvPr>
              <p14:cNvContentPartPr/>
              <p14:nvPr/>
            </p14:nvContentPartPr>
            <p14:xfrm>
              <a:off x="1534445" y="2536466"/>
              <a:ext cx="8640" cy="64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4773D42-AC40-466E-B47E-3FEA04290E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28325" y="2530346"/>
                <a:ext cx="208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522F611-C5BE-4D18-97BF-2763875063A3}"/>
                  </a:ext>
                </a:extLst>
              </p14:cNvPr>
              <p14:cNvContentPartPr/>
              <p14:nvPr/>
            </p14:nvContentPartPr>
            <p14:xfrm>
              <a:off x="1550645" y="2814746"/>
              <a:ext cx="360" cy="72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522F611-C5BE-4D18-97BF-2763875063A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44525" y="2808626"/>
                <a:ext cx="126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FB5E5D-AA23-469E-A3FE-4DD5B9692BFE}"/>
                  </a:ext>
                </a:extLst>
              </p14:cNvPr>
              <p14:cNvContentPartPr/>
              <p14:nvPr/>
            </p14:nvContentPartPr>
            <p14:xfrm>
              <a:off x="1574405" y="3029306"/>
              <a:ext cx="1264680" cy="167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FB5E5D-AA23-469E-A3FE-4DD5B9692BF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68285" y="3023186"/>
                <a:ext cx="12769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54E60D1-C7E6-47C4-AAEE-85C29717629A}"/>
                  </a:ext>
                </a:extLst>
              </p14:cNvPr>
              <p14:cNvContentPartPr/>
              <p14:nvPr/>
            </p14:nvContentPartPr>
            <p14:xfrm>
              <a:off x="3379445" y="196406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54E60D1-C7E6-47C4-AAEE-85C29717629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73325" y="195794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B5CB0F8-1921-40ED-A4BA-BB175291CA59}"/>
                  </a:ext>
                </a:extLst>
              </p14:cNvPr>
              <p14:cNvContentPartPr/>
              <p14:nvPr/>
            </p14:nvContentPartPr>
            <p14:xfrm>
              <a:off x="3379445" y="2091146"/>
              <a:ext cx="360" cy="32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B5CB0F8-1921-40ED-A4BA-BB175291CA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73325" y="2085026"/>
                <a:ext cx="126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76E0871-D9DE-43BE-ADD6-37CEF80DD186}"/>
                  </a:ext>
                </a:extLst>
              </p14:cNvPr>
              <p14:cNvContentPartPr/>
              <p14:nvPr/>
            </p14:nvContentPartPr>
            <p14:xfrm>
              <a:off x="3379445" y="2234426"/>
              <a:ext cx="360" cy="55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76E0871-D9DE-43BE-ADD6-37CEF80DD18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73325" y="2228306"/>
                <a:ext cx="126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8D16075-0254-4ECA-BBDA-3C590BA6AAF4}"/>
                  </a:ext>
                </a:extLst>
              </p14:cNvPr>
              <p14:cNvContentPartPr/>
              <p14:nvPr/>
            </p14:nvContentPartPr>
            <p14:xfrm>
              <a:off x="3379445" y="2409386"/>
              <a:ext cx="360" cy="87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8D16075-0254-4ECA-BBDA-3C590BA6AA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73325" y="2403266"/>
                <a:ext cx="126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9BA1D14-4AE9-48A4-8F87-72E1BC0F86DF}"/>
                  </a:ext>
                </a:extLst>
              </p14:cNvPr>
              <p14:cNvContentPartPr/>
              <p14:nvPr/>
            </p14:nvContentPartPr>
            <p14:xfrm>
              <a:off x="3371525" y="2616026"/>
              <a:ext cx="360" cy="64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9BA1D14-4AE9-48A4-8F87-72E1BC0F86D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65405" y="2609906"/>
                <a:ext cx="126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5BEE66-0E47-4FF3-ABE5-DFBDC6EC545D}"/>
                  </a:ext>
                </a:extLst>
              </p14:cNvPr>
              <p14:cNvContentPartPr/>
              <p14:nvPr/>
            </p14:nvContentPartPr>
            <p14:xfrm>
              <a:off x="3362165" y="2886386"/>
              <a:ext cx="2442600" cy="215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5BEE66-0E47-4FF3-ABE5-DFBDC6EC545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356045" y="2880266"/>
                <a:ext cx="24548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9A6D67C-4D80-47A1-969D-5A589D713601}"/>
                  </a:ext>
                </a:extLst>
              </p14:cNvPr>
              <p14:cNvContentPartPr/>
              <p14:nvPr/>
            </p14:nvContentPartPr>
            <p14:xfrm>
              <a:off x="6973325" y="1939946"/>
              <a:ext cx="360" cy="8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9A6D67C-4D80-47A1-969D-5A589D71360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67205" y="1933826"/>
                <a:ext cx="126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EDB3F85-833F-4408-8A07-A16CC2CF1C31}"/>
                  </a:ext>
                </a:extLst>
              </p14:cNvPr>
              <p14:cNvContentPartPr/>
              <p14:nvPr/>
            </p14:nvContentPartPr>
            <p14:xfrm>
              <a:off x="6981245" y="2043626"/>
              <a:ext cx="360" cy="87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EDB3F85-833F-4408-8A07-A16CC2CF1C3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75125" y="2037506"/>
                <a:ext cx="126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C821D9-68B8-4EF1-AFA2-BB150B3E1540}"/>
                  </a:ext>
                </a:extLst>
              </p14:cNvPr>
              <p14:cNvContentPartPr/>
              <p14:nvPr/>
            </p14:nvContentPartPr>
            <p14:xfrm>
              <a:off x="6981245" y="2266106"/>
              <a:ext cx="360" cy="119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C821D9-68B8-4EF1-AFA2-BB150B3E15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75125" y="2259986"/>
                <a:ext cx="126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D072E45-12B2-4AE2-9176-65C5EB637636}"/>
                  </a:ext>
                </a:extLst>
              </p14:cNvPr>
              <p14:cNvContentPartPr/>
              <p14:nvPr/>
            </p14:nvContentPartPr>
            <p14:xfrm>
              <a:off x="6981245" y="2441066"/>
              <a:ext cx="360" cy="64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D072E45-12B2-4AE2-9176-65C5EB6376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75125" y="2434946"/>
                <a:ext cx="126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B690794-9F96-4B9D-9890-1B5FBC2807B8}"/>
                  </a:ext>
                </a:extLst>
              </p14:cNvPr>
              <p14:cNvContentPartPr/>
              <p14:nvPr/>
            </p14:nvContentPartPr>
            <p14:xfrm>
              <a:off x="6981245" y="2552306"/>
              <a:ext cx="360" cy="72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B690794-9F96-4B9D-9890-1B5FBC2807B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5125" y="2546186"/>
                <a:ext cx="126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8ED14E-DE70-4401-8754-85ED35766635}"/>
                  </a:ext>
                </a:extLst>
              </p14:cNvPr>
              <p14:cNvContentPartPr/>
              <p14:nvPr/>
            </p14:nvContentPartPr>
            <p14:xfrm>
              <a:off x="6981245" y="2655626"/>
              <a:ext cx="360" cy="87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8ED14E-DE70-4401-8754-85ED3576663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75125" y="2649506"/>
                <a:ext cx="126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1919800-E245-484F-BA66-CC4C6E9F0F9A}"/>
                  </a:ext>
                </a:extLst>
              </p14:cNvPr>
              <p14:cNvContentPartPr/>
              <p14:nvPr/>
            </p14:nvContentPartPr>
            <p14:xfrm>
              <a:off x="6981245" y="2775146"/>
              <a:ext cx="360" cy="246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1919800-E245-484F-BA66-CC4C6E9F0F9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975125" y="2769026"/>
                <a:ext cx="126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315196D-8496-4180-83FB-B56B76E6B108}"/>
                  </a:ext>
                </a:extLst>
              </p14:cNvPr>
              <p14:cNvContentPartPr/>
              <p14:nvPr/>
            </p14:nvContentPartPr>
            <p14:xfrm>
              <a:off x="7005005" y="3079706"/>
              <a:ext cx="1869120" cy="45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315196D-8496-4180-83FB-B56B76E6B10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98885" y="3073586"/>
                <a:ext cx="1881360" cy="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4668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826B-45FF-400C-8026-5D98BE28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C543-2732-4536-BA5C-7B38B6CE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4015740" cy="3971405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distance between centroid </a:t>
            </a:r>
            <a:r>
              <a:rPr lang="en-US" dirty="0" err="1">
                <a:solidFill>
                  <a:schemeClr val="tx1"/>
                </a:solidFill>
              </a:rPr>
              <a:t>rj</a:t>
            </a:r>
            <a:r>
              <a:rPr lang="en-US" dirty="0">
                <a:solidFill>
                  <a:schemeClr val="tx1"/>
                </a:solidFill>
              </a:rPr>
              <a:t> of Cluster </a:t>
            </a:r>
            <a:r>
              <a:rPr lang="en-US" dirty="0" err="1">
                <a:solidFill>
                  <a:schemeClr val="tx1"/>
                </a:solidFill>
              </a:rPr>
              <a:t>Cj</a:t>
            </a:r>
            <a:r>
              <a:rPr lang="en-US" dirty="0">
                <a:solidFill>
                  <a:schemeClr val="tx1"/>
                </a:solidFill>
              </a:rPr>
              <a:t> and centroid </a:t>
            </a:r>
            <a:r>
              <a:rPr lang="en-US" dirty="0" err="1">
                <a:solidFill>
                  <a:schemeClr val="tx1"/>
                </a:solidFill>
              </a:rPr>
              <a:t>rj</a:t>
            </a:r>
            <a:r>
              <a:rPr lang="en-US" dirty="0">
                <a:solidFill>
                  <a:schemeClr val="tx1"/>
                </a:solidFill>
              </a:rPr>
              <a:t> of Cluster </a:t>
            </a:r>
            <a:r>
              <a:rPr lang="en-US" dirty="0" err="1">
                <a:solidFill>
                  <a:schemeClr val="tx1"/>
                </a:solidFill>
              </a:rPr>
              <a:t>Cj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421F-009B-4E54-A163-61C01EBE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4118D-BF19-45F8-91AB-FA28936E1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02AE7A-C7BD-4BA9-BC7B-C28E95AB5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663310"/>
              </p:ext>
            </p:extLst>
          </p:nvPr>
        </p:nvGraphicFramePr>
        <p:xfrm>
          <a:off x="126206" y="3051666"/>
          <a:ext cx="3763328" cy="1376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81664">
                  <a:extLst>
                    <a:ext uri="{9D8B030D-6E8A-4147-A177-3AD203B41FA5}">
                      <a16:colId xmlns:a16="http://schemas.microsoft.com/office/drawing/2014/main" val="1905068079"/>
                    </a:ext>
                  </a:extLst>
                </a:gridCol>
                <a:gridCol w="1881664">
                  <a:extLst>
                    <a:ext uri="{9D8B030D-6E8A-4147-A177-3AD203B41FA5}">
                      <a16:colId xmlns:a16="http://schemas.microsoft.com/office/drawing/2014/main" val="1908774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5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Advantages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suffers when there is more noise in the data.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4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Outliers can never be studied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95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9D7AF4A-D0F9-4C34-B185-ED7F0F81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12" y="1152525"/>
            <a:ext cx="2867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9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CAC5-D11B-4CAF-B357-A7AA535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8138-AF43-4731-8000-03AB3513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6B07E-B633-4AEE-B22C-B0D491AD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0981D-8D8B-40D1-98D6-1E3F18D95858}"/>
              </a:ext>
            </a:extLst>
          </p:cNvPr>
          <p:cNvSpPr/>
          <p:nvPr/>
        </p:nvSpPr>
        <p:spPr>
          <a:xfrm>
            <a:off x="123690" y="957143"/>
            <a:ext cx="88966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 types of </a:t>
            </a:r>
            <a:r>
              <a:rPr lang="en-US" sz="1600" dirty="0">
                <a:solidFill>
                  <a:srgbClr val="0070C0"/>
                </a:solidFill>
              </a:rPr>
              <a:t>hierarchical</a:t>
            </a:r>
            <a:r>
              <a:rPr lang="en-US" sz="1600" dirty="0"/>
              <a:t> clustering: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Agglomerative clustering 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FFFF00"/>
                </a:highlight>
              </a:rPr>
              <a:t>Bottom-up</a:t>
            </a:r>
            <a:r>
              <a:rPr lang="en-US" sz="1600" dirty="0"/>
              <a:t> approach):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each sample is treated as a single cluster and then successively merge (or agglomerate) pairs of clusters until all clusters have been merged into a </a:t>
            </a:r>
            <a:r>
              <a:rPr lang="en-US" sz="1600" dirty="0">
                <a:highlight>
                  <a:srgbClr val="FFFF00"/>
                </a:highlight>
              </a:rPr>
              <a:t>single cluster </a:t>
            </a:r>
            <a:r>
              <a:rPr lang="en-US" sz="1600" dirty="0"/>
              <a:t>depending upon smallest differences of parameters like </a:t>
            </a:r>
            <a:r>
              <a:rPr lang="en-US" sz="1600" dirty="0">
                <a:solidFill>
                  <a:srgbClr val="0070C0"/>
                </a:solidFill>
              </a:rPr>
              <a:t>Euclidian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</a:rPr>
              <a:t>Divisive clustering 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FFFF00"/>
                </a:highlight>
              </a:rPr>
              <a:t>top down</a:t>
            </a:r>
            <a:r>
              <a:rPr lang="en-US" sz="1600" dirty="0"/>
              <a:t>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 single cluster of all the samples is portioned recursively into 2 least similar cluster until there is one cluster for each observation.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fact is divisive clustering produces more accurate hierarchies than agglomerative clustering in some circumstances but is conceptually more complex.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divisive clustering algorithm is exactly the reverse of Agglomerative clustering. </a:t>
            </a:r>
          </a:p>
        </p:txBody>
      </p:sp>
    </p:spTree>
    <p:extLst>
      <p:ext uri="{BB962C8B-B14F-4D97-AF65-F5344CB8AC3E}">
        <p14:creationId xmlns:p14="http://schemas.microsoft.com/office/powerpoint/2010/main" val="2461352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64AE-4C09-4C9C-8C0D-91FF4E3F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03EB-AB34-4DEE-8551-141130168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starts with each observation as a single cluster and progressively joins pairs of clusters until only </a:t>
            </a:r>
            <a:r>
              <a:rPr lang="en-US" sz="1400" dirty="0"/>
              <a:t>one cluster remains containing all observations.</a:t>
            </a:r>
          </a:p>
          <a:p>
            <a:r>
              <a:rPr lang="en-US" sz="1400" dirty="0"/>
              <a:t>This method can operate either directly on the underlying data or on a distance matrix. </a:t>
            </a:r>
          </a:p>
          <a:p>
            <a:r>
              <a:rPr lang="en-US" sz="1400" dirty="0"/>
              <a:t>When operating directly on the data, the approach is limited to data with continuous values.  At each step, </a:t>
            </a:r>
            <a:r>
              <a:rPr lang="en-US" sz="1400" dirty="0" err="1"/>
              <a:t>Wards’s</a:t>
            </a:r>
            <a:r>
              <a:rPr lang="en-US" sz="1400" dirty="0"/>
              <a:t> method uses a function to assess which two clusters to join.  </a:t>
            </a:r>
          </a:p>
          <a:p>
            <a:r>
              <a:rPr lang="en-US" sz="1400" dirty="0"/>
              <a:t>This function attempts to identify the cluster which results in the least variation, and hence identifies the most homogeneous group.  </a:t>
            </a:r>
          </a:p>
          <a:p>
            <a:r>
              <a:rPr lang="en-US" sz="1400" dirty="0"/>
              <a:t>The error sum of squares formula is used at each stage in the clustering process and is applied to all possible pairs of clusters.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52D29-E86C-4A5B-BB6F-AA7D36D0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97452-448A-41BF-BCD2-F874029C2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74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56B9-683F-413D-A50A-F6127D9B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8F746-1367-460F-8461-9CB13B98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3649649" cy="3971405"/>
          </a:xfrm>
        </p:spPr>
        <p:txBody>
          <a:bodyPr>
            <a:normAutofit/>
          </a:bodyPr>
          <a:lstStyle/>
          <a:p>
            <a:r>
              <a:rPr lang="en-US" sz="1600" dirty="0"/>
              <a:t>A </a:t>
            </a:r>
            <a:r>
              <a:rPr lang="en-US" sz="1600" dirty="0">
                <a:solidFill>
                  <a:srgbClr val="0070C0"/>
                </a:solidFill>
              </a:rPr>
              <a:t>dendrogram</a:t>
            </a:r>
            <a:r>
              <a:rPr lang="en-US" sz="1600" dirty="0"/>
              <a:t> describing the relationships between all observations in a data set is useful for understanding the hierarchical relationships in the data. </a:t>
            </a:r>
          </a:p>
          <a:p>
            <a:endParaRPr lang="en-US" sz="1600" dirty="0"/>
          </a:p>
          <a:p>
            <a:r>
              <a:rPr lang="en-US" sz="1600" dirty="0"/>
              <a:t>In many situations, a </a:t>
            </a:r>
            <a:r>
              <a:rPr lang="en-US" sz="1600" dirty="0">
                <a:highlight>
                  <a:srgbClr val="FFFF00"/>
                </a:highlight>
              </a:rPr>
              <a:t>discrete number of specific clusters </a:t>
            </a:r>
            <a:r>
              <a:rPr lang="en-US" sz="1600" dirty="0"/>
              <a:t>is needed. </a:t>
            </a:r>
          </a:p>
          <a:p>
            <a:endParaRPr lang="en-US" sz="1600" dirty="0"/>
          </a:p>
          <a:p>
            <a:r>
              <a:rPr lang="en-US" sz="1600" dirty="0"/>
              <a:t>To convert the dendrogram to a series of groups, a </a:t>
            </a:r>
            <a:r>
              <a:rPr lang="en-US" sz="1600" dirty="0">
                <a:highlight>
                  <a:srgbClr val="FFFF00"/>
                </a:highlight>
              </a:rPr>
              <a:t>distance at which the groups </a:t>
            </a:r>
            <a:r>
              <a:rPr lang="en-US" sz="1600" dirty="0"/>
              <a:t>are to be formed should be specified.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5BCB3-81C0-4DB3-9CCD-CE06C175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2C2D6-6370-40D1-951B-D2673AFB9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1A865-5D1F-47BD-8003-B9D6A2464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649" y="952943"/>
            <a:ext cx="5359178" cy="15549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F54C25-4DA3-442C-9465-46DDC494DD28}"/>
              </a:ext>
            </a:extLst>
          </p:cNvPr>
          <p:cNvSpPr/>
          <p:nvPr/>
        </p:nvSpPr>
        <p:spPr>
          <a:xfrm>
            <a:off x="3784822" y="2527915"/>
            <a:ext cx="5359178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rgbClr val="00B050"/>
                </a:solidFill>
              </a:rPr>
              <a:t>Generating 1, 3, and 5 clusters at three different distance cut-offs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2E915-B7E3-492F-A92E-0237EA5429C7}"/>
              </a:ext>
            </a:extLst>
          </p:cNvPr>
          <p:cNvSpPr/>
          <p:nvPr/>
        </p:nvSpPr>
        <p:spPr>
          <a:xfrm>
            <a:off x="3649649" y="2877241"/>
            <a:ext cx="54393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the 1</a:t>
            </a:r>
            <a:r>
              <a:rPr lang="en-US" sz="1200" baseline="30000" dirty="0"/>
              <a:t>st</a:t>
            </a:r>
            <a:r>
              <a:rPr lang="en-US" sz="1200" dirty="0"/>
              <a:t>  dendrogram to the left, a </a:t>
            </a:r>
            <a:r>
              <a:rPr lang="en-US" sz="1200" dirty="0">
                <a:highlight>
                  <a:srgbClr val="FFFF00"/>
                </a:highlight>
              </a:rPr>
              <a:t>large distance </a:t>
            </a:r>
            <a:r>
              <a:rPr lang="en-US" sz="1200" dirty="0"/>
              <a:t>was selected. This results in the cut-off line dissecting the dendrogram at point 1.  All children to the right of point 1 would be considered to belong to the same group, and hence only 1 group is generated in this scenario.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the 2</a:t>
            </a:r>
            <a:r>
              <a:rPr lang="en-US" sz="1200" baseline="30000" dirty="0"/>
              <a:t>nd</a:t>
            </a:r>
            <a:r>
              <a:rPr lang="en-US" sz="1200" dirty="0"/>
              <a:t> dendrogram in the middle, a </a:t>
            </a:r>
            <a:r>
              <a:rPr lang="en-US" sz="1200" dirty="0">
                <a:highlight>
                  <a:srgbClr val="FFFF00"/>
                </a:highlight>
              </a:rPr>
              <a:t>lower distance </a:t>
            </a:r>
            <a:r>
              <a:rPr lang="en-US" sz="1200" dirty="0"/>
              <a:t>cut-off value has been set, shown by the vertical line. This line dissects the dendrogram at points 2, 3, and 4, resulting in 3 clusters.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3</a:t>
            </a:r>
            <a:r>
              <a:rPr lang="en-US" sz="1200" baseline="30000" dirty="0"/>
              <a:t>rd</a:t>
            </a:r>
            <a:r>
              <a:rPr lang="en-US" sz="1200" dirty="0"/>
              <a:t>  dendrogram on the right has the </a:t>
            </a:r>
            <a:r>
              <a:rPr lang="en-US" sz="1200" dirty="0">
                <a:highlight>
                  <a:srgbClr val="FFFF00"/>
                </a:highlight>
              </a:rPr>
              <a:t>lowest cut-off </a:t>
            </a:r>
            <a:r>
              <a:rPr lang="en-US" sz="1200" dirty="0"/>
              <a:t>distance value</a:t>
            </a:r>
          </a:p>
        </p:txBody>
      </p:sp>
    </p:spTree>
    <p:extLst>
      <p:ext uri="{BB962C8B-B14F-4D97-AF65-F5344CB8AC3E}">
        <p14:creationId xmlns:p14="http://schemas.microsoft.com/office/powerpoint/2010/main" val="1640448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06C5-463C-4421-8371-F577F583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and Hierarchical clustering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DEC133-1F70-4AA9-A029-FB24EADE6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067546"/>
              </p:ext>
            </p:extLst>
          </p:nvPr>
        </p:nvGraphicFramePr>
        <p:xfrm>
          <a:off x="0" y="892175"/>
          <a:ext cx="9144000" cy="3860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21916738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165514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Means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Hierarchical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556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K Means clustering can handle big data. time complexity of K Means is linear i.e. O(n) </a:t>
                      </a:r>
                    </a:p>
                    <a:p>
                      <a:r>
                        <a:rPr lang="en-US" sz="1200" dirty="0"/>
                        <a:t>With a large number of variables, K-Means may be viewed as computationally faster than hierarchical</a:t>
                      </a:r>
                    </a:p>
                    <a:p>
                      <a:r>
                        <a:rPr lang="en-US" sz="1200" dirty="0"/>
                        <a:t>clustering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Hierarchical clustering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can’t handle big data</a:t>
                      </a:r>
                      <a:r>
                        <a:rPr lang="en-US" sz="1200" dirty="0"/>
                        <a:t>. sets Time clustering for </a:t>
                      </a:r>
                      <a:r>
                        <a:rPr lang="pt-BR" sz="1200" dirty="0"/>
                        <a:t>hierarchical clustering is quadratic i.e. O(n2)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94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start with an arbitrary choice of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7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results generated by running the algorithm multiple times might differ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results are reproducible in Hierarchical 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work well when the shape of the clusters is hyper spherical (like circle in 2D, sphere in 3D).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Embedded flexibility concerning the extent of granularity.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4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Simple</a:t>
                      </a:r>
                    </a:p>
                    <a:p>
                      <a:r>
                        <a:rPr lang="en-US" sz="1200" dirty="0"/>
                        <a:t>Fast for low dimensional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48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K-Means will not identify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45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K-Means is restricted to data which has the notion of a center (centroid)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5935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57F7-C36D-4DDA-8DA4-3612285E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958D3-9382-449D-AB86-7F774A3D1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18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A466-3EC8-4B44-B2CB-4ADD40FB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scipy.cluster.hierarchy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A52B1B2-4B61-4D38-88A2-7D2DA7062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47080"/>
              </p:ext>
            </p:extLst>
          </p:nvPr>
        </p:nvGraphicFramePr>
        <p:xfrm>
          <a:off x="0" y="1767386"/>
          <a:ext cx="9144000" cy="13944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357154">
                  <a:extLst>
                    <a:ext uri="{9D8B030D-6E8A-4147-A177-3AD203B41FA5}">
                      <a16:colId xmlns:a16="http://schemas.microsoft.com/office/drawing/2014/main" val="3085217630"/>
                    </a:ext>
                  </a:extLst>
                </a:gridCol>
                <a:gridCol w="4611189">
                  <a:extLst>
                    <a:ext uri="{9D8B030D-6E8A-4147-A177-3AD203B41FA5}">
                      <a16:colId xmlns:a16="http://schemas.microsoft.com/office/drawing/2014/main" val="421797697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821286949"/>
                    </a:ext>
                  </a:extLst>
                </a:gridCol>
              </a:tblGrid>
              <a:tr h="195293">
                <a:tc>
                  <a:txBody>
                    <a:bodyPr/>
                    <a:lstStyle/>
                    <a:p>
                      <a:r>
                        <a:rPr lang="en-US" dirty="0"/>
                        <a:t>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465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0070C0"/>
                          </a:solidFill>
                        </a:rPr>
                        <a:t>fcluster</a:t>
                      </a:r>
                      <a:r>
                        <a:rPr lang="fr-FR" dirty="0"/>
                        <a:t>(Z, t[, </a:t>
                      </a:r>
                      <a:r>
                        <a:rPr lang="fr-FR" dirty="0" err="1"/>
                        <a:t>criterion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depth</a:t>
                      </a:r>
                      <a:r>
                        <a:rPr lang="fr-FR" dirty="0"/>
                        <a:t>, R, </a:t>
                      </a:r>
                      <a:r>
                        <a:rPr lang="fr-FR" dirty="0" err="1"/>
                        <a:t>monocrit</a:t>
                      </a:r>
                      <a:r>
                        <a:rPr lang="fr-FR" dirty="0"/>
                        <a:t>])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flat clusters from the hierarchical clustering defined by the given linkage matrix.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925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fclusterdata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Cluster observation data using a given metric.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951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leaders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root nodes in a hierarchical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0691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E22D-8BC9-408D-A15B-BE6E5C41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52102-3687-49AE-9A2A-30B0A3CCD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E8355C-37F1-4905-B2FB-ED28F15AC887}"/>
              </a:ext>
            </a:extLst>
          </p:cNvPr>
          <p:cNvSpPr/>
          <p:nvPr/>
        </p:nvSpPr>
        <p:spPr>
          <a:xfrm>
            <a:off x="-1" y="891540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These functions cut hierarchical clusterings into </a:t>
            </a:r>
            <a:r>
              <a:rPr lang="en-US" sz="1600" dirty="0">
                <a:highlight>
                  <a:srgbClr val="FFFF00"/>
                </a:highlight>
              </a:rPr>
              <a:t>flat clusterings </a:t>
            </a:r>
            <a:r>
              <a:rPr lang="en-US" sz="1600" dirty="0"/>
              <a:t>or find the roots of the forest formed by a cut by providing the flat cluster ids of each observation.</a:t>
            </a:r>
          </a:p>
        </p:txBody>
      </p:sp>
    </p:spTree>
    <p:extLst>
      <p:ext uri="{BB962C8B-B14F-4D97-AF65-F5344CB8AC3E}">
        <p14:creationId xmlns:p14="http://schemas.microsoft.com/office/powerpoint/2010/main" val="4087978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A466-3EC8-4B44-B2CB-4ADD40FB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scipy.cluster.hierarchy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E22D-8BC9-408D-A15B-BE6E5C41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52102-3687-49AE-9A2A-30B0A3CCD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E8355C-37F1-4905-B2FB-ED28F15AC887}"/>
              </a:ext>
            </a:extLst>
          </p:cNvPr>
          <p:cNvSpPr/>
          <p:nvPr/>
        </p:nvSpPr>
        <p:spPr>
          <a:xfrm>
            <a:off x="-1" y="891540"/>
            <a:ext cx="9143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routines for </a:t>
            </a:r>
            <a:r>
              <a:rPr lang="en-US" sz="1600" dirty="0">
                <a:highlight>
                  <a:srgbClr val="FFFF00"/>
                </a:highlight>
              </a:rPr>
              <a:t>agglomerative clustering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9291E9F5-0A22-41BD-873A-8ADD23917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564213"/>
              </p:ext>
            </p:extLst>
          </p:nvPr>
        </p:nvGraphicFramePr>
        <p:xfrm>
          <a:off x="97970" y="1299590"/>
          <a:ext cx="8961121" cy="307467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5944">
                  <a:extLst>
                    <a:ext uri="{9D8B030D-6E8A-4147-A177-3AD203B41FA5}">
                      <a16:colId xmlns:a16="http://schemas.microsoft.com/office/drawing/2014/main" val="3085217630"/>
                    </a:ext>
                  </a:extLst>
                </a:gridCol>
                <a:gridCol w="5063033">
                  <a:extLst>
                    <a:ext uri="{9D8B030D-6E8A-4147-A177-3AD203B41FA5}">
                      <a16:colId xmlns:a16="http://schemas.microsoft.com/office/drawing/2014/main" val="421797697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821286949"/>
                    </a:ext>
                  </a:extLst>
                </a:gridCol>
              </a:tblGrid>
              <a:tr h="209174">
                <a:tc>
                  <a:txBody>
                    <a:bodyPr/>
                    <a:lstStyle/>
                    <a:p>
                      <a:r>
                        <a:rPr lang="en-US" dirty="0"/>
                        <a:t>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465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</a:rPr>
                        <a:t>linkage</a:t>
                      </a:r>
                      <a:r>
                        <a:rPr lang="en-US" dirty="0">
                          <a:effectLst/>
                        </a:rPr>
                        <a:t>(y[, method, metric, </a:t>
                      </a:r>
                      <a:r>
                        <a:rPr lang="en-US" dirty="0" err="1">
                          <a:effectLst/>
                        </a:rPr>
                        <a:t>optimal_ordering</a:t>
                      </a:r>
                      <a:r>
                        <a:rPr lang="en-US" dirty="0">
                          <a:effectLst/>
                        </a:rPr>
                        <a:t>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hierarchical/agglomerative clustering.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9251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</a:rPr>
                        <a:t>single</a:t>
                      </a:r>
                      <a:r>
                        <a:rPr lang="en-US" dirty="0">
                          <a:effectLst/>
                        </a:rPr>
                        <a:t>(y)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single/min/nearest linkage on the condensed distance matrix y.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95102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</a:rPr>
                        <a:t>complete</a:t>
                      </a:r>
                      <a:r>
                        <a:rPr lang="en-US" dirty="0">
                          <a:effectLst/>
                        </a:rPr>
                        <a:t>(y)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complete/max/farthest point linkage on a condensed distance matrix.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069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</a:rPr>
                        <a:t>average</a:t>
                      </a:r>
                      <a:r>
                        <a:rPr lang="en-US" dirty="0">
                          <a:effectLst/>
                        </a:rPr>
                        <a:t>(y)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average/UPGMA linkage on a condensed distance matrix.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18437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</a:rPr>
                        <a:t>weighted</a:t>
                      </a:r>
                      <a:r>
                        <a:rPr lang="en-US" dirty="0">
                          <a:effectLst/>
                        </a:rPr>
                        <a:t>(y)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weighted/WPGMA linkage on the condensed distance matrix.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4175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</a:rPr>
                        <a:t>centroid</a:t>
                      </a:r>
                      <a:r>
                        <a:rPr lang="en-US" dirty="0">
                          <a:effectLst/>
                        </a:rPr>
                        <a:t>(y)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centroid/UPGMC linkage.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584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</a:rPr>
                        <a:t>median</a:t>
                      </a:r>
                      <a:r>
                        <a:rPr lang="en-US" dirty="0">
                          <a:effectLst/>
                        </a:rPr>
                        <a:t>(y)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median/WPGMC linkage.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662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70C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ward</a:t>
                      </a:r>
                      <a:r>
                        <a:rPr lang="en-US" u="none" strike="noStrike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(y)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Perform Ward’s linkage on a condensed distance matrix.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01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891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1D31-044B-42D4-93B8-D9952162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scipy.cluster.hierarchy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C852-E506-423B-B126-748D9237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routines compute </a:t>
            </a:r>
            <a:r>
              <a:rPr lang="en-US" dirty="0">
                <a:highlight>
                  <a:srgbClr val="FFFF00"/>
                </a:highlight>
              </a:rPr>
              <a:t>statistics</a:t>
            </a:r>
            <a:r>
              <a:rPr lang="en-US" dirty="0"/>
              <a:t> on hierarchies.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7D5C5-D087-4D7D-B187-3A04E0C4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6DB52-3EF0-4E1C-A522-AB0AEC85C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5819A7-9ECC-4536-B45F-FF2D6CEA2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621171"/>
              </p:ext>
            </p:extLst>
          </p:nvPr>
        </p:nvGraphicFramePr>
        <p:xfrm>
          <a:off x="117567" y="1299590"/>
          <a:ext cx="8915399" cy="321387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31933">
                  <a:extLst>
                    <a:ext uri="{9D8B030D-6E8A-4147-A177-3AD203B41FA5}">
                      <a16:colId xmlns:a16="http://schemas.microsoft.com/office/drawing/2014/main" val="3085217630"/>
                    </a:ext>
                  </a:extLst>
                </a:gridCol>
                <a:gridCol w="5037201">
                  <a:extLst>
                    <a:ext uri="{9D8B030D-6E8A-4147-A177-3AD203B41FA5}">
                      <a16:colId xmlns:a16="http://schemas.microsoft.com/office/drawing/2014/main" val="4217976971"/>
                    </a:ext>
                  </a:extLst>
                </a:gridCol>
                <a:gridCol w="1146265">
                  <a:extLst>
                    <a:ext uri="{9D8B030D-6E8A-4147-A177-3AD203B41FA5}">
                      <a16:colId xmlns:a16="http://schemas.microsoft.com/office/drawing/2014/main" val="821286949"/>
                    </a:ext>
                  </a:extLst>
                </a:gridCol>
              </a:tblGrid>
              <a:tr h="209174">
                <a:tc>
                  <a:txBody>
                    <a:bodyPr/>
                    <a:lstStyle/>
                    <a:p>
                      <a:r>
                        <a:rPr lang="en-US" dirty="0"/>
                        <a:t>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465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</a:rPr>
                        <a:t>cophenet</a:t>
                      </a:r>
                      <a:r>
                        <a:rPr lang="en-US" dirty="0">
                          <a:effectLst/>
                        </a:rPr>
                        <a:t>(Z[, Y])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Calculate the 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cophenetic distances </a:t>
                      </a:r>
                      <a:r>
                        <a:rPr lang="en-US" dirty="0">
                          <a:effectLst/>
                        </a:rPr>
                        <a:t>between each observation in the hierarchical clustering defined by the linkage Z.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9251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</a:rPr>
                        <a:t>from_mlab_linkage</a:t>
                      </a:r>
                      <a:r>
                        <a:rPr lang="en-US" dirty="0">
                          <a:effectLst/>
                        </a:rPr>
                        <a:t>(Z)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Convert a linkage matrix generated by MATLAB(TM) to a new linkage matrix compatible with this module.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95102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inconsistent</a:t>
                      </a:r>
                      <a:r>
                        <a:rPr lang="en-US" dirty="0">
                          <a:effectLst/>
                        </a:rPr>
                        <a:t>(Z[, d])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Calculate inconsistency statistics on a linkage matrix.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069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</a:rPr>
                        <a:t>maxinconsts</a:t>
                      </a:r>
                      <a:r>
                        <a:rPr lang="en-US" dirty="0">
                          <a:effectLst/>
                        </a:rPr>
                        <a:t>(Z, R)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Return the maximum inconsistency coefficient for each non-singleton cluster and its descendents.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18437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</a:rPr>
                        <a:t>maxdists</a:t>
                      </a:r>
                      <a:r>
                        <a:rPr lang="en-US" dirty="0">
                          <a:effectLst/>
                        </a:rPr>
                        <a:t>(Z)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Return the maximum distance between any non-singleton cluster.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4175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 err="1">
                          <a:solidFill>
                            <a:srgbClr val="0088CC"/>
                          </a:solidFill>
                          <a:effectLst/>
                        </a:rPr>
                        <a:t>maxRstat</a:t>
                      </a:r>
                      <a:r>
                        <a:rPr lang="en-US" dirty="0">
                          <a:effectLst/>
                        </a:rPr>
                        <a:t>(Z, R, i)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Return the maximum statistic for each non-singleton cluster and its descendents.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584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 err="1">
                          <a:solidFill>
                            <a:srgbClr val="0088CC"/>
                          </a:solidFill>
                          <a:effectLst/>
                        </a:rPr>
                        <a:t>to_mlab_linkage</a:t>
                      </a:r>
                      <a:r>
                        <a:rPr lang="en-US" dirty="0">
                          <a:effectLst/>
                        </a:rPr>
                        <a:t>(Z)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Convert a linkage matrix to a MATLAB(TM) compatible one.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662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8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424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1D31-044B-42D4-93B8-D9952162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scipy.cluster.hierarchy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C852-E506-423B-B126-748D9237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Routines for </a:t>
            </a:r>
            <a:r>
              <a:rPr lang="en-US" dirty="0">
                <a:highlight>
                  <a:srgbClr val="FFFF00"/>
                </a:highlight>
              </a:rPr>
              <a:t>visualizing</a:t>
            </a:r>
            <a:r>
              <a:rPr lang="en-US" dirty="0"/>
              <a:t> flat clusters.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7D5C5-D087-4D7D-B187-3A04E0C4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6DB52-3EF0-4E1C-A522-AB0AEC85C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5819A7-9ECC-4536-B45F-FF2D6CEA2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204888"/>
              </p:ext>
            </p:extLst>
          </p:nvPr>
        </p:nvGraphicFramePr>
        <p:xfrm>
          <a:off x="117567" y="1299590"/>
          <a:ext cx="8915399" cy="28138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31933">
                  <a:extLst>
                    <a:ext uri="{9D8B030D-6E8A-4147-A177-3AD203B41FA5}">
                      <a16:colId xmlns:a16="http://schemas.microsoft.com/office/drawing/2014/main" val="3085217630"/>
                    </a:ext>
                  </a:extLst>
                </a:gridCol>
                <a:gridCol w="5037201">
                  <a:extLst>
                    <a:ext uri="{9D8B030D-6E8A-4147-A177-3AD203B41FA5}">
                      <a16:colId xmlns:a16="http://schemas.microsoft.com/office/drawing/2014/main" val="4217976971"/>
                    </a:ext>
                  </a:extLst>
                </a:gridCol>
                <a:gridCol w="1146265">
                  <a:extLst>
                    <a:ext uri="{9D8B030D-6E8A-4147-A177-3AD203B41FA5}">
                      <a16:colId xmlns:a16="http://schemas.microsoft.com/office/drawing/2014/main" val="821286949"/>
                    </a:ext>
                  </a:extLst>
                </a:gridCol>
              </a:tblGrid>
              <a:tr h="209174">
                <a:tc>
                  <a:txBody>
                    <a:bodyPr/>
                    <a:lstStyle/>
                    <a:p>
                      <a:r>
                        <a:rPr lang="en-US" dirty="0"/>
                        <a:t>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465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</a:rPr>
                        <a:t>dendrogram</a:t>
                      </a:r>
                      <a:r>
                        <a:rPr lang="en-US" dirty="0">
                          <a:effectLst/>
                        </a:rPr>
                        <a:t>(Z[, p, </a:t>
                      </a:r>
                      <a:r>
                        <a:rPr lang="en-US" dirty="0" err="1">
                          <a:effectLst/>
                        </a:rPr>
                        <a:t>truncate_mode</a:t>
                      </a:r>
                      <a:r>
                        <a:rPr lang="en-US" dirty="0">
                          <a:effectLst/>
                        </a:rPr>
                        <a:t>, …])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Plot the hierarchical clustering as a dendrogram.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9251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95102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069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18437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4175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584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662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8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569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1D31-044B-42D4-93B8-D9952162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scipy.cluster.hierarchy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C852-E506-423B-B126-748D9237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Routines for </a:t>
            </a:r>
            <a:r>
              <a:rPr lang="en-US" dirty="0">
                <a:highlight>
                  <a:srgbClr val="FFFF00"/>
                </a:highlight>
              </a:rPr>
              <a:t>visualizing</a:t>
            </a:r>
            <a:r>
              <a:rPr lang="en-US" dirty="0"/>
              <a:t> flat clusters.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7D5C5-D087-4D7D-B187-3A04E0C4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6DB52-3EF0-4E1C-A522-AB0AEC85C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5819A7-9ECC-4536-B45F-FF2D6CEA2A99}"/>
              </a:ext>
            </a:extLst>
          </p:cNvPr>
          <p:cNvGraphicFramePr>
            <a:graphicFrameLocks/>
          </p:cNvGraphicFramePr>
          <p:nvPr/>
        </p:nvGraphicFramePr>
        <p:xfrm>
          <a:off x="117567" y="1299590"/>
          <a:ext cx="8915399" cy="28138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31933">
                  <a:extLst>
                    <a:ext uri="{9D8B030D-6E8A-4147-A177-3AD203B41FA5}">
                      <a16:colId xmlns:a16="http://schemas.microsoft.com/office/drawing/2014/main" val="3085217630"/>
                    </a:ext>
                  </a:extLst>
                </a:gridCol>
                <a:gridCol w="5037201">
                  <a:extLst>
                    <a:ext uri="{9D8B030D-6E8A-4147-A177-3AD203B41FA5}">
                      <a16:colId xmlns:a16="http://schemas.microsoft.com/office/drawing/2014/main" val="4217976971"/>
                    </a:ext>
                  </a:extLst>
                </a:gridCol>
                <a:gridCol w="1146265">
                  <a:extLst>
                    <a:ext uri="{9D8B030D-6E8A-4147-A177-3AD203B41FA5}">
                      <a16:colId xmlns:a16="http://schemas.microsoft.com/office/drawing/2014/main" val="821286949"/>
                    </a:ext>
                  </a:extLst>
                </a:gridCol>
              </a:tblGrid>
              <a:tr h="209174">
                <a:tc>
                  <a:txBody>
                    <a:bodyPr/>
                    <a:lstStyle/>
                    <a:p>
                      <a:r>
                        <a:rPr lang="en-US" dirty="0"/>
                        <a:t>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8465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0088CC"/>
                          </a:solidFill>
                          <a:effectLst/>
                        </a:rPr>
                        <a:t>dendrogram</a:t>
                      </a:r>
                      <a:r>
                        <a:rPr lang="en-US" dirty="0">
                          <a:effectLst/>
                        </a:rPr>
                        <a:t>(Z[, p, </a:t>
                      </a:r>
                      <a:r>
                        <a:rPr lang="en-US" dirty="0" err="1">
                          <a:effectLst/>
                        </a:rPr>
                        <a:t>truncate_mode</a:t>
                      </a:r>
                      <a:r>
                        <a:rPr lang="en-US" dirty="0">
                          <a:effectLst/>
                        </a:rPr>
                        <a:t>, …])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Plot the hierarchical clustering as a dendrogram.</a:t>
                      </a: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9251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95102"/>
                  </a:ext>
                </a:extLst>
              </a:tr>
              <a:tr h="303035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069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18437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4175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5841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86628"/>
                  </a:ext>
                </a:extLst>
              </a:tr>
              <a:tr h="209174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8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072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FB30-A61C-465B-9249-BB7A3F37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scipy.cluster.hierarchy.inconsistent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A031-4455-4F5B-A757-78E8C418D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highlight>
                  <a:srgbClr val="FFFF00"/>
                </a:highlight>
              </a:rPr>
              <a:t>inconsistency statistics </a:t>
            </a:r>
            <a:r>
              <a:rPr lang="en-US" dirty="0"/>
              <a:t>on a linkage matrix.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615E9-643F-4181-A3DC-5B71BBA2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BE445-9CC0-45FC-B236-580AE20D9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21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8A14-3692-4CB6-BD40-FFEDA622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 learn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8325-77DF-470A-8CFF-5AC84A5DB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>
                <a:solidFill>
                  <a:srgbClr val="0070C0"/>
                </a:solidFill>
              </a:rPr>
              <a:t>sklearn.cluster.AgglomerativeClustering</a:t>
            </a:r>
            <a:r>
              <a:rPr lang="en-US" dirty="0">
                <a:solidFill>
                  <a:srgbClr val="0070C0"/>
                </a:solidFill>
              </a:rPr>
              <a:t>(n_clusters=2, affinity=’</a:t>
            </a:r>
            <a:r>
              <a:rPr lang="en-US" dirty="0" err="1">
                <a:solidFill>
                  <a:srgbClr val="0070C0"/>
                </a:solidFill>
              </a:rPr>
              <a:t>euclidean</a:t>
            </a:r>
            <a:r>
              <a:rPr lang="en-US" dirty="0">
                <a:solidFill>
                  <a:srgbClr val="0070C0"/>
                </a:solidFill>
              </a:rPr>
              <a:t>’, memory=None, connectivity=None, </a:t>
            </a:r>
            <a:r>
              <a:rPr lang="en-US" dirty="0" err="1">
                <a:solidFill>
                  <a:srgbClr val="0070C0"/>
                </a:solidFill>
              </a:rPr>
              <a:t>compute_full_tree</a:t>
            </a:r>
            <a:r>
              <a:rPr lang="en-US" dirty="0">
                <a:solidFill>
                  <a:srgbClr val="0070C0"/>
                </a:solidFill>
              </a:rPr>
              <a:t>=’auto’, linkage=’ward’, </a:t>
            </a:r>
            <a:r>
              <a:rPr lang="en-US" dirty="0" err="1">
                <a:solidFill>
                  <a:srgbClr val="0070C0"/>
                </a:solidFill>
              </a:rPr>
              <a:t>pooling_func</a:t>
            </a:r>
            <a:r>
              <a:rPr lang="en-US" dirty="0">
                <a:solidFill>
                  <a:srgbClr val="0070C0"/>
                </a:solidFill>
              </a:rPr>
              <a:t>=’deprecated’)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n_clusters : int,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default=2 </a:t>
            </a:r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The number of clusters to find.</a:t>
            </a:r>
          </a:p>
          <a:p>
            <a:r>
              <a:rPr lang="en-US" dirty="0">
                <a:solidFill>
                  <a:srgbClr val="0070C0"/>
                </a:solidFill>
              </a:rPr>
              <a:t>Affinity</a:t>
            </a:r>
            <a:r>
              <a:rPr lang="en-US" dirty="0">
                <a:solidFill>
                  <a:schemeClr val="tx1"/>
                </a:solidFill>
              </a:rPr>
              <a:t> : string or callable,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default: “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euclidean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” - </a:t>
            </a:r>
            <a:r>
              <a:rPr lang="en-US" dirty="0">
                <a:solidFill>
                  <a:schemeClr val="tx1"/>
                </a:solidFill>
              </a:rPr>
              <a:t>Metric used to compute the linkage. Can be “</a:t>
            </a:r>
            <a:r>
              <a:rPr lang="en-US" dirty="0" err="1">
                <a:solidFill>
                  <a:schemeClr val="tx1"/>
                </a:solidFill>
              </a:rPr>
              <a:t>euclidean</a:t>
            </a:r>
            <a:r>
              <a:rPr lang="en-US" dirty="0">
                <a:solidFill>
                  <a:schemeClr val="tx1"/>
                </a:solidFill>
              </a:rPr>
              <a:t>”, “l1”, “l2”, “</a:t>
            </a:r>
            <a:r>
              <a:rPr lang="en-US" dirty="0" err="1">
                <a:solidFill>
                  <a:schemeClr val="tx1"/>
                </a:solidFill>
              </a:rPr>
              <a:t>manhattan</a:t>
            </a:r>
            <a:r>
              <a:rPr lang="en-US" dirty="0">
                <a:solidFill>
                  <a:schemeClr val="tx1"/>
                </a:solidFill>
              </a:rPr>
              <a:t>”, “cosine”, or ‘precomputed’. If linkage is “ward”, only “</a:t>
            </a:r>
            <a:r>
              <a:rPr lang="en-US" dirty="0" err="1">
                <a:solidFill>
                  <a:schemeClr val="tx1"/>
                </a:solidFill>
              </a:rPr>
              <a:t>euclidean</a:t>
            </a:r>
            <a:r>
              <a:rPr lang="en-US" dirty="0">
                <a:solidFill>
                  <a:schemeClr val="tx1"/>
                </a:solidFill>
              </a:rPr>
              <a:t>” is accepted.</a:t>
            </a:r>
          </a:p>
          <a:p>
            <a:r>
              <a:rPr lang="en-US" dirty="0">
                <a:solidFill>
                  <a:srgbClr val="0070C0"/>
                </a:solidFill>
              </a:rPr>
              <a:t>linkage</a:t>
            </a:r>
            <a:r>
              <a:rPr lang="en-US" dirty="0">
                <a:solidFill>
                  <a:schemeClr val="tx1"/>
                </a:solidFill>
              </a:rPr>
              <a:t> : {“ward”, “complete”, “average”, “single”}, optional (default=”ward”)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ward</a:t>
            </a:r>
            <a:r>
              <a:rPr lang="en-US" dirty="0">
                <a:solidFill>
                  <a:schemeClr val="tx1"/>
                </a:solidFill>
              </a:rPr>
              <a:t> minimizes the variance of the clusters being merged.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average</a:t>
            </a:r>
            <a:r>
              <a:rPr lang="en-US" dirty="0">
                <a:solidFill>
                  <a:schemeClr val="tx1"/>
                </a:solidFill>
              </a:rPr>
              <a:t> uses the average of the distances of each observation of the two sets.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complete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rgbClr val="0070C0"/>
                </a:solidFill>
              </a:rPr>
              <a:t>maximum</a:t>
            </a:r>
            <a:r>
              <a:rPr lang="en-US" dirty="0">
                <a:solidFill>
                  <a:schemeClr val="tx1"/>
                </a:solidFill>
              </a:rPr>
              <a:t> linkage uses the maximum distances between all observations of the two sets.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single</a:t>
            </a:r>
            <a:r>
              <a:rPr lang="en-US" dirty="0">
                <a:solidFill>
                  <a:schemeClr val="tx1"/>
                </a:solidFill>
              </a:rPr>
              <a:t> uses the minimum of the distances between all observations of the two sets.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E4CFD-5AD2-4058-86F9-F573DF4E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BE7EF-E9A8-43AD-AAB1-39054F779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5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7418-4DB5-40A0-892B-5A797BB8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Agglomerative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7A0B-7ED3-4CAB-AB7F-2C34105A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At the start, treat each data point as one cluster. Therefore, the number of clusters at the start will be K, while K is an integer representing the number of data points.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Form a cluster by joining the two closest data points resulting in K-1 clusters.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Form more clusters by joining the two closest clusters resulting in K-2 clusters.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Repeat the above three steps until one big cluster is formed.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Once single cluster is formed, </a:t>
            </a:r>
            <a:r>
              <a:rPr lang="en-US" sz="1600" dirty="0">
                <a:solidFill>
                  <a:srgbClr val="0070C0"/>
                </a:solidFill>
              </a:rPr>
              <a:t>dendrograms</a:t>
            </a:r>
            <a:r>
              <a:rPr lang="en-US" sz="1600" dirty="0"/>
              <a:t> are used to divide into multiple clusters depending upon the problem.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D816-3364-4A42-B413-FF513DFA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97070-5937-4D44-A593-A432BEB23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52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D76BA8-DB3F-4A82-AE7E-56F9D9A7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slides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DAAD44-1DBE-4915-BA04-2B4D100AE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AC94C-A44F-4D8B-8390-5C35459B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9C433-D1F9-4C14-B565-F7F177A84A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864100"/>
            <a:ext cx="2057400" cy="274638"/>
          </a:xfrm>
        </p:spPr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87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5901-F11E-4791-929F-1C021F1A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6E2BA-3983-4DA5-96E3-AE2A3505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59D68-A979-4608-BB3C-B08B26F63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22D8E9-59CC-4501-8D43-4638522DB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" y="984192"/>
            <a:ext cx="7038975" cy="376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3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3289-D225-4AFD-95C1-88194CC8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659C-DFC7-486D-B506-9E75A5AC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44CC0-E3D8-48AB-908F-BF37E9478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11A46B-79ED-4ABC-83A1-CFE75D847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" y="1043781"/>
            <a:ext cx="4308084" cy="2804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A56175-7D20-48F1-BADD-5C2C73B50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1043782"/>
            <a:ext cx="4095750" cy="28254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8946A2-F160-4341-A8A8-F6E0F4BF688D}"/>
              </a:ext>
            </a:extLst>
          </p:cNvPr>
          <p:cNvSpPr/>
          <p:nvPr/>
        </p:nvSpPr>
        <p:spPr>
          <a:xfrm>
            <a:off x="6056531" y="3812686"/>
            <a:ext cx="1859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Divisive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BC809-8BC3-41D9-907B-EF4B1BCE9863}"/>
              </a:ext>
            </a:extLst>
          </p:cNvPr>
          <p:cNvSpPr/>
          <p:nvPr/>
        </p:nvSpPr>
        <p:spPr>
          <a:xfrm>
            <a:off x="709829" y="3812686"/>
            <a:ext cx="2441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Agglomerative approach</a:t>
            </a:r>
          </a:p>
        </p:txBody>
      </p:sp>
    </p:spTree>
    <p:extLst>
      <p:ext uri="{BB962C8B-B14F-4D97-AF65-F5344CB8AC3E}">
        <p14:creationId xmlns:p14="http://schemas.microsoft.com/office/powerpoint/2010/main" val="404198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637F-9A7E-4DBF-AFB1-70349C91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539459-DA82-48FC-8EC9-EA33E4664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" y="966372"/>
            <a:ext cx="3048934" cy="13577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74130-7D13-4212-B045-BDF8BCAD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20591-1E8F-4DCA-928C-B007D117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DE332-7C3D-4C20-B462-71DEA54E3DE4}"/>
              </a:ext>
            </a:extLst>
          </p:cNvPr>
          <p:cNvSpPr/>
          <p:nvPr/>
        </p:nvSpPr>
        <p:spPr>
          <a:xfrm>
            <a:off x="171450" y="2398932"/>
            <a:ext cx="63828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6 samples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Cluster them based on some potential parameter like </a:t>
            </a:r>
            <a:r>
              <a:rPr lang="en-US" sz="1600" dirty="0">
                <a:solidFill>
                  <a:srgbClr val="0070C0"/>
                </a:solidFill>
              </a:rPr>
              <a:t>Euclidian</a:t>
            </a:r>
            <a:r>
              <a:rPr lang="en-US" sz="1600" dirty="0"/>
              <a:t> distance.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points </a:t>
            </a:r>
            <a:r>
              <a:rPr lang="en-US" sz="1600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b</a:t>
            </a:r>
            <a:r>
              <a:rPr lang="en-US" sz="1600" dirty="0"/>
              <a:t> can be grouped into one cluster and points </a:t>
            </a:r>
            <a:r>
              <a:rPr lang="en-US" sz="1600" dirty="0">
                <a:solidFill>
                  <a:srgbClr val="0070C0"/>
                </a:solidFill>
              </a:rPr>
              <a:t>d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e</a:t>
            </a:r>
            <a:r>
              <a:rPr lang="en-US" sz="1600" dirty="0"/>
              <a:t> has another cluster.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points </a:t>
            </a:r>
            <a:r>
              <a:rPr lang="en-US" sz="1600" dirty="0">
                <a:solidFill>
                  <a:srgbClr val="0070C0"/>
                </a:solidFill>
              </a:rPr>
              <a:t>a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f</a:t>
            </a:r>
            <a:r>
              <a:rPr lang="en-US" sz="1600" dirty="0"/>
              <a:t> as different individual clusters.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5C1120-1D19-4779-B78B-30791FEB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265" y="966372"/>
            <a:ext cx="3099079" cy="1357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9D3DE7-8EC6-495A-8EEE-F62B9D969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584" y="966372"/>
            <a:ext cx="1386173" cy="1321485"/>
          </a:xfrm>
          <a:prstGeom prst="rect">
            <a:avLst/>
          </a:prstGeom>
        </p:spPr>
      </p:pic>
      <p:sp>
        <p:nvSpPr>
          <p:cNvPr id="10" name="Callout: Line with Border and Accent Bar 9">
            <a:extLst>
              <a:ext uri="{FF2B5EF4-FFF2-40B4-BE49-F238E27FC236}">
                <a16:creationId xmlns:a16="http://schemas.microsoft.com/office/drawing/2014/main" id="{D5669CDF-73C9-467C-816B-64C1959B22AE}"/>
              </a:ext>
            </a:extLst>
          </p:cNvPr>
          <p:cNvSpPr/>
          <p:nvPr/>
        </p:nvSpPr>
        <p:spPr>
          <a:xfrm>
            <a:off x="7161511" y="3372705"/>
            <a:ext cx="1907577" cy="1321485"/>
          </a:xfrm>
          <a:prstGeom prst="accentBorderCallout1">
            <a:avLst>
              <a:gd name="adj1" fmla="val 18750"/>
              <a:gd name="adj2" fmla="val -8333"/>
              <a:gd name="adj3" fmla="val -114690"/>
              <a:gd name="adj4" fmla="val 2238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choose the midpoint of the longest branch as the threshold and hence we have 3 clusters.</a:t>
            </a:r>
          </a:p>
        </p:txBody>
      </p:sp>
    </p:spTree>
    <p:extLst>
      <p:ext uri="{BB962C8B-B14F-4D97-AF65-F5344CB8AC3E}">
        <p14:creationId xmlns:p14="http://schemas.microsoft.com/office/powerpoint/2010/main" val="327543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E849-1B19-4DF0-8E75-2A17D677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ED4BF-8C2D-4C81-B00D-6516FA9E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</a:t>
            </a:r>
            <a:r>
              <a:rPr lang="en-US" sz="1600" dirty="0">
                <a:solidFill>
                  <a:srgbClr val="FF0000"/>
                </a:solidFill>
              </a:rPr>
              <a:t>major limitation </a:t>
            </a:r>
            <a:r>
              <a:rPr lang="en-US" sz="1600" dirty="0"/>
              <a:t>of </a:t>
            </a:r>
            <a:r>
              <a:rPr lang="en-US" sz="1600" dirty="0">
                <a:solidFill>
                  <a:srgbClr val="0070C0"/>
                </a:solidFill>
              </a:rPr>
              <a:t>agglomerative</a:t>
            </a:r>
            <a:r>
              <a:rPr lang="en-US" sz="1600" dirty="0"/>
              <a:t> hierarchical clustering is that it is normally limited to data sets with fewer than 10,000 observations </a:t>
            </a:r>
          </a:p>
          <a:p>
            <a:r>
              <a:rPr lang="en-US" sz="1600" dirty="0"/>
              <a:t>the </a:t>
            </a:r>
            <a:r>
              <a:rPr lang="en-US" sz="1600" dirty="0">
                <a:solidFill>
                  <a:srgbClr val="FF0000"/>
                </a:solidFill>
              </a:rPr>
              <a:t>computational cost </a:t>
            </a:r>
            <a:r>
              <a:rPr lang="en-US" sz="1600" dirty="0"/>
              <a:t>to generate the hierarchical tree can be high, especially for larger numbers of observations.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FC6A-1ED3-4789-B399-1A7046B1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48929-0CC5-4289-9935-7E33A657C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9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64E6-B131-436A-9FE4-76851345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5938CD-BCA2-47B5-B681-7F77F8050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56" y="1001090"/>
            <a:ext cx="6076950" cy="37433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EAF9B-DC57-4C81-9BE6-58FC77FE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E2223-17C7-4E58-8AA0-CA5776B19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7678AB-DC2A-4933-A615-C3F3906972FF}"/>
              </a:ext>
            </a:extLst>
          </p:cNvPr>
          <p:cNvSpPr/>
          <p:nvPr/>
        </p:nvSpPr>
        <p:spPr>
          <a:xfrm>
            <a:off x="6243145" y="1074054"/>
            <a:ext cx="28403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set of 14 observations measured &amp; 5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Variables are </a:t>
            </a:r>
            <a:r>
              <a:rPr lang="en-US" sz="1200" dirty="0">
                <a:highlight>
                  <a:srgbClr val="FFFF00"/>
                </a:highlight>
              </a:rPr>
              <a:t>same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joining or linkage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rule is needed to determine the distance between an observation and a cluster of observations.</a:t>
            </a:r>
          </a:p>
        </p:txBody>
      </p:sp>
    </p:spTree>
    <p:extLst>
      <p:ext uri="{BB962C8B-B14F-4D97-AF65-F5344CB8AC3E}">
        <p14:creationId xmlns:p14="http://schemas.microsoft.com/office/powerpoint/2010/main" val="141132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9EFC-57C7-4843-AB5F-AEBBDE9A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between all pairs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893CA6-39B2-4D8E-A88B-197775513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422088" y="-1376707"/>
            <a:ext cx="2916777" cy="763306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64C2B-26F8-4263-932B-FAD81073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A46E1-8664-4BB3-8390-871C275B2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057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144618</TotalTime>
  <Words>2945</Words>
  <Application>Microsoft Office PowerPoint</Application>
  <PresentationFormat>On-screen Show (16:9)</PresentationFormat>
  <Paragraphs>369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Calibri</vt:lpstr>
      <vt:lpstr>Gill Sans MT</vt:lpstr>
      <vt:lpstr>Arial</vt:lpstr>
      <vt:lpstr>Parcel</vt:lpstr>
      <vt:lpstr>Hierarchical  Clustering</vt:lpstr>
      <vt:lpstr>What it is </vt:lpstr>
      <vt:lpstr>Types</vt:lpstr>
      <vt:lpstr>Algorithm - Agglomerative clustering </vt:lpstr>
      <vt:lpstr>Side by side</vt:lpstr>
      <vt:lpstr>example</vt:lpstr>
      <vt:lpstr>limitation</vt:lpstr>
      <vt:lpstr>Sample data</vt:lpstr>
      <vt:lpstr>Distances between all pairs</vt:lpstr>
      <vt:lpstr>Tree formation steps</vt:lpstr>
      <vt:lpstr>dendogram</vt:lpstr>
      <vt:lpstr>clustering</vt:lpstr>
      <vt:lpstr>Example</vt:lpstr>
      <vt:lpstr>Linkage measures</vt:lpstr>
      <vt:lpstr>Single link</vt:lpstr>
      <vt:lpstr>Example </vt:lpstr>
      <vt:lpstr>Distance matrix</vt:lpstr>
      <vt:lpstr>dendrogram construction</vt:lpstr>
      <vt:lpstr>dendrogram construction</vt:lpstr>
      <vt:lpstr>dendrogram construction</vt:lpstr>
      <vt:lpstr>dendrogram construction</vt:lpstr>
      <vt:lpstr>Single link</vt:lpstr>
      <vt:lpstr>Complete link</vt:lpstr>
      <vt:lpstr>Distance matrix</vt:lpstr>
      <vt:lpstr>dendrogram construction</vt:lpstr>
      <vt:lpstr>Complete link</vt:lpstr>
      <vt:lpstr>Average link  </vt:lpstr>
      <vt:lpstr>comparison</vt:lpstr>
      <vt:lpstr>Centroid  </vt:lpstr>
      <vt:lpstr>wards</vt:lpstr>
      <vt:lpstr>Selecting Groups</vt:lpstr>
      <vt:lpstr>K Means and Hierarchical clustering</vt:lpstr>
      <vt:lpstr>scipy.cluster.hierarchy</vt:lpstr>
      <vt:lpstr>scipy.cluster.hierarchy</vt:lpstr>
      <vt:lpstr>scipy.cluster.hierarchy</vt:lpstr>
      <vt:lpstr>scipy.cluster.hierarchy</vt:lpstr>
      <vt:lpstr>scipy.cluster.hierarchy</vt:lpstr>
      <vt:lpstr>scipy.cluster.hierarchy.inconsistent</vt:lpstr>
      <vt:lpstr>Scikit learn implementation</vt:lpstr>
      <vt:lpstr>Other slides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Kumar Sundram</cp:lastModifiedBy>
  <cp:revision>1866</cp:revision>
  <cp:lastPrinted>2017-04-27T07:15:37Z</cp:lastPrinted>
  <dcterms:modified xsi:type="dcterms:W3CDTF">2024-01-30T04:39:18Z</dcterms:modified>
</cp:coreProperties>
</file>