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301" r:id="rId4"/>
    <p:sldId id="303" r:id="rId5"/>
    <p:sldId id="259" r:id="rId6"/>
    <p:sldId id="294" r:id="rId7"/>
    <p:sldId id="261" r:id="rId8"/>
    <p:sldId id="300" r:id="rId9"/>
    <p:sldId id="302" r:id="rId10"/>
    <p:sldId id="304" r:id="rId11"/>
    <p:sldId id="268" r:id="rId12"/>
    <p:sldId id="321" r:id="rId13"/>
    <p:sldId id="289" r:id="rId14"/>
    <p:sldId id="299" r:id="rId15"/>
    <p:sldId id="296" r:id="rId16"/>
    <p:sldId id="305" r:id="rId17"/>
    <p:sldId id="308" r:id="rId18"/>
    <p:sldId id="309" r:id="rId19"/>
    <p:sldId id="310" r:id="rId20"/>
    <p:sldId id="311" r:id="rId21"/>
    <p:sldId id="312" r:id="rId22"/>
    <p:sldId id="316" r:id="rId23"/>
    <p:sldId id="317" r:id="rId24"/>
    <p:sldId id="318" r:id="rId25"/>
    <p:sldId id="313" r:id="rId26"/>
    <p:sldId id="314" r:id="rId27"/>
    <p:sldId id="315" r:id="rId28"/>
    <p:sldId id="319" r:id="rId29"/>
    <p:sldId id="320" r:id="rId30"/>
    <p:sldId id="29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11DF3-5FDC-4854-A14C-C0857415A3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DC82B0-01E9-4C0B-88FB-EC4C25763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Link Failure </a:t>
          </a:r>
        </a:p>
      </dgm:t>
    </dgm:pt>
    <dgm:pt modelId="{5260D63A-D0BE-4AA6-8824-F621A7D11887}" type="parTrans" cxnId="{AF836408-E98F-40F4-A825-8D49BB9C8DE5}">
      <dgm:prSet/>
      <dgm:spPr/>
      <dgm:t>
        <a:bodyPr/>
        <a:lstStyle/>
        <a:p>
          <a:endParaRPr lang="en-US"/>
        </a:p>
      </dgm:t>
    </dgm:pt>
    <dgm:pt modelId="{EFB81986-922A-4FF7-9BE6-7CF65C627ED4}" type="sibTrans" cxnId="{AF836408-E98F-40F4-A825-8D49BB9C8D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D1004D-7ECB-4A10-8AB4-CA3C3C1DD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Fault Tolerance </a:t>
          </a:r>
        </a:p>
      </dgm:t>
    </dgm:pt>
    <dgm:pt modelId="{24760102-A1A1-45B1-A9C1-2D5E482AB23A}" type="parTrans" cxnId="{D3490AF6-D23E-4923-B950-22D5FDE1C466}">
      <dgm:prSet/>
      <dgm:spPr/>
      <dgm:t>
        <a:bodyPr/>
        <a:lstStyle/>
        <a:p>
          <a:endParaRPr lang="en-US"/>
        </a:p>
      </dgm:t>
    </dgm:pt>
    <dgm:pt modelId="{D655E165-DC8C-4B98-AA44-96A6D5DF7443}" type="sibTrans" cxnId="{D3490AF6-D23E-4923-B950-22D5FDE1C4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FD4510-6B6F-4C63-9FAC-5E425E553D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Propagation Time</a:t>
          </a:r>
        </a:p>
      </dgm:t>
    </dgm:pt>
    <dgm:pt modelId="{007A0D33-D623-4451-B49A-88143DB20493}" type="parTrans" cxnId="{2249F4A6-8634-4130-AE18-6567DE12CCEC}">
      <dgm:prSet/>
      <dgm:spPr/>
      <dgm:t>
        <a:bodyPr/>
        <a:lstStyle/>
        <a:p>
          <a:endParaRPr lang="en-US"/>
        </a:p>
      </dgm:t>
    </dgm:pt>
    <dgm:pt modelId="{B937D5B3-0BDF-497E-85CA-31FFBD82CC9A}" type="sibTrans" cxnId="{2249F4A6-8634-4130-AE18-6567DE12CC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04EB91-FBEB-4744-AC3E-B17780EB4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Non-Receipt of Acknowledgement </a:t>
          </a:r>
        </a:p>
      </dgm:t>
    </dgm:pt>
    <dgm:pt modelId="{D047037B-B3C6-4045-B036-88D876B44DE3}" type="parTrans" cxnId="{53760E55-E122-4944-92BA-395D5C985D10}">
      <dgm:prSet/>
      <dgm:spPr/>
      <dgm:t>
        <a:bodyPr/>
        <a:lstStyle/>
        <a:p>
          <a:endParaRPr lang="en-US"/>
        </a:p>
      </dgm:t>
    </dgm:pt>
    <dgm:pt modelId="{24C2C0E7-0936-42BA-8B50-243CB027120A}" type="sibTrans" cxnId="{53760E55-E122-4944-92BA-395D5C985D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E8FCE9-D7E7-4B3D-A954-F6B054004B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Bandwidth of Communication Link </a:t>
          </a:r>
        </a:p>
      </dgm:t>
    </dgm:pt>
    <dgm:pt modelId="{5EDAD4B4-50B0-49B2-B130-F2FA7316C525}" type="parTrans" cxnId="{E8B54001-42CC-4A40-8CB9-266E17F904A9}">
      <dgm:prSet/>
      <dgm:spPr/>
      <dgm:t>
        <a:bodyPr/>
        <a:lstStyle/>
        <a:p>
          <a:endParaRPr lang="en-US"/>
        </a:p>
      </dgm:t>
    </dgm:pt>
    <dgm:pt modelId="{CB645FBF-819B-4A29-BADC-C8C5732CE6DE}" type="sibTrans" cxnId="{E8B54001-42CC-4A40-8CB9-266E17F904A9}">
      <dgm:prSet/>
      <dgm:spPr/>
      <dgm:t>
        <a:bodyPr/>
        <a:lstStyle/>
        <a:p>
          <a:endParaRPr lang="en-US"/>
        </a:p>
      </dgm:t>
    </dgm:pt>
    <dgm:pt modelId="{25924018-B6AA-405C-9E59-FE658E217898}" type="pres">
      <dgm:prSet presAssocID="{25711DF3-5FDC-4854-A14C-C0857415A317}" presName="root" presStyleCnt="0">
        <dgm:presLayoutVars>
          <dgm:dir/>
          <dgm:resizeHandles val="exact"/>
        </dgm:presLayoutVars>
      </dgm:prSet>
      <dgm:spPr/>
    </dgm:pt>
    <dgm:pt modelId="{93A9D007-C9A7-454A-8893-0EE8C9022A5E}" type="pres">
      <dgm:prSet presAssocID="{20DC82B0-01E9-4C0B-88FB-EC4C25763EBF}" presName="compNode" presStyleCnt="0"/>
      <dgm:spPr/>
    </dgm:pt>
    <dgm:pt modelId="{83F9E87F-455E-4E42-8413-65199C86FEEC}" type="pres">
      <dgm:prSet presAssocID="{20DC82B0-01E9-4C0B-88FB-EC4C25763E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257201-CD8D-41D0-9BDD-333BA658C4EE}" type="pres">
      <dgm:prSet presAssocID="{20DC82B0-01E9-4C0B-88FB-EC4C25763EBF}" presName="spaceRect" presStyleCnt="0"/>
      <dgm:spPr/>
    </dgm:pt>
    <dgm:pt modelId="{7DEED650-D55A-49CA-9207-55B82572B85D}" type="pres">
      <dgm:prSet presAssocID="{20DC82B0-01E9-4C0B-88FB-EC4C25763EBF}" presName="textRect" presStyleLbl="revTx" presStyleIdx="0" presStyleCnt="5">
        <dgm:presLayoutVars>
          <dgm:chMax val="1"/>
          <dgm:chPref val="1"/>
        </dgm:presLayoutVars>
      </dgm:prSet>
      <dgm:spPr/>
    </dgm:pt>
    <dgm:pt modelId="{3E83C384-4631-426D-B9A9-AA3AE326DF65}" type="pres">
      <dgm:prSet presAssocID="{EFB81986-922A-4FF7-9BE6-7CF65C627ED4}" presName="sibTrans" presStyleCnt="0"/>
      <dgm:spPr/>
    </dgm:pt>
    <dgm:pt modelId="{81F07253-659A-4AA3-9117-7207CDC477D0}" type="pres">
      <dgm:prSet presAssocID="{33D1004D-7ECB-4A10-8AB4-CA3C3C1DDD40}" presName="compNode" presStyleCnt="0"/>
      <dgm:spPr/>
    </dgm:pt>
    <dgm:pt modelId="{C8E731B5-6239-4ED3-97FD-C2DC374006DD}" type="pres">
      <dgm:prSet presAssocID="{33D1004D-7ECB-4A10-8AB4-CA3C3C1DDD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9AE9843-8444-4228-B0FB-898D4A501906}" type="pres">
      <dgm:prSet presAssocID="{33D1004D-7ECB-4A10-8AB4-CA3C3C1DDD40}" presName="spaceRect" presStyleCnt="0"/>
      <dgm:spPr/>
    </dgm:pt>
    <dgm:pt modelId="{9057BAA3-886B-4967-8D6F-9EE85D204DE4}" type="pres">
      <dgm:prSet presAssocID="{33D1004D-7ECB-4A10-8AB4-CA3C3C1DDD40}" presName="textRect" presStyleLbl="revTx" presStyleIdx="1" presStyleCnt="5">
        <dgm:presLayoutVars>
          <dgm:chMax val="1"/>
          <dgm:chPref val="1"/>
        </dgm:presLayoutVars>
      </dgm:prSet>
      <dgm:spPr/>
    </dgm:pt>
    <dgm:pt modelId="{68DE30DD-0BD1-4B56-A706-C5661D874185}" type="pres">
      <dgm:prSet presAssocID="{D655E165-DC8C-4B98-AA44-96A6D5DF7443}" presName="sibTrans" presStyleCnt="0"/>
      <dgm:spPr/>
    </dgm:pt>
    <dgm:pt modelId="{AA4600BC-46A4-4A25-871E-13B0CCC1AAAB}" type="pres">
      <dgm:prSet presAssocID="{CFFD4510-6B6F-4C63-9FAC-5E425E553D81}" presName="compNode" presStyleCnt="0"/>
      <dgm:spPr/>
    </dgm:pt>
    <dgm:pt modelId="{F241A03D-94EA-4296-8F54-55BB5C523294}" type="pres">
      <dgm:prSet presAssocID="{CFFD4510-6B6F-4C63-9FAC-5E425E553D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62D3B1B-808E-4E7F-8FD3-E829E717B4A9}" type="pres">
      <dgm:prSet presAssocID="{CFFD4510-6B6F-4C63-9FAC-5E425E553D81}" presName="spaceRect" presStyleCnt="0"/>
      <dgm:spPr/>
    </dgm:pt>
    <dgm:pt modelId="{9D3D89F2-A850-451D-87E0-2C07E7ED5CEF}" type="pres">
      <dgm:prSet presAssocID="{CFFD4510-6B6F-4C63-9FAC-5E425E553D81}" presName="textRect" presStyleLbl="revTx" presStyleIdx="2" presStyleCnt="5">
        <dgm:presLayoutVars>
          <dgm:chMax val="1"/>
          <dgm:chPref val="1"/>
        </dgm:presLayoutVars>
      </dgm:prSet>
      <dgm:spPr/>
    </dgm:pt>
    <dgm:pt modelId="{EA1A9C42-6575-44E9-B832-9071E46F7D6D}" type="pres">
      <dgm:prSet presAssocID="{B937D5B3-0BDF-497E-85CA-31FFBD82CC9A}" presName="sibTrans" presStyleCnt="0"/>
      <dgm:spPr/>
    </dgm:pt>
    <dgm:pt modelId="{E7226630-1BFA-440C-A4BA-31BFD6238F7A}" type="pres">
      <dgm:prSet presAssocID="{F404EB91-FBEB-4744-AC3E-B17780EB4D41}" presName="compNode" presStyleCnt="0"/>
      <dgm:spPr/>
    </dgm:pt>
    <dgm:pt modelId="{49CDB8CF-059E-4F75-83F8-97104ED7FC9B}" type="pres">
      <dgm:prSet presAssocID="{F404EB91-FBEB-4744-AC3E-B17780EB4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5D29E47C-D808-42A2-9612-64EC821F8FDD}" type="pres">
      <dgm:prSet presAssocID="{F404EB91-FBEB-4744-AC3E-B17780EB4D41}" presName="spaceRect" presStyleCnt="0"/>
      <dgm:spPr/>
    </dgm:pt>
    <dgm:pt modelId="{E407F48F-112E-4E9D-92E1-7F3417592F84}" type="pres">
      <dgm:prSet presAssocID="{F404EB91-FBEB-4744-AC3E-B17780EB4D41}" presName="textRect" presStyleLbl="revTx" presStyleIdx="3" presStyleCnt="5">
        <dgm:presLayoutVars>
          <dgm:chMax val="1"/>
          <dgm:chPref val="1"/>
        </dgm:presLayoutVars>
      </dgm:prSet>
      <dgm:spPr/>
    </dgm:pt>
    <dgm:pt modelId="{A2BBF762-C965-4E6D-82A8-2A5B17FDD357}" type="pres">
      <dgm:prSet presAssocID="{24C2C0E7-0936-42BA-8B50-243CB027120A}" presName="sibTrans" presStyleCnt="0"/>
      <dgm:spPr/>
    </dgm:pt>
    <dgm:pt modelId="{83EBE4E7-C605-4F8C-A0D3-0145CA683478}" type="pres">
      <dgm:prSet presAssocID="{8CE8FCE9-D7E7-4B3D-A954-F6B054004B79}" presName="compNode" presStyleCnt="0"/>
      <dgm:spPr/>
    </dgm:pt>
    <dgm:pt modelId="{E46AE4E5-A738-4132-8263-DEBBF110317A}" type="pres">
      <dgm:prSet presAssocID="{8CE8FCE9-D7E7-4B3D-A954-F6B054004B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F6F3FAB-1FBA-4C98-97BB-8A1A8633B72A}" type="pres">
      <dgm:prSet presAssocID="{8CE8FCE9-D7E7-4B3D-A954-F6B054004B79}" presName="spaceRect" presStyleCnt="0"/>
      <dgm:spPr/>
    </dgm:pt>
    <dgm:pt modelId="{6164FA5F-7A3F-40AC-8A0F-5C8643196CBF}" type="pres">
      <dgm:prSet presAssocID="{8CE8FCE9-D7E7-4B3D-A954-F6B054004B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8B54001-42CC-4A40-8CB9-266E17F904A9}" srcId="{25711DF3-5FDC-4854-A14C-C0857415A317}" destId="{8CE8FCE9-D7E7-4B3D-A954-F6B054004B79}" srcOrd="4" destOrd="0" parTransId="{5EDAD4B4-50B0-49B2-B130-F2FA7316C525}" sibTransId="{CB645FBF-819B-4A29-BADC-C8C5732CE6DE}"/>
    <dgm:cxn modelId="{AF836408-E98F-40F4-A825-8D49BB9C8DE5}" srcId="{25711DF3-5FDC-4854-A14C-C0857415A317}" destId="{20DC82B0-01E9-4C0B-88FB-EC4C25763EBF}" srcOrd="0" destOrd="0" parTransId="{5260D63A-D0BE-4AA6-8824-F621A7D11887}" sibTransId="{EFB81986-922A-4FF7-9BE6-7CF65C627ED4}"/>
    <dgm:cxn modelId="{43AE5834-CA8C-4AE5-AD3D-7B0B13989955}" type="presOf" srcId="{33D1004D-7ECB-4A10-8AB4-CA3C3C1DDD40}" destId="{9057BAA3-886B-4967-8D6F-9EE85D204DE4}" srcOrd="0" destOrd="0" presId="urn:microsoft.com/office/officeart/2018/2/layout/IconLabelList"/>
    <dgm:cxn modelId="{B00D023C-35AC-4C18-B419-E02DA6588730}" type="presOf" srcId="{25711DF3-5FDC-4854-A14C-C0857415A317}" destId="{25924018-B6AA-405C-9E59-FE658E217898}" srcOrd="0" destOrd="0" presId="urn:microsoft.com/office/officeart/2018/2/layout/IconLabelList"/>
    <dgm:cxn modelId="{9B3F8E3E-0697-46AC-8C40-CD62540B4B9E}" type="presOf" srcId="{F404EB91-FBEB-4744-AC3E-B17780EB4D41}" destId="{E407F48F-112E-4E9D-92E1-7F3417592F84}" srcOrd="0" destOrd="0" presId="urn:microsoft.com/office/officeart/2018/2/layout/IconLabelList"/>
    <dgm:cxn modelId="{53760E55-E122-4944-92BA-395D5C985D10}" srcId="{25711DF3-5FDC-4854-A14C-C0857415A317}" destId="{F404EB91-FBEB-4744-AC3E-B17780EB4D41}" srcOrd="3" destOrd="0" parTransId="{D047037B-B3C6-4045-B036-88D876B44DE3}" sibTransId="{24C2C0E7-0936-42BA-8B50-243CB027120A}"/>
    <dgm:cxn modelId="{41FF2D55-DEDE-46F0-9A5A-9BA0B8FF513B}" type="presOf" srcId="{8CE8FCE9-D7E7-4B3D-A954-F6B054004B79}" destId="{6164FA5F-7A3F-40AC-8A0F-5C8643196CBF}" srcOrd="0" destOrd="0" presId="urn:microsoft.com/office/officeart/2018/2/layout/IconLabelList"/>
    <dgm:cxn modelId="{2249F4A6-8634-4130-AE18-6567DE12CCEC}" srcId="{25711DF3-5FDC-4854-A14C-C0857415A317}" destId="{CFFD4510-6B6F-4C63-9FAC-5E425E553D81}" srcOrd="2" destOrd="0" parTransId="{007A0D33-D623-4451-B49A-88143DB20493}" sibTransId="{B937D5B3-0BDF-497E-85CA-31FFBD82CC9A}"/>
    <dgm:cxn modelId="{8D747EB1-D05A-4175-BD7F-ECB32CF4AF46}" type="presOf" srcId="{20DC82B0-01E9-4C0B-88FB-EC4C25763EBF}" destId="{7DEED650-D55A-49CA-9207-55B82572B85D}" srcOrd="0" destOrd="0" presId="urn:microsoft.com/office/officeart/2018/2/layout/IconLabelList"/>
    <dgm:cxn modelId="{55CFF2E8-FC6F-44EC-8153-0B6CCCBD0ED3}" type="presOf" srcId="{CFFD4510-6B6F-4C63-9FAC-5E425E553D81}" destId="{9D3D89F2-A850-451D-87E0-2C07E7ED5CEF}" srcOrd="0" destOrd="0" presId="urn:microsoft.com/office/officeart/2018/2/layout/IconLabelList"/>
    <dgm:cxn modelId="{D3490AF6-D23E-4923-B950-22D5FDE1C466}" srcId="{25711DF3-5FDC-4854-A14C-C0857415A317}" destId="{33D1004D-7ECB-4A10-8AB4-CA3C3C1DDD40}" srcOrd="1" destOrd="0" parTransId="{24760102-A1A1-45B1-A9C1-2D5E482AB23A}" sibTransId="{D655E165-DC8C-4B98-AA44-96A6D5DF7443}"/>
    <dgm:cxn modelId="{B3EA752F-15D9-476B-AC55-3921CD3DAF64}" type="presParOf" srcId="{25924018-B6AA-405C-9E59-FE658E217898}" destId="{93A9D007-C9A7-454A-8893-0EE8C9022A5E}" srcOrd="0" destOrd="0" presId="urn:microsoft.com/office/officeart/2018/2/layout/IconLabelList"/>
    <dgm:cxn modelId="{AA1521EE-B098-41A1-8ACB-54752DE4663F}" type="presParOf" srcId="{93A9D007-C9A7-454A-8893-0EE8C9022A5E}" destId="{83F9E87F-455E-4E42-8413-65199C86FEEC}" srcOrd="0" destOrd="0" presId="urn:microsoft.com/office/officeart/2018/2/layout/IconLabelList"/>
    <dgm:cxn modelId="{A0BDCEAC-DEE9-4F4F-AD0F-16F7581165AC}" type="presParOf" srcId="{93A9D007-C9A7-454A-8893-0EE8C9022A5E}" destId="{20257201-CD8D-41D0-9BDD-333BA658C4EE}" srcOrd="1" destOrd="0" presId="urn:microsoft.com/office/officeart/2018/2/layout/IconLabelList"/>
    <dgm:cxn modelId="{1DB421F0-29D8-4194-8C25-8C2DE0A34F99}" type="presParOf" srcId="{93A9D007-C9A7-454A-8893-0EE8C9022A5E}" destId="{7DEED650-D55A-49CA-9207-55B82572B85D}" srcOrd="2" destOrd="0" presId="urn:microsoft.com/office/officeart/2018/2/layout/IconLabelList"/>
    <dgm:cxn modelId="{F8F9BB56-C40C-4030-BA99-8642E4BCA447}" type="presParOf" srcId="{25924018-B6AA-405C-9E59-FE658E217898}" destId="{3E83C384-4631-426D-B9A9-AA3AE326DF65}" srcOrd="1" destOrd="0" presId="urn:microsoft.com/office/officeart/2018/2/layout/IconLabelList"/>
    <dgm:cxn modelId="{A622D9F5-8563-4021-B881-6D5836C3DB7D}" type="presParOf" srcId="{25924018-B6AA-405C-9E59-FE658E217898}" destId="{81F07253-659A-4AA3-9117-7207CDC477D0}" srcOrd="2" destOrd="0" presId="urn:microsoft.com/office/officeart/2018/2/layout/IconLabelList"/>
    <dgm:cxn modelId="{A359E50D-A6BA-4B3F-8E7B-3631779E3D59}" type="presParOf" srcId="{81F07253-659A-4AA3-9117-7207CDC477D0}" destId="{C8E731B5-6239-4ED3-97FD-C2DC374006DD}" srcOrd="0" destOrd="0" presId="urn:microsoft.com/office/officeart/2018/2/layout/IconLabelList"/>
    <dgm:cxn modelId="{AD4B791D-5387-4242-8023-8295143A753B}" type="presParOf" srcId="{81F07253-659A-4AA3-9117-7207CDC477D0}" destId="{49AE9843-8444-4228-B0FB-898D4A501906}" srcOrd="1" destOrd="0" presId="urn:microsoft.com/office/officeart/2018/2/layout/IconLabelList"/>
    <dgm:cxn modelId="{F83CC4A3-FE38-471E-B7D9-CA80A03576BC}" type="presParOf" srcId="{81F07253-659A-4AA3-9117-7207CDC477D0}" destId="{9057BAA3-886B-4967-8D6F-9EE85D204DE4}" srcOrd="2" destOrd="0" presId="urn:microsoft.com/office/officeart/2018/2/layout/IconLabelList"/>
    <dgm:cxn modelId="{64F23863-65B7-4CB5-9EC7-058B67E14572}" type="presParOf" srcId="{25924018-B6AA-405C-9E59-FE658E217898}" destId="{68DE30DD-0BD1-4B56-A706-C5661D874185}" srcOrd="3" destOrd="0" presId="urn:microsoft.com/office/officeart/2018/2/layout/IconLabelList"/>
    <dgm:cxn modelId="{33D1C116-F9BA-4854-8E5A-F3D1577729F1}" type="presParOf" srcId="{25924018-B6AA-405C-9E59-FE658E217898}" destId="{AA4600BC-46A4-4A25-871E-13B0CCC1AAAB}" srcOrd="4" destOrd="0" presId="urn:microsoft.com/office/officeart/2018/2/layout/IconLabelList"/>
    <dgm:cxn modelId="{4F679108-7948-4CE2-858E-EBDE74038B42}" type="presParOf" srcId="{AA4600BC-46A4-4A25-871E-13B0CCC1AAAB}" destId="{F241A03D-94EA-4296-8F54-55BB5C523294}" srcOrd="0" destOrd="0" presId="urn:microsoft.com/office/officeart/2018/2/layout/IconLabelList"/>
    <dgm:cxn modelId="{67B62909-37B1-4435-B4D9-9A09DACFFECF}" type="presParOf" srcId="{AA4600BC-46A4-4A25-871E-13B0CCC1AAAB}" destId="{462D3B1B-808E-4E7F-8FD3-E829E717B4A9}" srcOrd="1" destOrd="0" presId="urn:microsoft.com/office/officeart/2018/2/layout/IconLabelList"/>
    <dgm:cxn modelId="{E7993D22-FC43-48B1-A986-070A6EF53263}" type="presParOf" srcId="{AA4600BC-46A4-4A25-871E-13B0CCC1AAAB}" destId="{9D3D89F2-A850-451D-87E0-2C07E7ED5CEF}" srcOrd="2" destOrd="0" presId="urn:microsoft.com/office/officeart/2018/2/layout/IconLabelList"/>
    <dgm:cxn modelId="{5C9698B8-62BE-49DB-BA59-B8B4C16F3639}" type="presParOf" srcId="{25924018-B6AA-405C-9E59-FE658E217898}" destId="{EA1A9C42-6575-44E9-B832-9071E46F7D6D}" srcOrd="5" destOrd="0" presId="urn:microsoft.com/office/officeart/2018/2/layout/IconLabelList"/>
    <dgm:cxn modelId="{8ECA4B38-00D8-4A9F-8AAD-886DCC064521}" type="presParOf" srcId="{25924018-B6AA-405C-9E59-FE658E217898}" destId="{E7226630-1BFA-440C-A4BA-31BFD6238F7A}" srcOrd="6" destOrd="0" presId="urn:microsoft.com/office/officeart/2018/2/layout/IconLabelList"/>
    <dgm:cxn modelId="{EB487B17-0C53-417C-A353-22DB401BCB0A}" type="presParOf" srcId="{E7226630-1BFA-440C-A4BA-31BFD6238F7A}" destId="{49CDB8CF-059E-4F75-83F8-97104ED7FC9B}" srcOrd="0" destOrd="0" presId="urn:microsoft.com/office/officeart/2018/2/layout/IconLabelList"/>
    <dgm:cxn modelId="{2EED8979-E4DB-479C-93C5-52144B61E44B}" type="presParOf" srcId="{E7226630-1BFA-440C-A4BA-31BFD6238F7A}" destId="{5D29E47C-D808-42A2-9612-64EC821F8FDD}" srcOrd="1" destOrd="0" presId="urn:microsoft.com/office/officeart/2018/2/layout/IconLabelList"/>
    <dgm:cxn modelId="{1733AF46-4EAB-436E-A1B1-4D0B9E1E1A5D}" type="presParOf" srcId="{E7226630-1BFA-440C-A4BA-31BFD6238F7A}" destId="{E407F48F-112E-4E9D-92E1-7F3417592F84}" srcOrd="2" destOrd="0" presId="urn:microsoft.com/office/officeart/2018/2/layout/IconLabelList"/>
    <dgm:cxn modelId="{684C0CBC-B589-4608-BB1B-60C7045FF260}" type="presParOf" srcId="{25924018-B6AA-405C-9E59-FE658E217898}" destId="{A2BBF762-C965-4E6D-82A8-2A5B17FDD357}" srcOrd="7" destOrd="0" presId="urn:microsoft.com/office/officeart/2018/2/layout/IconLabelList"/>
    <dgm:cxn modelId="{7A00B075-DB9D-48C9-A0CD-8DD32BF4C49C}" type="presParOf" srcId="{25924018-B6AA-405C-9E59-FE658E217898}" destId="{83EBE4E7-C605-4F8C-A0D3-0145CA683478}" srcOrd="8" destOrd="0" presId="urn:microsoft.com/office/officeart/2018/2/layout/IconLabelList"/>
    <dgm:cxn modelId="{97C75440-D3B9-4250-A946-90B94D2DCF31}" type="presParOf" srcId="{83EBE4E7-C605-4F8C-A0D3-0145CA683478}" destId="{E46AE4E5-A738-4132-8263-DEBBF110317A}" srcOrd="0" destOrd="0" presId="urn:microsoft.com/office/officeart/2018/2/layout/IconLabelList"/>
    <dgm:cxn modelId="{D23292B3-909F-4FE3-9E3B-9FD39541B112}" type="presParOf" srcId="{83EBE4E7-C605-4F8C-A0D3-0145CA683478}" destId="{CF6F3FAB-1FBA-4C98-97BB-8A1A8633B72A}" srcOrd="1" destOrd="0" presId="urn:microsoft.com/office/officeart/2018/2/layout/IconLabelList"/>
    <dgm:cxn modelId="{36381EA3-E0DD-4ED1-BB06-E174A666B519}" type="presParOf" srcId="{83EBE4E7-C605-4F8C-A0D3-0145CA683478}" destId="{6164FA5F-7A3F-40AC-8A0F-5C8643196C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9E87F-455E-4E42-8413-65199C86FEEC}">
      <dsp:nvSpPr>
        <dsp:cNvPr id="0" name=""/>
        <dsp:cNvSpPr/>
      </dsp:nvSpPr>
      <dsp:spPr>
        <a:xfrm>
          <a:off x="433759" y="1107757"/>
          <a:ext cx="703212" cy="70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ED650-D55A-49CA-9207-55B82572B85D}">
      <dsp:nvSpPr>
        <dsp:cNvPr id="0" name=""/>
        <dsp:cNvSpPr/>
      </dsp:nvSpPr>
      <dsp:spPr>
        <a:xfrm>
          <a:off x="4018" y="2045414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Communication Link Failure </a:t>
          </a:r>
        </a:p>
      </dsp:txBody>
      <dsp:txXfrm>
        <a:off x="4018" y="2045414"/>
        <a:ext cx="1562695" cy="625078"/>
      </dsp:txXfrm>
    </dsp:sp>
    <dsp:sp modelId="{C8E731B5-6239-4ED3-97FD-C2DC374006DD}">
      <dsp:nvSpPr>
        <dsp:cNvPr id="0" name=""/>
        <dsp:cNvSpPr/>
      </dsp:nvSpPr>
      <dsp:spPr>
        <a:xfrm>
          <a:off x="2269926" y="1107757"/>
          <a:ext cx="703212" cy="70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7BAA3-886B-4967-8D6F-9EE85D204DE4}">
      <dsp:nvSpPr>
        <dsp:cNvPr id="0" name=""/>
        <dsp:cNvSpPr/>
      </dsp:nvSpPr>
      <dsp:spPr>
        <a:xfrm>
          <a:off x="1840185" y="2045414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Fault Tolerance </a:t>
          </a:r>
        </a:p>
      </dsp:txBody>
      <dsp:txXfrm>
        <a:off x="1840185" y="2045414"/>
        <a:ext cx="1562695" cy="625078"/>
      </dsp:txXfrm>
    </dsp:sp>
    <dsp:sp modelId="{F241A03D-94EA-4296-8F54-55BB5C523294}">
      <dsp:nvSpPr>
        <dsp:cNvPr id="0" name=""/>
        <dsp:cNvSpPr/>
      </dsp:nvSpPr>
      <dsp:spPr>
        <a:xfrm>
          <a:off x="4106093" y="1107757"/>
          <a:ext cx="703212" cy="7032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D89F2-A850-451D-87E0-2C07E7ED5CEF}">
      <dsp:nvSpPr>
        <dsp:cNvPr id="0" name=""/>
        <dsp:cNvSpPr/>
      </dsp:nvSpPr>
      <dsp:spPr>
        <a:xfrm>
          <a:off x="3676352" y="2045414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Propagation Time</a:t>
          </a:r>
        </a:p>
      </dsp:txBody>
      <dsp:txXfrm>
        <a:off x="3676352" y="2045414"/>
        <a:ext cx="1562695" cy="625078"/>
      </dsp:txXfrm>
    </dsp:sp>
    <dsp:sp modelId="{49CDB8CF-059E-4F75-83F8-97104ED7FC9B}">
      <dsp:nvSpPr>
        <dsp:cNvPr id="0" name=""/>
        <dsp:cNvSpPr/>
      </dsp:nvSpPr>
      <dsp:spPr>
        <a:xfrm>
          <a:off x="5942260" y="1107757"/>
          <a:ext cx="703212" cy="7032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7F48F-112E-4E9D-92E1-7F3417592F84}">
      <dsp:nvSpPr>
        <dsp:cNvPr id="0" name=""/>
        <dsp:cNvSpPr/>
      </dsp:nvSpPr>
      <dsp:spPr>
        <a:xfrm>
          <a:off x="5512519" y="2045414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Non-Receipt of Acknowledgement </a:t>
          </a:r>
        </a:p>
      </dsp:txBody>
      <dsp:txXfrm>
        <a:off x="5512519" y="2045414"/>
        <a:ext cx="1562695" cy="625078"/>
      </dsp:txXfrm>
    </dsp:sp>
    <dsp:sp modelId="{E46AE4E5-A738-4132-8263-DEBBF110317A}">
      <dsp:nvSpPr>
        <dsp:cNvPr id="0" name=""/>
        <dsp:cNvSpPr/>
      </dsp:nvSpPr>
      <dsp:spPr>
        <a:xfrm>
          <a:off x="7778427" y="1107757"/>
          <a:ext cx="703212" cy="7032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4FA5F-7A3F-40AC-8A0F-5C8643196CBF}">
      <dsp:nvSpPr>
        <dsp:cNvPr id="0" name=""/>
        <dsp:cNvSpPr/>
      </dsp:nvSpPr>
      <dsp:spPr>
        <a:xfrm>
          <a:off x="7348686" y="2045414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Bandwidth of Communication Link </a:t>
          </a:r>
        </a:p>
      </dsp:txBody>
      <dsp:txXfrm>
        <a:off x="7348686" y="2045414"/>
        <a:ext cx="1562695" cy="625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85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33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8A92-41A0-4AF9-BF64-7DB2AC35E99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5BE901-F71D-4BBF-99BD-96B72E77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UNT%20Master's%20Thesis\Defense%20Objects\RBS%20Sync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UNT%20Master's%20Thesis\Defense%20Objects\Flood.av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2A63-D019-40F5-BC71-C56E318B8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4" y="402908"/>
            <a:ext cx="10845701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Clock Synchronization in Sensor Networks(Distributed Systems)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FFAD3-52D0-41E1-9987-0E3FC88FBE02}"/>
              </a:ext>
            </a:extLst>
          </p:cNvPr>
          <p:cNvSpPr txBox="1"/>
          <p:nvPr/>
        </p:nvSpPr>
        <p:spPr>
          <a:xfrm>
            <a:off x="2156008" y="4317304"/>
            <a:ext cx="215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Ritika Kumari </a:t>
            </a:r>
          </a:p>
          <a:p>
            <a:r>
              <a:rPr lang="en-US" sz="2400" dirty="0"/>
              <a:t>Vinit Kamboj</a:t>
            </a:r>
          </a:p>
        </p:txBody>
      </p:sp>
    </p:spTree>
    <p:extLst>
      <p:ext uri="{BB962C8B-B14F-4D97-AF65-F5344CB8AC3E}">
        <p14:creationId xmlns:p14="http://schemas.microsoft.com/office/powerpoint/2010/main" val="278686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FD9E-D8A0-4A96-B1ED-1EF6AB5F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665" y="624110"/>
            <a:ext cx="9763947" cy="620796"/>
          </a:xfrm>
        </p:spPr>
        <p:txBody>
          <a:bodyPr>
            <a:noAutofit/>
          </a:bodyPr>
          <a:lstStyle/>
          <a:p>
            <a:r>
              <a:rPr lang="en-US" altLang="en-US" b="1" u="sng" dirty="0"/>
              <a:t>Existing Synchronization Solutions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CD2B-DBF7-40ED-AC41-03D58EED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665" y="1540189"/>
            <a:ext cx="8915400" cy="327839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Network Time Protocol (NTP)</a:t>
            </a:r>
          </a:p>
          <a:p>
            <a:pPr lvl="1"/>
            <a:r>
              <a:rPr lang="en-US" altLang="en-US" sz="2000" dirty="0"/>
              <a:t>Computationally infeasible for wireless sensors</a:t>
            </a:r>
          </a:p>
          <a:p>
            <a:r>
              <a:rPr lang="en-US" altLang="en-US" sz="2000" dirty="0"/>
              <a:t>Reference Broadcast Synchronization (RBS)</a:t>
            </a:r>
          </a:p>
          <a:p>
            <a:pPr lvl="1"/>
            <a:r>
              <a:rPr lang="en-US" altLang="en-US" sz="2000" dirty="0"/>
              <a:t>Receiver-receiver synchronization</a:t>
            </a:r>
          </a:p>
          <a:p>
            <a:r>
              <a:rPr lang="en-US" altLang="en-US" sz="2000" dirty="0"/>
              <a:t>Timing-sync Protocol for Sensor Networks (TPSN)</a:t>
            </a:r>
          </a:p>
          <a:p>
            <a:pPr lvl="1"/>
            <a:r>
              <a:rPr lang="en-US" altLang="en-US" sz="2000" dirty="0"/>
              <a:t>Transmitter-receiver synchronization</a:t>
            </a:r>
          </a:p>
          <a:p>
            <a:r>
              <a:rPr lang="en-US" altLang="en-US" sz="2000" dirty="0"/>
              <a:t>Hybrid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87081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0911-2EE8-4584-A5B2-4458A7B7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0077"/>
            <a:ext cx="8911687" cy="635730"/>
          </a:xfrm>
        </p:spPr>
        <p:txBody>
          <a:bodyPr>
            <a:noAutofit/>
          </a:bodyPr>
          <a:lstStyle/>
          <a:p>
            <a:r>
              <a:rPr lang="en-US" b="1" u="sng" dirty="0"/>
              <a:t>Network Time Protocol </a:t>
            </a:r>
            <a:endParaRPr lang="en-US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49A7E-627D-43AA-AA0F-3CEDB8BAB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42" b="1688"/>
          <a:stretch/>
        </p:blipFill>
        <p:spPr>
          <a:xfrm>
            <a:off x="1741357" y="1728219"/>
            <a:ext cx="7832267" cy="42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1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B09B-E29D-43FE-9C5E-2FA454DA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113" y="599552"/>
            <a:ext cx="6465887" cy="529597"/>
          </a:xfrm>
        </p:spPr>
        <p:txBody>
          <a:bodyPr>
            <a:noAutofit/>
          </a:bodyPr>
          <a:lstStyle/>
          <a:p>
            <a:r>
              <a:rPr lang="en-US" sz="3000" b="1" u="sng" dirty="0"/>
              <a:t>NTP Modes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F73C-2AEE-4467-AD76-70321920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13" y="1316110"/>
            <a:ext cx="6380161" cy="5409768"/>
          </a:xfrm>
        </p:spPr>
        <p:txBody>
          <a:bodyPr>
            <a:noAutofit/>
          </a:bodyPr>
          <a:lstStyle/>
          <a:p>
            <a:r>
              <a:rPr lang="en-US" sz="2000" dirty="0"/>
              <a:t>Multicast:</a:t>
            </a:r>
          </a:p>
          <a:p>
            <a:pPr lvl="1"/>
            <a:r>
              <a:rPr lang="en-US" sz="2000" dirty="0"/>
              <a:t>One computer periodically multicasts time info to all other computers on network</a:t>
            </a:r>
          </a:p>
          <a:p>
            <a:pPr lvl="1"/>
            <a:r>
              <a:rPr lang="en-US" sz="2000" dirty="0"/>
              <a:t>These adjust clock assuming a very small transmission delay</a:t>
            </a:r>
          </a:p>
          <a:p>
            <a:pPr lvl="1"/>
            <a:r>
              <a:rPr lang="en-US" sz="2000" dirty="0"/>
              <a:t>Only suitable for high speed LAN’s; yield’s low but usually acceptable sync.</a:t>
            </a:r>
          </a:p>
          <a:p>
            <a:r>
              <a:rPr lang="en-US" sz="2000" dirty="0"/>
              <a:t>Procedure-call: </a:t>
            </a:r>
          </a:p>
          <a:p>
            <a:pPr lvl="1"/>
            <a:r>
              <a:rPr lang="en-US" sz="2000" dirty="0"/>
              <a:t>Server accepts request from clients</a:t>
            </a:r>
          </a:p>
          <a:p>
            <a:pPr lvl="1"/>
            <a:r>
              <a:rPr lang="en-US" sz="2000" dirty="0"/>
              <a:t>Applicable where higher accuracy is needed ,or where multicast is not supported by the network’s hard-and-software</a:t>
            </a:r>
          </a:p>
          <a:p>
            <a:r>
              <a:rPr lang="en-US" sz="2000" dirty="0"/>
              <a:t>Symmetric:</a:t>
            </a:r>
          </a:p>
          <a:p>
            <a:pPr lvl="1"/>
            <a:r>
              <a:rPr lang="en-US" sz="2000" dirty="0"/>
              <a:t>Used where high accuracy is needed.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3A2EB-9701-47D7-A23B-A04A25D2340A}"/>
              </a:ext>
            </a:extLst>
          </p:cNvPr>
          <p:cNvSpPr/>
          <p:nvPr/>
        </p:nvSpPr>
        <p:spPr>
          <a:xfrm>
            <a:off x="1710629" y="599664"/>
            <a:ext cx="29081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u="sng" dirty="0"/>
              <a:t>NTP Basic Idea</a:t>
            </a:r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ACF53-8DEA-432D-8776-8630FED81A92}"/>
              </a:ext>
            </a:extLst>
          </p:cNvPr>
          <p:cNvSpPr/>
          <p:nvPr/>
        </p:nvSpPr>
        <p:spPr>
          <a:xfrm>
            <a:off x="1430793" y="1316110"/>
            <a:ext cx="3713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Layered client-server architecture, based on UDP message passing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Synchronization at clients with higher strata number less accurate due to increased latency to strata1 time 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Failure robustness: If a strata 1 server fails, it may become a strata 2 server that is being synchronized though another strata 1 server.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41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AD13-0FFF-4BAA-9A07-236D2A3F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34" y="588550"/>
            <a:ext cx="8911687" cy="544290"/>
          </a:xfrm>
        </p:spPr>
        <p:txBody>
          <a:bodyPr>
            <a:noAutofit/>
          </a:bodyPr>
          <a:lstStyle/>
          <a:p>
            <a:r>
              <a:rPr lang="en-US" b="1" u="sng" dirty="0"/>
              <a:t>NTP Delay and Offset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712BDD-7A5B-4A21-80AC-1BF70FFF5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934" y="1847901"/>
            <a:ext cx="7699542" cy="40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7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67D2-C81D-4FC5-8242-FE2A2C3E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863" y="624110"/>
            <a:ext cx="9651749" cy="684912"/>
          </a:xfrm>
        </p:spPr>
        <p:txBody>
          <a:bodyPr/>
          <a:lstStyle/>
          <a:p>
            <a:r>
              <a:rPr lang="en-US" b="1" u="sng" dirty="0"/>
              <a:t>NTP Implementation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2DCF67-6FA8-40A0-A818-9E8D6991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863" y="1722602"/>
            <a:ext cx="809366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4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393E-6732-4278-8DF0-44A51042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480" y="1777931"/>
            <a:ext cx="4581302" cy="280842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Receiver-to-receiver synchronization</a:t>
            </a:r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Two stages</a:t>
            </a:r>
          </a:p>
          <a:p>
            <a:pPr lvl="1"/>
            <a:r>
              <a:rPr lang="en-US" altLang="en-US" sz="2000" dirty="0"/>
              <a:t>Transmitter broadcasts clock time</a:t>
            </a:r>
          </a:p>
          <a:p>
            <a:pPr lvl="1"/>
            <a:r>
              <a:rPr lang="en-US" altLang="en-US" sz="2000" dirty="0"/>
              <a:t>Receivers exchange observations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9CC22A-51AC-4ADA-BF65-5CFD0F05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480" y="624110"/>
            <a:ext cx="10056685" cy="686530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Reference Broadcast Synchronization</a:t>
            </a:r>
            <a:endParaRPr lang="en-US" b="1" u="sng" dirty="0"/>
          </a:p>
        </p:txBody>
      </p:sp>
      <p:pic>
        <p:nvPicPr>
          <p:cNvPr id="5" name="RBS Sync.avi">
            <a:hlinkClick r:id="" action="ppaction://media"/>
            <a:extLst>
              <a:ext uri="{FF2B5EF4-FFF2-40B4-BE49-F238E27FC236}">
                <a16:creationId xmlns:a16="http://schemas.microsoft.com/office/drawing/2014/main" id="{689FDD78-4AB3-4285-9711-96CE149FF098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4021" y="1515170"/>
            <a:ext cx="5299112" cy="453072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33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146C-1E5F-4BFD-A933-B587263F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717" y="624110"/>
            <a:ext cx="9730896" cy="642830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RBS Energy Usage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3631-FB67-4D79-B21F-1600B01C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71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Given </a:t>
            </a:r>
            <a:r>
              <a:rPr lang="en-US" altLang="en-US" sz="2000" i="1" dirty="0"/>
              <a:t>n</a:t>
            </a:r>
            <a:r>
              <a:rPr lang="en-US" altLang="en-US" sz="2000" dirty="0"/>
              <a:t> receivers: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</a:t>
            </a:r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Transmissions grow as O(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Receptions grow as O(</a:t>
            </a:r>
            <a:r>
              <a:rPr lang="en-US" altLang="en-US" sz="2000" i="1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F7BCA7DD-CEA7-491B-B7E6-0E7E14CB5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45422"/>
              </p:ext>
            </p:extLst>
          </p:nvPr>
        </p:nvGraphicFramePr>
        <p:xfrm>
          <a:off x="3219679" y="2079625"/>
          <a:ext cx="47244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3" imgW="2400120" imgH="685800" progId="Equation.DSMT4">
                  <p:embed/>
                </p:oleObj>
              </mc:Choice>
              <mc:Fallback>
                <p:oleObj name="Equation" r:id="rId3" imgW="2400120" imgH="685800" progId="Equation.DSMT4">
                  <p:embed/>
                  <p:pic>
                    <p:nvPicPr>
                      <p:cNvPr id="135173" name="Object 5">
                        <a:extLst>
                          <a:ext uri="{FF2B5EF4-FFF2-40B4-BE49-F238E27FC236}">
                            <a16:creationId xmlns:a16="http://schemas.microsoft.com/office/drawing/2014/main" id="{C4FB68D3-F6E4-4A32-8E17-D0906E4EF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679" y="2079625"/>
                        <a:ext cx="47244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05EB-F6BC-4184-94EC-BDECC75C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497" y="624110"/>
            <a:ext cx="9874116" cy="786049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Timing-sync Protocol for Sensor Networks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E420-5644-4B09-8716-5FE66848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843" y="1649873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Features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Sender-receiver bidirectional mechanism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Two phases of operation: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Level discovery and synchronization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Level discovery phase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Root node initiates level discovery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A node on receiving its level broadcasts it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Any node receiving multiple level packets takes the first one and ignores the others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Any node not receiving a level packet times out and sends a request for level packet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848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3BB2-ED84-49E4-B45D-8ABF557F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749" y="624110"/>
            <a:ext cx="9708863" cy="675880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TPSN Model – Synchronization Phase</a:t>
            </a:r>
            <a:endParaRPr lang="en-US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3B269-7F46-4F08-B24F-631491D0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127" y="1518663"/>
            <a:ext cx="3948273" cy="3559997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Each node (A) broadcasts </a:t>
            </a:r>
            <a:r>
              <a:rPr lang="en-US" altLang="en-US" sz="2000" i="1" dirty="0"/>
              <a:t>synchronization_pulse</a:t>
            </a:r>
          </a:p>
          <a:p>
            <a:pPr lvl="1"/>
            <a:r>
              <a:rPr lang="en-US" altLang="en-US" sz="2000" dirty="0"/>
              <a:t>Timestamped at T1</a:t>
            </a:r>
          </a:p>
          <a:p>
            <a:r>
              <a:rPr lang="en-US" altLang="en-US" sz="2000" dirty="0"/>
              <a:t>Node B receives pulse at T2, broadcasts </a:t>
            </a:r>
            <a:r>
              <a:rPr lang="en-US" altLang="en-US" sz="2000" i="1" dirty="0"/>
              <a:t>ack</a:t>
            </a:r>
            <a:r>
              <a:rPr lang="en-US" altLang="en-US" sz="2000" dirty="0"/>
              <a:t> at T3</a:t>
            </a:r>
          </a:p>
          <a:p>
            <a:r>
              <a:rPr lang="en-US" altLang="en-US" sz="2000" dirty="0"/>
              <a:t>Node A receives </a:t>
            </a:r>
            <a:r>
              <a:rPr lang="en-US" altLang="en-US" sz="2000" i="1" dirty="0"/>
              <a:t>ack</a:t>
            </a:r>
            <a:r>
              <a:rPr lang="en-US" altLang="en-US" sz="2000" dirty="0"/>
              <a:t> at T4</a:t>
            </a:r>
          </a:p>
          <a:p>
            <a:pPr marL="0" indent="0">
              <a:buNone/>
            </a:pPr>
            <a:endParaRPr lang="en-US" altLang="en-US" sz="2000" dirty="0"/>
          </a:p>
          <a:p>
            <a:r>
              <a:rPr lang="el-GR" altLang="en-US" sz="2000" i="1" dirty="0">
                <a:cs typeface="Arial" panose="020B0604020202020204" pitchFamily="34" charset="0"/>
              </a:rPr>
              <a:t>Δ</a:t>
            </a:r>
            <a:r>
              <a:rPr lang="en-US" altLang="en-US" sz="2000" dirty="0"/>
              <a:t> is clock drift</a:t>
            </a:r>
          </a:p>
          <a:p>
            <a:endParaRPr lang="en-US" altLang="en-US" sz="2000" dirty="0"/>
          </a:p>
          <a:p>
            <a:r>
              <a:rPr lang="en-US" altLang="en-US" sz="2000" i="1" dirty="0"/>
              <a:t>d</a:t>
            </a:r>
            <a:r>
              <a:rPr lang="en-US" altLang="en-US" sz="2000" dirty="0"/>
              <a:t> is propagation delay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A1D560-E98F-4324-9C22-D534F1FF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4629" y="1469203"/>
            <a:ext cx="3581400" cy="1963738"/>
          </a:xfrm>
          <a:prstGeom prst="rect">
            <a:avLst/>
          </a:prstGeom>
          <a:noFill/>
          <a:ln/>
        </p:spPr>
      </p:pic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448AD346-7E92-4A2A-803A-66ED4F87D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39992"/>
              </p:ext>
            </p:extLst>
          </p:nvPr>
        </p:nvGraphicFramePr>
        <p:xfrm>
          <a:off x="2234629" y="4169845"/>
          <a:ext cx="34290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4" imgW="1586811" imgH="812447" progId="Equation.DSMT4">
                  <p:embed/>
                </p:oleObj>
              </mc:Choice>
              <mc:Fallback>
                <p:oleObj name="Equation" r:id="rId4" imgW="1586811" imgH="812447" progId="Equation.DSMT4">
                  <p:embed/>
                  <p:pic>
                    <p:nvPicPr>
                      <p:cNvPr id="70667" name="Object 11">
                        <a:extLst>
                          <a:ext uri="{FF2B5EF4-FFF2-40B4-BE49-F238E27FC236}">
                            <a16:creationId xmlns:a16="http://schemas.microsoft.com/office/drawing/2014/main" id="{55F35B61-53AF-45B4-838D-187DF8F28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629" y="4169845"/>
                        <a:ext cx="342900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61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1079-C12E-437D-BB83-93438ACF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963" y="624110"/>
            <a:ext cx="9819650" cy="639611"/>
          </a:xfrm>
        </p:spPr>
        <p:txBody>
          <a:bodyPr>
            <a:noAutofit/>
          </a:bodyPr>
          <a:lstStyle/>
          <a:p>
            <a:r>
              <a:rPr lang="en-US" altLang="en-US" b="1" u="sng" dirty="0"/>
              <a:t>TPSN Energy Usage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9E8F-03A6-4351-BEE4-D804D43A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963" y="181510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Given </a:t>
            </a:r>
            <a:r>
              <a:rPr lang="en-US" altLang="en-US" sz="2000" i="1" dirty="0"/>
              <a:t>n</a:t>
            </a:r>
            <a:r>
              <a:rPr lang="en-US" altLang="en-US" sz="2000" dirty="0"/>
              <a:t> receivers: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Transmissions and receptions grow as O(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</a:p>
          <a:p>
            <a:endParaRPr lang="en-US" altLang="en-US" sz="2000" dirty="0"/>
          </a:p>
          <a:p>
            <a:r>
              <a:rPr lang="en-US" altLang="en-US" sz="2000" dirty="0"/>
              <a:t>Large energy savings over RBS for large </a:t>
            </a:r>
            <a:r>
              <a:rPr lang="en-US" altLang="en-US" sz="2000" i="1" dirty="0"/>
              <a:t>n</a:t>
            </a:r>
          </a:p>
          <a:p>
            <a:r>
              <a:rPr lang="en-US" altLang="en-US" sz="2000" dirty="0"/>
              <a:t>Less efficient for small </a:t>
            </a:r>
            <a:r>
              <a:rPr lang="en-US" altLang="en-US" sz="2000" i="1" dirty="0"/>
              <a:t>n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2046DF-513C-4446-8C98-C81AE9705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652678"/>
              </p:ext>
            </p:extLst>
          </p:nvPr>
        </p:nvGraphicFramePr>
        <p:xfrm>
          <a:off x="3120775" y="2195512"/>
          <a:ext cx="23622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3" imgW="876240" imgH="457200" progId="Equation.DSMT4">
                  <p:embed/>
                </p:oleObj>
              </mc:Choice>
              <mc:Fallback>
                <p:oleObj name="Equation" r:id="rId3" imgW="876240" imgH="457200" progId="Equation.DSMT4">
                  <p:embed/>
                  <p:pic>
                    <p:nvPicPr>
                      <p:cNvPr id="195591" name="Object 7">
                        <a:extLst>
                          <a:ext uri="{FF2B5EF4-FFF2-40B4-BE49-F238E27FC236}">
                            <a16:creationId xmlns:a16="http://schemas.microsoft.com/office/drawing/2014/main" id="{EE334C57-FA69-47DA-B1C8-06FEED6C9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775" y="2195512"/>
                        <a:ext cx="2362200" cy="1233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1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9AA5B424-5A7B-4AD3-8567-318DFFBE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46" y="665163"/>
            <a:ext cx="945899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GB" altLang="en-US" sz="3600" b="1" u="sng" dirty="0">
                <a:solidFill>
                  <a:srgbClr val="000000"/>
                </a:solidFill>
                <a:latin typeface="+mj-lt"/>
              </a:rPr>
              <a:t>Motivation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D7C78BE-279A-4C8E-AE9D-191B80791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788" y="1023937"/>
            <a:ext cx="9458989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ts val="500"/>
              </a:spcBef>
            </a:pPr>
            <a:endParaRPr lang="en-GB" altLang="en-US" sz="2000" dirty="0">
              <a:solidFill>
                <a:srgbClr val="000000"/>
              </a:solidFill>
              <a:latin typeface="+mj-lt"/>
            </a:endParaRPr>
          </a:p>
          <a:p>
            <a:pPr algn="l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+mj-lt"/>
              </a:rPr>
              <a:t>Synchronizing time is essential for </a:t>
            </a:r>
            <a:r>
              <a:rPr lang="en-GB" altLang="en-US" sz="2000" dirty="0">
                <a:solidFill>
                  <a:srgbClr val="FF0000"/>
                </a:solidFill>
                <a:latin typeface="+mj-lt"/>
              </a:rPr>
              <a:t>many applications</a:t>
            </a:r>
          </a:p>
          <a:p>
            <a:pPr lvl="1"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Coordination of wake-up and sleeping times (energy efficiency)</a:t>
            </a:r>
          </a:p>
          <a:p>
            <a:pPr lvl="1"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TDMA schedules</a:t>
            </a:r>
          </a:p>
          <a:p>
            <a:pPr lvl="1"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Ordering of collected sensor data/events</a:t>
            </a:r>
          </a:p>
          <a:p>
            <a:pPr lvl="1"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Co-operation of multiple sensor nodes</a:t>
            </a:r>
          </a:p>
          <a:p>
            <a:pPr lvl="1"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Estimation of position information (e.g. shooter detection)</a:t>
            </a:r>
          </a:p>
          <a:p>
            <a:pPr lvl="1" algn="l" eaLnBrk="1" hangingPunct="1">
              <a:spcBef>
                <a:spcPts val="400"/>
              </a:spcBef>
            </a:pPr>
            <a:endParaRPr lang="en-GB" altLang="en-US" sz="1600" dirty="0">
              <a:solidFill>
                <a:srgbClr val="000000"/>
              </a:solidFill>
              <a:latin typeface="+mj-lt"/>
            </a:endParaRPr>
          </a:p>
          <a:p>
            <a:pPr algn="l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+mj-lt"/>
              </a:rPr>
              <a:t>Goals of clock synchronization</a:t>
            </a:r>
          </a:p>
          <a:p>
            <a:pPr lvl="1"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Compensate </a:t>
            </a:r>
            <a:r>
              <a:rPr lang="en-GB" altLang="en-US" sz="1600" i="1" dirty="0">
                <a:solidFill>
                  <a:srgbClr val="000000"/>
                </a:solidFill>
                <a:latin typeface="+mj-lt"/>
              </a:rPr>
              <a:t>offset</a:t>
            </a: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 between clocks</a:t>
            </a:r>
          </a:p>
          <a:p>
            <a:pPr lvl="1"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Compensate </a:t>
            </a:r>
            <a:r>
              <a:rPr lang="en-GB" altLang="en-US" sz="1600" i="1" dirty="0">
                <a:solidFill>
                  <a:srgbClr val="000000"/>
                </a:solidFill>
                <a:latin typeface="+mj-lt"/>
              </a:rPr>
              <a:t>drift</a:t>
            </a: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 between clocks</a:t>
            </a:r>
          </a:p>
          <a:p>
            <a:pPr lvl="1"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solidFill>
                  <a:srgbClr val="000000"/>
                </a:solidFill>
                <a:latin typeface="+mj-lt"/>
              </a:rPr>
              <a:t>Agreement in reading two clocks</a:t>
            </a:r>
          </a:p>
        </p:txBody>
      </p:sp>
      <p:grpSp>
        <p:nvGrpSpPr>
          <p:cNvPr id="6" name="Gruppieren 12">
            <a:extLst>
              <a:ext uri="{FF2B5EF4-FFF2-40B4-BE49-F238E27FC236}">
                <a16:creationId xmlns:a16="http://schemas.microsoft.com/office/drawing/2014/main" id="{2170DFEF-AFE3-489B-B2B6-83705069F216}"/>
              </a:ext>
            </a:extLst>
          </p:cNvPr>
          <p:cNvGrpSpPr>
            <a:grpSpLocks/>
          </p:cNvGrpSpPr>
          <p:nvPr/>
        </p:nvGrpSpPr>
        <p:grpSpPr bwMode="auto">
          <a:xfrm>
            <a:off x="5635203" y="3429000"/>
            <a:ext cx="4175125" cy="1743075"/>
            <a:chOff x="950495" y="2513877"/>
            <a:chExt cx="8301789" cy="3465812"/>
          </a:xfrm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BCF0BAFD-B56E-4472-9D0F-639DB3D83CE8}"/>
                </a:ext>
              </a:extLst>
            </p:cNvPr>
            <p:cNvSpPr/>
            <p:nvPr/>
          </p:nvSpPr>
          <p:spPr bwMode="auto">
            <a:xfrm>
              <a:off x="950495" y="4862296"/>
              <a:ext cx="8301789" cy="11173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defTabSz="449263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1200" dirty="0">
                  <a:latin typeface="+mj-lt"/>
                </a:rPr>
                <a:t>Time Synchronization</a:t>
              </a:r>
            </a:p>
          </p:txBody>
        </p:sp>
        <p:sp>
          <p:nvSpPr>
            <p:cNvPr id="8" name="Rounded Rectangle 31">
              <a:extLst>
                <a:ext uri="{FF2B5EF4-FFF2-40B4-BE49-F238E27FC236}">
                  <a16:creationId xmlns:a16="http://schemas.microsoft.com/office/drawing/2014/main" id="{F98C75A0-DAA0-405F-B2E9-66E5EDBA19F4}"/>
                </a:ext>
              </a:extLst>
            </p:cNvPr>
            <p:cNvSpPr/>
            <p:nvPr/>
          </p:nvSpPr>
          <p:spPr bwMode="auto">
            <a:xfrm>
              <a:off x="1335597" y="3037852"/>
              <a:ext cx="1726647" cy="86487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defTabSz="449263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1200" dirty="0">
                  <a:latin typeface="+mj-lt"/>
                </a:rPr>
                <a:t>Sensing</a:t>
              </a:r>
            </a:p>
          </p:txBody>
        </p:sp>
        <p:sp>
          <p:nvSpPr>
            <p:cNvPr id="9" name="Rounded Rectangle 32">
              <a:extLst>
                <a:ext uri="{FF2B5EF4-FFF2-40B4-BE49-F238E27FC236}">
                  <a16:creationId xmlns:a16="http://schemas.microsoft.com/office/drawing/2014/main" id="{84690AAD-81D5-4BC5-B582-FF0D593B263E}"/>
                </a:ext>
              </a:extLst>
            </p:cNvPr>
            <p:cNvSpPr/>
            <p:nvPr/>
          </p:nvSpPr>
          <p:spPr bwMode="auto">
            <a:xfrm>
              <a:off x="4416413" y="2513877"/>
              <a:ext cx="2206446" cy="10479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defTabSz="449263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1200" dirty="0">
                  <a:latin typeface="+mj-lt"/>
                </a:rPr>
                <a:t>Localization</a:t>
              </a:r>
            </a:p>
          </p:txBody>
        </p:sp>
        <p:sp>
          <p:nvSpPr>
            <p:cNvPr id="10" name="Rounded Rectangle 35">
              <a:extLst>
                <a:ext uri="{FF2B5EF4-FFF2-40B4-BE49-F238E27FC236}">
                  <a16:creationId xmlns:a16="http://schemas.microsoft.com/office/drawing/2014/main" id="{E0806A4B-F7D3-420D-8236-E607640B715F}"/>
                </a:ext>
              </a:extLst>
            </p:cNvPr>
            <p:cNvSpPr/>
            <p:nvPr/>
          </p:nvSpPr>
          <p:spPr bwMode="auto">
            <a:xfrm>
              <a:off x="7017430" y="3268274"/>
              <a:ext cx="1714021" cy="90591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defTabSz="449263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1200" dirty="0">
                  <a:latin typeface="+mj-lt"/>
                </a:rPr>
                <a:t>Duty-Cycling</a:t>
              </a:r>
            </a:p>
          </p:txBody>
        </p:sp>
        <p:sp>
          <p:nvSpPr>
            <p:cNvPr id="11" name="Rounded Rectangle 37">
              <a:extLst>
                <a:ext uri="{FF2B5EF4-FFF2-40B4-BE49-F238E27FC236}">
                  <a16:creationId xmlns:a16="http://schemas.microsoft.com/office/drawing/2014/main" id="{9EE854D8-606B-4982-ABE3-14C4EEE1323F}"/>
                </a:ext>
              </a:extLst>
            </p:cNvPr>
            <p:cNvSpPr/>
            <p:nvPr/>
          </p:nvSpPr>
          <p:spPr bwMode="auto">
            <a:xfrm>
              <a:off x="3191662" y="3722807"/>
              <a:ext cx="1714021" cy="90591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defTabSz="449263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1200" dirty="0">
                  <a:latin typeface="+mj-lt"/>
                </a:rPr>
                <a:t>TDMA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3A4238-3D43-4EE0-9AB4-1D8548583725}"/>
                </a:ext>
              </a:extLst>
            </p:cNvPr>
            <p:cNvCxnSpPr>
              <a:cxnSpLocks noChangeShapeType="1"/>
              <a:stCxn id="8" idx="2"/>
            </p:cNvCxnSpPr>
            <p:nvPr/>
          </p:nvCxnSpPr>
          <p:spPr bwMode="auto">
            <a:xfrm rot="16200000" flipH="1">
              <a:off x="1718990" y="4382362"/>
              <a:ext cx="956776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096DD68-DF27-406B-B9ED-379898F96000}"/>
                </a:ext>
              </a:extLst>
            </p:cNvPr>
            <p:cNvCxnSpPr>
              <a:cxnSpLocks noChangeShapeType="1"/>
              <a:stCxn id="11" idx="2"/>
            </p:cNvCxnSpPr>
            <p:nvPr/>
          </p:nvCxnSpPr>
          <p:spPr bwMode="auto">
            <a:xfrm rot="5400000">
              <a:off x="3933172" y="4744583"/>
              <a:ext cx="23233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360B3E-0CBC-40EE-BA65-72B09EE9DEEC}"/>
                </a:ext>
              </a:extLst>
            </p:cNvPr>
            <p:cNvCxnSpPr>
              <a:cxnSpLocks noChangeShapeType="1"/>
              <a:stCxn id="9" idx="2"/>
            </p:cNvCxnSpPr>
            <p:nvPr/>
          </p:nvCxnSpPr>
          <p:spPr bwMode="auto">
            <a:xfrm rot="16200000" flipH="1">
              <a:off x="4871322" y="4209577"/>
              <a:ext cx="1299297" cy="30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82619-E4BB-4F91-90B7-F9E0563F5B5E}"/>
                </a:ext>
              </a:extLst>
            </p:cNvPr>
            <p:cNvCxnSpPr>
              <a:cxnSpLocks noChangeShapeType="1"/>
              <a:stCxn id="10" idx="2"/>
            </p:cNvCxnSpPr>
            <p:nvPr/>
          </p:nvCxnSpPr>
          <p:spPr bwMode="auto">
            <a:xfrm rot="16200000" flipH="1">
              <a:off x="7534822" y="4514888"/>
              <a:ext cx="685667" cy="60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76989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3D37-B4AA-4C2E-98F7-4E82A120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429" y="624110"/>
            <a:ext cx="9727183" cy="639611"/>
          </a:xfrm>
        </p:spPr>
        <p:txBody>
          <a:bodyPr>
            <a:noAutofit/>
          </a:bodyPr>
          <a:lstStyle/>
          <a:p>
            <a:r>
              <a:rPr lang="en-US" altLang="en-US" b="1" u="sng" dirty="0"/>
              <a:t>Uncertainties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42B4-E292-4EE1-9506-56B10B15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429" y="3495675"/>
            <a:ext cx="8915400" cy="27375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Sender uncertainty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RBS removes it completely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Minimized in TPSN by timestamping at MAC layer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Propagation/receiver uncertainties, and relative local clock drifts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TPSN outperforms RBS by factor of 2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B98BE247-5B57-470B-A429-060B14FC9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991689"/>
              </p:ext>
            </p:extLst>
          </p:nvPr>
        </p:nvGraphicFramePr>
        <p:xfrm>
          <a:off x="1777429" y="1809804"/>
          <a:ext cx="55626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3" imgW="3314520" imgH="634680" progId="Equation.DSMT4">
                  <p:embed/>
                </p:oleObj>
              </mc:Choice>
              <mc:Fallback>
                <p:oleObj name="Equation" r:id="rId3" imgW="3314520" imgH="634680" progId="Equation.DSMT4">
                  <p:embed/>
                  <p:pic>
                    <p:nvPicPr>
                      <p:cNvPr id="95238" name="Object 6">
                        <a:extLst>
                          <a:ext uri="{FF2B5EF4-FFF2-40B4-BE49-F238E27FC236}">
                            <a16:creationId xmlns:a16="http://schemas.microsoft.com/office/drawing/2014/main" id="{BE60B16F-55AD-4CD6-9030-664413F539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429" y="1809804"/>
                        <a:ext cx="55626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>
            <a:extLst>
              <a:ext uri="{FF2B5EF4-FFF2-40B4-BE49-F238E27FC236}">
                <a16:creationId xmlns:a16="http://schemas.microsoft.com/office/drawing/2014/main" id="{DF1DAF99-8784-439A-B659-E1E5B8AD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5191" y="1809804"/>
            <a:ext cx="2687638" cy="14732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300409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AF47-50BC-4E53-8EEE-B7E356A0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785" y="624110"/>
            <a:ext cx="9788828" cy="762901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Accuracy Comparison</a:t>
            </a:r>
            <a:endParaRPr lang="en-US" b="1" u="sng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F994D23-1695-4017-8544-210A7ECB1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0445" y="1387011"/>
            <a:ext cx="8721408" cy="3123344"/>
          </a:xfrm>
          <a:noFill/>
          <a:ln/>
        </p:spPr>
      </p:pic>
      <p:graphicFrame>
        <p:nvGraphicFramePr>
          <p:cNvPr id="6" name="Group 48">
            <a:extLst>
              <a:ext uri="{FF2B5EF4-FFF2-40B4-BE49-F238E27FC236}">
                <a16:creationId xmlns:a16="http://schemas.microsoft.com/office/drawing/2014/main" id="{A7406E98-338F-40A9-A2F7-BF301FE9EB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376176"/>
              </p:ext>
            </p:extLst>
          </p:nvPr>
        </p:nvGraphicFramePr>
        <p:xfrm>
          <a:off x="1890445" y="4808306"/>
          <a:ext cx="8721408" cy="1920410"/>
        </p:xfrm>
        <a:graphic>
          <a:graphicData uri="http://schemas.openxmlformats.org/drawingml/2006/table">
            <a:tbl>
              <a:tblPr/>
              <a:tblGrid>
                <a:gridCol w="5361753">
                  <a:extLst>
                    <a:ext uri="{9D8B030D-6E8A-4147-A177-3AD203B41FA5}">
                      <a16:colId xmlns:a16="http://schemas.microsoft.com/office/drawing/2014/main" val="3272836040"/>
                    </a:ext>
                  </a:extLst>
                </a:gridCol>
                <a:gridCol w="1836934">
                  <a:extLst>
                    <a:ext uri="{9D8B030D-6E8A-4147-A177-3AD203B41FA5}">
                      <a16:colId xmlns:a16="http://schemas.microsoft.com/office/drawing/2014/main" val="2246454877"/>
                    </a:ext>
                  </a:extLst>
                </a:gridCol>
                <a:gridCol w="1522721">
                  <a:extLst>
                    <a:ext uri="{9D8B030D-6E8A-4147-A177-3AD203B41FA5}">
                      <a16:colId xmlns:a16="http://schemas.microsoft.com/office/drawing/2014/main" val="4052424684"/>
                    </a:ext>
                  </a:extLst>
                </a:gridCol>
              </a:tblGrid>
              <a:tr h="384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TPSN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58728"/>
                  </a:ext>
                </a:extLst>
              </a:tr>
              <a:tr h="384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Avg error (</a:t>
                      </a:r>
                      <a:r>
                        <a:rPr kumimoji="0" lang="el-G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443792"/>
                  </a:ext>
                </a:extLst>
              </a:tr>
              <a:tr h="384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Worst-case error (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14573"/>
                  </a:ext>
                </a:extLst>
              </a:tr>
              <a:tr h="384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Best-case error (</a:t>
                      </a:r>
                      <a:r>
                        <a:rPr kumimoji="0" lang="el-G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65436"/>
                  </a:ext>
                </a:extLst>
              </a:tr>
              <a:tr h="384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 time error &lt; 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58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0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8550-312F-4F6F-B869-21C901B4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785" y="624110"/>
            <a:ext cx="9788828" cy="629337"/>
          </a:xfrm>
        </p:spPr>
        <p:txBody>
          <a:bodyPr>
            <a:noAutofit/>
          </a:bodyPr>
          <a:lstStyle/>
          <a:p>
            <a:r>
              <a:rPr lang="en-US" altLang="en-US" b="1" u="sng" dirty="0"/>
              <a:t>Hybrid Synchronization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DE99-A0CC-40AD-965E-1AAA8085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73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Complete system for WSN operation</a:t>
            </a:r>
          </a:p>
          <a:p>
            <a:r>
              <a:rPr lang="en-US" altLang="en-US" sz="2000" dirty="0"/>
              <a:t>Three stages</a:t>
            </a:r>
          </a:p>
          <a:p>
            <a:pPr lvl="1"/>
            <a:r>
              <a:rPr lang="en-US" altLang="en-US" sz="2000" dirty="0"/>
              <a:t>Build hierarchical tree with flooding</a:t>
            </a:r>
          </a:p>
          <a:p>
            <a:pPr lvl="2"/>
            <a:r>
              <a:rPr lang="en-US" altLang="en-US" sz="2000" dirty="0"/>
              <a:t>Transmitters know how many receivers are connected</a:t>
            </a:r>
          </a:p>
          <a:p>
            <a:pPr lvl="1"/>
            <a:r>
              <a:rPr lang="en-US" altLang="en-US" sz="2000" dirty="0"/>
              <a:t>Periodically synchronize sensors</a:t>
            </a:r>
          </a:p>
          <a:p>
            <a:pPr lvl="1"/>
            <a:r>
              <a:rPr lang="en-US" altLang="en-US" sz="2000" dirty="0"/>
              <a:t>Re-elect new root when current one dies</a:t>
            </a:r>
          </a:p>
          <a:p>
            <a:pPr marL="457200" lvl="1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313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5FA6-9D65-4BDB-90F9-B230206C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1" y="624110"/>
            <a:ext cx="9847262" cy="747490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Hybrid 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1C98-C37B-49BF-8DE5-68B1EB3D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112" y="167640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RBS best for small </a:t>
            </a:r>
            <a:r>
              <a:rPr lang="en-US" altLang="en-US" sz="2000" i="1" dirty="0"/>
              <a:t>n</a:t>
            </a:r>
            <a:r>
              <a:rPr lang="en-US" altLang="en-US" sz="2000" dirty="0"/>
              <a:t>, TPSN best for large </a:t>
            </a:r>
            <a:r>
              <a:rPr lang="en-US" altLang="en-US" sz="2000" i="1" dirty="0"/>
              <a:t>n</a:t>
            </a:r>
          </a:p>
          <a:p>
            <a:r>
              <a:rPr lang="en-US" altLang="en-US" sz="2000" dirty="0"/>
              <a:t>Calculate optimal cutoff value to choose RBS or TPSN algorithm (</a:t>
            </a:r>
            <a:r>
              <a:rPr lang="en-US" altLang="en-US" sz="2000" i="1" dirty="0"/>
              <a:t>receiver_threshold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Transmissions and receptions draw different current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cs typeface="Arial" panose="020B0604020202020204" pitchFamily="34" charset="0"/>
              </a:rPr>
              <a:t>where </a:t>
            </a:r>
            <a:r>
              <a:rPr lang="el-GR" altLang="en-US" sz="2000" dirty="0">
                <a:cs typeface="Arial" panose="020B0604020202020204" pitchFamily="34" charset="0"/>
              </a:rPr>
              <a:t>α</a:t>
            </a:r>
            <a:r>
              <a:rPr lang="en-US" altLang="en-US" sz="2000" dirty="0"/>
              <a:t> is reception-to-transmission current ratio</a:t>
            </a:r>
          </a:p>
          <a:p>
            <a:endParaRPr lang="en-US" sz="2000" dirty="0"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BF1EFF5B-BC28-4B03-9EEF-FC1C9BA85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455409"/>
              </p:ext>
            </p:extLst>
          </p:nvPr>
        </p:nvGraphicFramePr>
        <p:xfrm>
          <a:off x="3157538" y="3178175"/>
          <a:ext cx="56054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3" imgW="2552400" imgH="228600" progId="Equation.DSMT4">
                  <p:embed/>
                </p:oleObj>
              </mc:Choice>
              <mc:Fallback>
                <p:oleObj name="Equation" r:id="rId3" imgW="2552400" imgH="228600" progId="Equation.DSMT4">
                  <p:embed/>
                  <p:pic>
                    <p:nvPicPr>
                      <p:cNvPr id="196614" name="Object 6">
                        <a:extLst>
                          <a:ext uri="{FF2B5EF4-FFF2-40B4-BE49-F238E27FC236}">
                            <a16:creationId xmlns:a16="http://schemas.microsoft.com/office/drawing/2014/main" id="{6D392688-E961-4BA1-B1E1-2EF11C30E7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3178175"/>
                        <a:ext cx="560546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41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6C31-39E6-4EE8-B4FB-20260E80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5" y="624110"/>
            <a:ext cx="9837737" cy="480790"/>
          </a:xfrm>
        </p:spPr>
        <p:txBody>
          <a:bodyPr>
            <a:noAutofit/>
          </a:bodyPr>
          <a:lstStyle/>
          <a:p>
            <a:r>
              <a:rPr lang="en-US" altLang="en-US" b="1" u="sng" dirty="0"/>
              <a:t>Hybrid Synchronization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4BC5-CC38-4841-91CF-14FBA657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5" y="1409700"/>
            <a:ext cx="5173663" cy="482419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600" dirty="0"/>
              <a:t>If </a:t>
            </a:r>
            <a:r>
              <a:rPr lang="en-US" altLang="en-US" sz="2600" i="1" dirty="0"/>
              <a:t>num_receivers</a:t>
            </a:r>
            <a:r>
              <a:rPr lang="en-US" altLang="en-US" sz="2600" dirty="0"/>
              <a:t> &lt; </a:t>
            </a:r>
            <a:r>
              <a:rPr lang="en-US" altLang="en-US" sz="2600" i="1" dirty="0"/>
              <a:t>receiver_threshold</a:t>
            </a:r>
          </a:p>
          <a:p>
            <a:pPr lvl="1"/>
            <a:r>
              <a:rPr lang="en-US" altLang="en-US" sz="2200" dirty="0"/>
              <a:t>Transmitter broadcasts </a:t>
            </a:r>
            <a:r>
              <a:rPr lang="en-US" altLang="en-US" sz="2200" i="1" dirty="0"/>
              <a:t>sync_request</a:t>
            </a:r>
            <a:endParaRPr lang="en-US" altLang="en-US" sz="2200" dirty="0"/>
          </a:p>
          <a:p>
            <a:pPr lvl="1"/>
            <a:r>
              <a:rPr lang="en-US" altLang="en-US" sz="2200" dirty="0"/>
              <a:t>For each receiver</a:t>
            </a:r>
          </a:p>
          <a:p>
            <a:pPr lvl="2"/>
            <a:r>
              <a:rPr lang="en-US" altLang="en-US" sz="2000" dirty="0"/>
              <a:t>Record local time of reception for </a:t>
            </a:r>
            <a:r>
              <a:rPr lang="en-US" altLang="en-US" sz="2000" i="1" dirty="0"/>
              <a:t>sync_request</a:t>
            </a:r>
            <a:endParaRPr lang="en-US" altLang="en-US" sz="2000" dirty="0"/>
          </a:p>
          <a:p>
            <a:pPr lvl="2"/>
            <a:r>
              <a:rPr lang="en-US" altLang="en-US" sz="2000" dirty="0"/>
              <a:t>Broadcast </a:t>
            </a:r>
            <a:r>
              <a:rPr lang="en-US" altLang="en-US" sz="2000" i="1" dirty="0"/>
              <a:t>observation_packet</a:t>
            </a:r>
            <a:endParaRPr lang="en-US" altLang="en-US" sz="2000" dirty="0"/>
          </a:p>
          <a:p>
            <a:pPr lvl="2"/>
            <a:r>
              <a:rPr lang="en-US" altLang="en-US" sz="2000" dirty="0"/>
              <a:t>Receive </a:t>
            </a:r>
            <a:r>
              <a:rPr lang="en-US" altLang="en-US" sz="2000" i="1" dirty="0"/>
              <a:t>observation_packet</a:t>
            </a:r>
            <a:r>
              <a:rPr lang="en-US" altLang="en-US" sz="2000" dirty="0"/>
              <a:t> from other receivers</a:t>
            </a:r>
          </a:p>
          <a:p>
            <a:r>
              <a:rPr lang="en-US" altLang="en-US" sz="2600" dirty="0"/>
              <a:t>Else</a:t>
            </a:r>
            <a:endParaRPr lang="en-US" altLang="en-US" sz="2600" i="1" dirty="0"/>
          </a:p>
          <a:p>
            <a:pPr lvl="1"/>
            <a:r>
              <a:rPr lang="en-US" altLang="en-US" sz="2200" dirty="0"/>
              <a:t>Transmitter broadcasts </a:t>
            </a:r>
            <a:r>
              <a:rPr lang="en-US" altLang="en-US" sz="2200" i="1" dirty="0"/>
              <a:t>sync_request</a:t>
            </a:r>
            <a:endParaRPr lang="en-US" altLang="en-US" sz="2200" dirty="0"/>
          </a:p>
          <a:p>
            <a:pPr lvl="1"/>
            <a:r>
              <a:rPr lang="en-US" altLang="en-US" sz="2200" dirty="0"/>
              <a:t>For each receiver</a:t>
            </a:r>
          </a:p>
          <a:p>
            <a:pPr lvl="2"/>
            <a:r>
              <a:rPr lang="en-US" altLang="en-US" sz="2000" dirty="0"/>
              <a:t>Record local time of reception for </a:t>
            </a:r>
            <a:r>
              <a:rPr lang="en-US" altLang="en-US" sz="2000" i="1" dirty="0"/>
              <a:t>sync_request</a:t>
            </a:r>
            <a:endParaRPr lang="en-US" altLang="en-US" sz="2000" dirty="0"/>
          </a:p>
          <a:p>
            <a:pPr lvl="2"/>
            <a:r>
              <a:rPr lang="en-US" altLang="en-US" sz="2000" dirty="0"/>
              <a:t>Broadcast </a:t>
            </a:r>
            <a:r>
              <a:rPr lang="en-US" altLang="en-US" sz="2000" i="1" dirty="0"/>
              <a:t>ack_packet</a:t>
            </a:r>
            <a:r>
              <a:rPr lang="en-US" altLang="en-US" sz="2000" dirty="0"/>
              <a:t> to transmitter with local time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5E0D46F-53BD-43B7-832D-6C437EF64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68311"/>
              </p:ext>
            </p:extLst>
          </p:nvPr>
        </p:nvGraphicFramePr>
        <p:xfrm>
          <a:off x="7591425" y="2204799"/>
          <a:ext cx="3810000" cy="392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3" imgW="1815840" imgH="1726920" progId="Equation.DSMT4">
                  <p:embed/>
                </p:oleObj>
              </mc:Choice>
              <mc:Fallback>
                <p:oleObj name="Equation" r:id="rId3" imgW="1815840" imgH="1726920" progId="Equation.DSMT4">
                  <p:embed/>
                  <p:pic>
                    <p:nvPicPr>
                      <p:cNvPr id="201732" name="Object 4">
                        <a:extLst>
                          <a:ext uri="{FF2B5EF4-FFF2-40B4-BE49-F238E27FC236}">
                            <a16:creationId xmlns:a16="http://schemas.microsoft.com/office/drawing/2014/main" id="{9B7427F9-4ADE-4B2D-9D92-FC9E67576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425" y="2204799"/>
                        <a:ext cx="3810000" cy="3921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5E2B8D-29D7-44EE-9529-E8E536E24ACA}"/>
              </a:ext>
            </a:extLst>
          </p:cNvPr>
          <p:cNvSpPr txBox="1"/>
          <p:nvPr/>
        </p:nvSpPr>
        <p:spPr>
          <a:xfrm flipH="1">
            <a:off x="7162799" y="1343025"/>
            <a:ext cx="4962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 sz="1600" dirty="0"/>
              <a:t>Equate energies of both RBS and TPSN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 sz="1600" dirty="0"/>
              <a:t>Solve equation to find </a:t>
            </a:r>
            <a:r>
              <a:rPr lang="en-US" altLang="en-US" sz="1600" i="1" dirty="0"/>
              <a:t>receiver_threshold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9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4253-A976-41A3-B2CA-AAAF0D79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7" y="624110"/>
            <a:ext cx="9686086" cy="783450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Sensor Synchronization Simulations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4D9F-7F64-4760-81EA-3F5DD716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993" y="1407560"/>
            <a:ext cx="9593619" cy="450366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Verify the hybrid synchronization algorithm works with several sensor architectures</a:t>
            </a:r>
          </a:p>
          <a:p>
            <a:pPr lvl="1"/>
            <a:r>
              <a:rPr lang="en-US" altLang="en-US" sz="2000" dirty="0"/>
              <a:t>Run hybrid </a:t>
            </a:r>
            <a:r>
              <a:rPr lang="en-US" altLang="en-US" sz="2000" dirty="0" err="1"/>
              <a:t>usRun</a:t>
            </a:r>
            <a:r>
              <a:rPr lang="en-US" altLang="en-US" sz="2000" dirty="0"/>
              <a:t> RBS, TPSN, hybrid using optimal </a:t>
            </a:r>
            <a:r>
              <a:rPr lang="en-US" altLang="en-US" sz="2000" i="1" dirty="0"/>
              <a:t>receiver_threshold</a:t>
            </a:r>
          </a:p>
          <a:p>
            <a:pPr lvl="1"/>
            <a:r>
              <a:rPr lang="en-US" altLang="en-US" sz="2000" dirty="0" err="1"/>
              <a:t>ing</a:t>
            </a:r>
            <a:r>
              <a:rPr lang="en-US" altLang="en-US" sz="2000" dirty="0"/>
              <a:t> non-optimal </a:t>
            </a:r>
            <a:r>
              <a:rPr lang="en-US" altLang="en-US" sz="2000" i="1" dirty="0"/>
              <a:t>receiver_threshold</a:t>
            </a:r>
            <a:r>
              <a:rPr lang="en-US" altLang="en-US" sz="2000" dirty="0"/>
              <a:t> values</a:t>
            </a:r>
          </a:p>
          <a:p>
            <a:pPr lvl="1"/>
            <a:r>
              <a:rPr lang="en-US" altLang="en-US" sz="2000" dirty="0"/>
              <a:t>Change sensor architecture</a:t>
            </a:r>
          </a:p>
          <a:p>
            <a:r>
              <a:rPr lang="en-US" altLang="en-US" sz="2000" dirty="0"/>
              <a:t>Used 500 sensors per network</a:t>
            </a:r>
          </a:p>
        </p:txBody>
      </p:sp>
    </p:spTree>
    <p:extLst>
      <p:ext uri="{BB962C8B-B14F-4D97-AF65-F5344CB8AC3E}">
        <p14:creationId xmlns:p14="http://schemas.microsoft.com/office/powerpoint/2010/main" val="342810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CC5A7-6982-425C-B6A8-B783A150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7229" y="1633591"/>
            <a:ext cx="4342892" cy="482885"/>
          </a:xfrm>
        </p:spPr>
        <p:txBody>
          <a:bodyPr/>
          <a:lstStyle/>
          <a:p>
            <a:r>
              <a:rPr lang="en-US" altLang="en-US" sz="1600" u="sng" dirty="0"/>
              <a:t>Synchronization Simulations for 250 Sensors</a:t>
            </a:r>
            <a:endParaRPr lang="en-US" sz="160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9B0C1-CD8D-41E2-9A55-51CC344E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7420" y="1633591"/>
            <a:ext cx="4360022" cy="482885"/>
          </a:xfrm>
        </p:spPr>
        <p:txBody>
          <a:bodyPr/>
          <a:lstStyle/>
          <a:p>
            <a:r>
              <a:rPr lang="en-US" altLang="en-US" sz="1600" u="sng" dirty="0"/>
              <a:t>Synchronization Simulations for 500 Sensors</a:t>
            </a:r>
            <a:endParaRPr lang="en-US" sz="1600" u="sng" dirty="0"/>
          </a:p>
        </p:txBody>
      </p:sp>
      <p:pic>
        <p:nvPicPr>
          <p:cNvPr id="7" name="Picture 11" descr="recThresh_avg500_2">
            <a:extLst>
              <a:ext uri="{FF2B5EF4-FFF2-40B4-BE49-F238E27FC236}">
                <a16:creationId xmlns:a16="http://schemas.microsoft.com/office/drawing/2014/main" id="{2A189F48-3E0B-4C0E-8008-A7642923004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" t="3914" r="7547" b="6372"/>
          <a:stretch>
            <a:fillRect/>
          </a:stretch>
        </p:blipFill>
        <p:spPr>
          <a:xfrm>
            <a:off x="7253004" y="2334780"/>
            <a:ext cx="4613647" cy="40395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3" descr="recThresh_avg250_2">
            <a:extLst>
              <a:ext uri="{FF2B5EF4-FFF2-40B4-BE49-F238E27FC236}">
                <a16:creationId xmlns:a16="http://schemas.microsoft.com/office/drawing/2014/main" id="{DE38757D-4ADF-43AA-9A4D-7068A0A6EE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3616" r="8200" b="5989"/>
          <a:stretch>
            <a:fillRect/>
          </a:stretch>
        </p:blipFill>
        <p:spPr>
          <a:xfrm>
            <a:off x="2384569" y="2373334"/>
            <a:ext cx="4395552" cy="40395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EFFC16-311E-40CF-9484-659FF0D2A01D}"/>
              </a:ext>
            </a:extLst>
          </p:cNvPr>
          <p:cNvSpPr txBox="1"/>
          <p:nvPr/>
        </p:nvSpPr>
        <p:spPr>
          <a:xfrm flipH="1">
            <a:off x="1674078" y="644132"/>
            <a:ext cx="99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u="sng" dirty="0"/>
              <a:t>Synchronization Simulations for Variable Network Size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977362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CC5A7-6982-425C-B6A8-B783A150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6601" y="1633591"/>
            <a:ext cx="4342892" cy="482885"/>
          </a:xfrm>
        </p:spPr>
        <p:txBody>
          <a:bodyPr/>
          <a:lstStyle/>
          <a:p>
            <a:r>
              <a:rPr lang="en-US" altLang="en-US" sz="1600" u="sng" dirty="0"/>
              <a:t>Synchronization Simulations for 750 Sensors</a:t>
            </a:r>
            <a:endParaRPr lang="en-US" sz="160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9B0C1-CD8D-41E2-9A55-51CC344E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38480" y="1659786"/>
            <a:ext cx="4574626" cy="482885"/>
          </a:xfrm>
        </p:spPr>
        <p:txBody>
          <a:bodyPr/>
          <a:lstStyle/>
          <a:p>
            <a:r>
              <a:rPr lang="en-US" altLang="en-US" sz="1600" u="sng" dirty="0"/>
              <a:t>Synchronization Simulations for 1000 Sensors</a:t>
            </a:r>
            <a:endParaRPr lang="en-US" sz="16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FFC16-311E-40CF-9484-659FF0D2A01D}"/>
              </a:ext>
            </a:extLst>
          </p:cNvPr>
          <p:cNvSpPr txBox="1"/>
          <p:nvPr/>
        </p:nvSpPr>
        <p:spPr>
          <a:xfrm flipH="1">
            <a:off x="1693128" y="626689"/>
            <a:ext cx="99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u="sng" dirty="0"/>
              <a:t>Synchronization Simulations for Variable Network Size</a:t>
            </a:r>
            <a:endParaRPr lang="en-US" sz="2800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8D1A4-A61E-4B48-8C41-C7F6E662A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3" descr="recThresh_avg750_2">
            <a:extLst>
              <a:ext uri="{FF2B5EF4-FFF2-40B4-BE49-F238E27FC236}">
                <a16:creationId xmlns:a16="http://schemas.microsoft.com/office/drawing/2014/main" id="{148CD0FC-EACD-4442-A0A6-88819264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" t="2171" r="7547" b="5707"/>
          <a:stretch>
            <a:fillRect/>
          </a:stretch>
        </p:blipFill>
        <p:spPr>
          <a:xfrm>
            <a:off x="2002762" y="2352781"/>
            <a:ext cx="4929343" cy="41268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0" descr="recThresh_avg1000_2">
            <a:extLst>
              <a:ext uri="{FF2B5EF4-FFF2-40B4-BE49-F238E27FC236}">
                <a16:creationId xmlns:a16="http://schemas.microsoft.com/office/drawing/2014/main" id="{371705A1-1A89-41A5-A886-6ED939175F8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t="3363" r="7603" b="5817"/>
          <a:stretch>
            <a:fillRect/>
          </a:stretch>
        </p:blipFill>
        <p:spPr>
          <a:xfrm>
            <a:off x="7263829" y="2434975"/>
            <a:ext cx="4789230" cy="40446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36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65C5-31C4-41DD-BD2E-7A7C33E3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37" y="587710"/>
            <a:ext cx="9856787" cy="633190"/>
          </a:xfrm>
        </p:spPr>
        <p:txBody>
          <a:bodyPr>
            <a:noAutofit/>
          </a:bodyPr>
          <a:lstStyle/>
          <a:p>
            <a:r>
              <a:rPr lang="en-US" altLang="en-US" b="1" u="sng" dirty="0"/>
              <a:t>Network Size Simulations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7148-B4F5-4875-A609-209E5432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437" y="4200525"/>
            <a:ext cx="8915400" cy="1117286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Hybrid saves up to 50% over RBS, up to 20% over TPSN</a:t>
            </a:r>
          </a:p>
          <a:p>
            <a:r>
              <a:rPr lang="en-US" altLang="en-US" sz="2000" dirty="0"/>
              <a:t>Hybrid is still more efficient in networks favoring either RBS or TPSN</a:t>
            </a:r>
          </a:p>
        </p:txBody>
      </p:sp>
      <p:graphicFrame>
        <p:nvGraphicFramePr>
          <p:cNvPr id="4" name="Group 283">
            <a:extLst>
              <a:ext uri="{FF2B5EF4-FFF2-40B4-BE49-F238E27FC236}">
                <a16:creationId xmlns:a16="http://schemas.microsoft.com/office/drawing/2014/main" id="{6A6A56EF-D388-44CB-B9EA-B5AACC683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740934"/>
              </p:ext>
            </p:extLst>
          </p:nvPr>
        </p:nvGraphicFramePr>
        <p:xfrm>
          <a:off x="1838325" y="1628775"/>
          <a:ext cx="8229600" cy="2189165"/>
        </p:xfrm>
        <a:graphic>
          <a:graphicData uri="http://schemas.openxmlformats.org/drawingml/2006/table">
            <a:tbl>
              <a:tblPr/>
              <a:tblGrid>
                <a:gridCol w="1604963">
                  <a:extLst>
                    <a:ext uri="{9D8B030D-6E8A-4147-A177-3AD203B41FA5}">
                      <a16:colId xmlns:a16="http://schemas.microsoft.com/office/drawing/2014/main" val="3809489996"/>
                    </a:ext>
                  </a:extLst>
                </a:gridCol>
                <a:gridCol w="1519237">
                  <a:extLst>
                    <a:ext uri="{9D8B030D-6E8A-4147-A177-3AD203B41FA5}">
                      <a16:colId xmlns:a16="http://schemas.microsoft.com/office/drawing/2014/main" val="2028127776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336857374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378967555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340133262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7614"/>
                  </a:ext>
                </a:extLst>
              </a:tr>
              <a:tr h="3190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968488"/>
                  </a:ext>
                </a:extLst>
              </a:tr>
              <a:tr h="3190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TPSN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56836"/>
                  </a:ext>
                </a:extLst>
              </a:tr>
              <a:tr h="317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20512"/>
                  </a:ext>
                </a:extLst>
              </a:tr>
              <a:tr h="385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RBS Savings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9.29%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20.79%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32.04%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39.46%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229586"/>
                  </a:ext>
                </a:extLst>
              </a:tr>
              <a:tr h="528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TPSN Savings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20.80%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15.73%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12.65%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11.28%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20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668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7A80-D5BF-4C3D-B635-82054F3D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2" y="647700"/>
            <a:ext cx="8911687" cy="552450"/>
          </a:xfrm>
        </p:spPr>
        <p:txBody>
          <a:bodyPr>
            <a:noAutofit/>
          </a:bodyPr>
          <a:lstStyle/>
          <a:p>
            <a:r>
              <a:rPr lang="en-US" b="1" u="sng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AB56-9326-423B-BC8C-8D6FC073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961" y="1466849"/>
            <a:ext cx="8983663" cy="269557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Synchronization is necessary for most sensor networks to operate effectively</a:t>
            </a:r>
          </a:p>
          <a:p>
            <a:r>
              <a:rPr lang="en-US" altLang="en-US" sz="2000" dirty="0"/>
              <a:t>Both TPSN and RBS synchronize sensor clocks locate origin of gunshot blast</a:t>
            </a:r>
          </a:p>
          <a:p>
            <a:r>
              <a:rPr lang="en-US" altLang="en-US" sz="2000" dirty="0"/>
              <a:t>Neither TPSN nor RBS are designed for low energy usage</a:t>
            </a:r>
          </a:p>
          <a:p>
            <a:r>
              <a:rPr lang="en-US" altLang="en-US" sz="2000" dirty="0"/>
              <a:t>Hybrid algorithm adapts to any size network and saves energy over other algorithms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11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AAF7-FCFF-4DAB-A8FF-EB8C760E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CN" sz="3200" b="1" u="sng">
                <a:ea typeface="宋体" panose="02010600030101010101" pitchFamily="2" charset="-122"/>
              </a:rPr>
              <a:t>Wireless Sensor Network (WSN)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8AC4-2AA1-4C50-B8A1-DF5A747D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Network using many wireless sensors</a:t>
            </a:r>
          </a:p>
          <a:p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Dropped from a plane to monitor area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Random placement</a:t>
            </a:r>
          </a:p>
          <a:p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Sensors build hierarchical network once deployed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10" descr="A picture containing tree, outdoor, snow&#10;&#10;Description automatically generated">
            <a:extLst>
              <a:ext uri="{FF2B5EF4-FFF2-40B4-BE49-F238E27FC236}">
                <a16:creationId xmlns:a16="http://schemas.microsoft.com/office/drawing/2014/main" id="{C8D9A1D6-9E53-48BD-BE2A-3AE41394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1916" y="952038"/>
            <a:ext cx="5451627" cy="4633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25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477B-992C-4097-9871-BA615C95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7238"/>
            <a:ext cx="8911687" cy="633190"/>
          </a:xfrm>
        </p:spPr>
        <p:txBody>
          <a:bodyPr>
            <a:noAutofit/>
          </a:bodyPr>
          <a:lstStyle/>
          <a:p>
            <a:r>
              <a:rPr lang="en-US" b="1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0F53-37E3-4967-9B3A-63D4C948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556" y="1616126"/>
            <a:ext cx="10487676" cy="3625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J. Elion, 1. Gird, and D. Estrin, "Fine-Grained Time Synchronization using Reference Broodcaiti,". Proc. 5th Symp. Op. Sys. Design and Implemenfotion, Barton, MA, DR. 2002. </a:t>
            </a:r>
          </a:p>
          <a:p>
            <a:r>
              <a:rPr lang="en-US" dirty="0"/>
              <a:t>K. Remer, 'Time Synchronization in Ad Hoc Networks," ACM MobiHcx '01, Lon Bwch, CA, Oct. 2001 </a:t>
            </a:r>
          </a:p>
          <a:p>
            <a:r>
              <a:rPr lang="en-US" dirty="0"/>
              <a:t>Bell communications Research, “Digital Synchronization network plan,” Tech. Advisory TA-NPG000436, Nov. 1, 1986. </a:t>
            </a:r>
          </a:p>
          <a:p>
            <a:r>
              <a:rPr lang="en-US" dirty="0"/>
              <a:t>Defense Advanced Research Projects Agency, Internet Control Message Protocol, DARPA Network Working Group Rep. RFC-792, U.S.C. Inform. Sci. Inst., Sept. 1981.</a:t>
            </a:r>
          </a:p>
          <a:p>
            <a:r>
              <a:rPr lang="en-US" dirty="0"/>
              <a:t>I.F. Akyildiz, W. Su, Y. Sankarasubramanian, and E. Cayirci. A Survey on Sensor Networks. IEEE Communications Magazine, 40(8):102–114, Aug. 2002.</a:t>
            </a:r>
          </a:p>
          <a:p>
            <a:r>
              <a:rPr lang="en-US" dirty="0"/>
              <a:t>K. Arvind. Probabilistic Clock Synchronization in Distributed Systems. IEEE Transactions on Parallel and Distributed Systems, 5(5):474–487, May 1994.</a:t>
            </a:r>
          </a:p>
        </p:txBody>
      </p:sp>
    </p:spTree>
    <p:extLst>
      <p:ext uri="{BB962C8B-B14F-4D97-AF65-F5344CB8AC3E}">
        <p14:creationId xmlns:p14="http://schemas.microsoft.com/office/powerpoint/2010/main" val="22136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976F-8277-462A-998B-552F45DD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0" y="633635"/>
            <a:ext cx="8911687" cy="642715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Network Flooding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2555-4C3A-4D26-B222-41125224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300" y="1647825"/>
            <a:ext cx="4931825" cy="275272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Broadcast </a:t>
            </a:r>
            <a:r>
              <a:rPr lang="en-US" altLang="en-US" sz="2000" i="1" dirty="0"/>
              <a:t>packet</a:t>
            </a:r>
            <a:r>
              <a:rPr lang="en-US" altLang="en-US" sz="2000" dirty="0"/>
              <a:t> from root node</a:t>
            </a:r>
            <a:endParaRPr lang="en-US" altLang="en-US" sz="2000" i="1" dirty="0"/>
          </a:p>
          <a:p>
            <a:r>
              <a:rPr lang="en-US" altLang="en-US" sz="2000" dirty="0"/>
              <a:t>If </a:t>
            </a:r>
            <a:r>
              <a:rPr lang="en-US" altLang="en-US" sz="2000" i="1" dirty="0"/>
              <a:t>packet</a:t>
            </a:r>
            <a:r>
              <a:rPr lang="en-US" altLang="en-US" sz="2000" dirty="0"/>
              <a:t> received for the first time</a:t>
            </a:r>
          </a:p>
          <a:p>
            <a:pPr lvl="1"/>
            <a:r>
              <a:rPr lang="en-US" altLang="en-US" sz="2000" dirty="0"/>
              <a:t>Set </a:t>
            </a:r>
            <a:r>
              <a:rPr lang="en-US" altLang="en-US" sz="2000" i="1" dirty="0"/>
              <a:t>Parent</a:t>
            </a:r>
            <a:r>
              <a:rPr lang="en-US" altLang="en-US" sz="2000" dirty="0"/>
              <a:t> on Tree = Source of message</a:t>
            </a:r>
          </a:p>
          <a:p>
            <a:pPr lvl="1"/>
            <a:r>
              <a:rPr lang="en-US" altLang="en-US" sz="2000" dirty="0"/>
              <a:t>Change </a:t>
            </a:r>
            <a:r>
              <a:rPr lang="en-US" altLang="en-US" sz="2000" i="1" dirty="0"/>
              <a:t>Source</a:t>
            </a:r>
            <a:r>
              <a:rPr lang="en-US" altLang="en-US" sz="2000" dirty="0"/>
              <a:t> field to </a:t>
            </a:r>
            <a:r>
              <a:rPr lang="en-US" altLang="en-US" sz="2000" i="1" dirty="0"/>
              <a:t>MyId</a:t>
            </a:r>
          </a:p>
          <a:p>
            <a:pPr lvl="1"/>
            <a:r>
              <a:rPr lang="en-US" altLang="en-US" sz="2000" dirty="0"/>
              <a:t>Increment </a:t>
            </a:r>
            <a:r>
              <a:rPr lang="en-US" altLang="en-US" sz="2000" i="1" dirty="0"/>
              <a:t>HopCount</a:t>
            </a:r>
            <a:r>
              <a:rPr lang="en-US" altLang="en-US" sz="2000" dirty="0"/>
              <a:t> field</a:t>
            </a:r>
          </a:p>
          <a:p>
            <a:pPr lvl="1"/>
            <a:r>
              <a:rPr lang="en-US" altLang="en-US" sz="2000" dirty="0"/>
              <a:t>Rebroadcast </a:t>
            </a:r>
            <a:r>
              <a:rPr lang="en-US" altLang="en-US" sz="2000" i="1" dirty="0"/>
              <a:t>packet</a:t>
            </a:r>
          </a:p>
          <a:p>
            <a:endParaRPr lang="en-US" sz="2000" dirty="0"/>
          </a:p>
        </p:txBody>
      </p:sp>
      <p:pic>
        <p:nvPicPr>
          <p:cNvPr id="5" name="Flood.avi">
            <a:hlinkClick r:id="" action="ppaction://media"/>
            <a:extLst>
              <a:ext uri="{FF2B5EF4-FFF2-40B4-BE49-F238E27FC236}">
                <a16:creationId xmlns:a16="http://schemas.microsoft.com/office/drawing/2014/main" id="{F92D5663-2218-4938-8171-5B47EB88D761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5125" y="1671889"/>
            <a:ext cx="4931825" cy="344221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40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0911-2EE8-4584-A5B2-4458A7B7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892" y="595234"/>
            <a:ext cx="8911687" cy="615410"/>
          </a:xfrm>
        </p:spPr>
        <p:txBody>
          <a:bodyPr>
            <a:noAutofit/>
          </a:bodyPr>
          <a:lstStyle/>
          <a:p>
            <a:r>
              <a:rPr lang="en-US" b="1" u="sng" dirty="0"/>
              <a:t>Problem with unsynchronized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A473-FEF6-4BD8-8007-F52E5ECD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892" y="133096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In distributed banking system, if timing and ordering of financial transactions are not tracked, it may raise inconsistent state in the system.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distributed online reservation system in which the last available seat may get booked from multiple nodes if their local clocks are not synchronized.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is a need to transmit a message from one node to another at any time. This will become difficult if sender and receiver clocks are not synchronized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264001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8EF4-F74F-497C-8F2E-CAB28C39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816" y="545636"/>
            <a:ext cx="8109826" cy="645490"/>
          </a:xfrm>
        </p:spPr>
        <p:txBody>
          <a:bodyPr>
            <a:noAutofit/>
          </a:bodyPr>
          <a:lstStyle/>
          <a:p>
            <a:r>
              <a:rPr lang="en-US" b="1" u="sng" dirty="0"/>
              <a:t>Clock Synchronization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819942-1A7C-44FC-B811-C1FA77076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816" y="1381760"/>
            <a:ext cx="8220075" cy="396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9DF9D-CBE8-45CC-897B-5012E68692DF}"/>
              </a:ext>
            </a:extLst>
          </p:cNvPr>
          <p:cNvSpPr txBox="1"/>
          <p:nvPr/>
        </p:nvSpPr>
        <p:spPr>
          <a:xfrm>
            <a:off x="1524000" y="5683045"/>
            <a:ext cx="930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Relation between clock time and UTC when clocks ticks at different rates.</a:t>
            </a:r>
          </a:p>
        </p:txBody>
      </p:sp>
    </p:spTree>
    <p:extLst>
      <p:ext uri="{BB962C8B-B14F-4D97-AF65-F5344CB8AC3E}">
        <p14:creationId xmlns:p14="http://schemas.microsoft.com/office/powerpoint/2010/main" val="38596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0911-2EE8-4584-A5B2-4458A7B7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725" y="582565"/>
            <a:ext cx="8911687" cy="727170"/>
          </a:xfrm>
        </p:spPr>
        <p:txBody>
          <a:bodyPr>
            <a:normAutofit/>
          </a:bodyPr>
          <a:lstStyle/>
          <a:p>
            <a:r>
              <a:rPr lang="en-US" b="1" u="sng" dirty="0"/>
              <a:t>Reasons for Delay in Synchronization </a:t>
            </a:r>
            <a:endParaRPr lang="en-US" u="sn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4BB1875-2DB0-491C-8EA6-B6867379C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159263"/>
              </p:ext>
            </p:extLst>
          </p:nvPr>
        </p:nvGraphicFramePr>
        <p:xfrm>
          <a:off x="1878012" y="202184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81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65B2-4599-46E2-BD9E-222FA824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624110"/>
            <a:ext cx="9656762" cy="614140"/>
          </a:xfrm>
        </p:spPr>
        <p:txBody>
          <a:bodyPr>
            <a:noAutofit/>
          </a:bodyPr>
          <a:lstStyle/>
          <a:p>
            <a:r>
              <a:rPr lang="en-US" altLang="en-US" b="1" u="sng" dirty="0"/>
              <a:t>Wireless Sensors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57FF-E30B-4F29-94AD-51271B01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1" y="1385574"/>
            <a:ext cx="5038725" cy="467297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Physically small sensing unit</a:t>
            </a:r>
          </a:p>
          <a:p>
            <a:pPr lvl="1"/>
            <a:r>
              <a:rPr lang="en-US" altLang="en-US" sz="2400" dirty="0"/>
              <a:t>Battery</a:t>
            </a:r>
          </a:p>
          <a:p>
            <a:pPr lvl="1"/>
            <a:r>
              <a:rPr lang="en-US" altLang="en-US" sz="2400" dirty="0"/>
              <a:t>Processor</a:t>
            </a:r>
          </a:p>
          <a:p>
            <a:pPr lvl="2"/>
            <a:r>
              <a:rPr lang="en-US" altLang="en-US" sz="2400" dirty="0"/>
              <a:t>Slow</a:t>
            </a:r>
          </a:p>
          <a:p>
            <a:pPr lvl="2"/>
            <a:r>
              <a:rPr lang="en-US" altLang="en-US" sz="2400" dirty="0"/>
              <a:t>Drift</a:t>
            </a:r>
          </a:p>
          <a:p>
            <a:pPr lvl="1"/>
            <a:r>
              <a:rPr lang="en-US" altLang="en-US" sz="2400" dirty="0"/>
              <a:t>Radio/antenna</a:t>
            </a:r>
          </a:p>
          <a:p>
            <a:pPr lvl="1"/>
            <a:r>
              <a:rPr lang="en-US" altLang="en-US" sz="2400" dirty="0"/>
              <a:t>Sensor modules</a:t>
            </a:r>
          </a:p>
          <a:p>
            <a:r>
              <a:rPr lang="en-US" altLang="en-US" sz="2400" dirty="0"/>
              <a:t>Covert</a:t>
            </a:r>
          </a:p>
          <a:p>
            <a:r>
              <a:rPr lang="en-US" altLang="en-US" sz="2400" dirty="0"/>
              <a:t>Short battery life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5A735797-A154-4E7A-86E8-98051B478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4574" y="1174443"/>
            <a:ext cx="2717800" cy="2189163"/>
          </a:xfrm>
          <a:prstGeom prst="rect">
            <a:avLst/>
          </a:prstGeom>
          <a:noFill/>
          <a:ln/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1E21FDB1-F647-48F0-96B0-F559B9F0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4574" y="3722060"/>
            <a:ext cx="2717800" cy="218916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37072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60B9-D94F-420D-98BB-CD60501D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50" y="625642"/>
            <a:ext cx="9809161" cy="599574"/>
          </a:xfrm>
        </p:spPr>
        <p:txBody>
          <a:bodyPr>
            <a:noAutofit/>
          </a:bodyPr>
          <a:lstStyle/>
          <a:p>
            <a:r>
              <a:rPr lang="en-US" altLang="zh-CN" b="1" u="sng" dirty="0">
                <a:ea typeface="宋体" panose="02010600030101010101" pitchFamily="2" charset="-122"/>
              </a:rPr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C972-E0A9-4384-9E7E-16D3E48BB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5450" y="1540042"/>
            <a:ext cx="4313864" cy="420925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Temperature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Fire detection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Brake usage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Humidity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Flood detection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Pressure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Object tracking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Animal movement and migrations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Vehicle tracking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A29C5-37F2-4DF1-92A6-CEEBB3F4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872" y="1540042"/>
            <a:ext cx="4313864" cy="420925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Noise levels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Search and rescue efforts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Locating a sniper’s position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Contamination levels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Monitoring pollution levels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Chemical/biological agent detection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Mechanical stress on supporting structures</a:t>
            </a:r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22724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1247</TotalTime>
  <Words>1258</Words>
  <Application>Microsoft Office PowerPoint</Application>
  <PresentationFormat>Widescreen</PresentationFormat>
  <Paragraphs>249</Paragraphs>
  <Slides>30</Slides>
  <Notes>0</Notes>
  <HiddenSlides>0</HiddenSlides>
  <MMClips>2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Algerian</vt:lpstr>
      <vt:lpstr>Arial</vt:lpstr>
      <vt:lpstr>Century Gothic</vt:lpstr>
      <vt:lpstr>Times New Roman</vt:lpstr>
      <vt:lpstr>Wingdings</vt:lpstr>
      <vt:lpstr>Wingdings 3</vt:lpstr>
      <vt:lpstr>Wisp</vt:lpstr>
      <vt:lpstr>Equation</vt:lpstr>
      <vt:lpstr>Clock Synchronization in Sensor Networks(Distributed Systems)</vt:lpstr>
      <vt:lpstr>PowerPoint Presentation</vt:lpstr>
      <vt:lpstr>Wireless Sensor Network (WSN)</vt:lpstr>
      <vt:lpstr>Network Flooding</vt:lpstr>
      <vt:lpstr>Problem with unsynchronized clocks</vt:lpstr>
      <vt:lpstr>Clock Synchronization Problem</vt:lpstr>
      <vt:lpstr>Reasons for Delay in Synchronization </vt:lpstr>
      <vt:lpstr>Wireless Sensors</vt:lpstr>
      <vt:lpstr>Applications</vt:lpstr>
      <vt:lpstr>Existing Synchronization Solutions</vt:lpstr>
      <vt:lpstr>Network Time Protocol </vt:lpstr>
      <vt:lpstr>NTP Modes</vt:lpstr>
      <vt:lpstr>NTP Delay and Offset</vt:lpstr>
      <vt:lpstr>NTP Implementation model</vt:lpstr>
      <vt:lpstr>Reference Broadcast Synchronization</vt:lpstr>
      <vt:lpstr>RBS Energy Usage</vt:lpstr>
      <vt:lpstr>Timing-sync Protocol for Sensor Networks</vt:lpstr>
      <vt:lpstr>TPSN Model – Synchronization Phase</vt:lpstr>
      <vt:lpstr>TPSN Energy Usage</vt:lpstr>
      <vt:lpstr>Uncertainties</vt:lpstr>
      <vt:lpstr>Accuracy Comparison</vt:lpstr>
      <vt:lpstr>Hybrid Synchronization</vt:lpstr>
      <vt:lpstr>Hybrid Synchronization</vt:lpstr>
      <vt:lpstr>Hybrid Synchronization Algorithm</vt:lpstr>
      <vt:lpstr>Sensor Synchronization Simulations</vt:lpstr>
      <vt:lpstr>PowerPoint Presentation</vt:lpstr>
      <vt:lpstr>PowerPoint Presentation</vt:lpstr>
      <vt:lpstr>Network Size Simulations</vt:lpstr>
      <vt:lpstr>Conclusions: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Syncronizatoin in Distribution System</dc:title>
  <dc:creator>Kumar kamboj</dc:creator>
  <cp:lastModifiedBy>Ritika Kumari</cp:lastModifiedBy>
  <cp:revision>237</cp:revision>
  <dcterms:created xsi:type="dcterms:W3CDTF">2018-12-02T22:24:15Z</dcterms:created>
  <dcterms:modified xsi:type="dcterms:W3CDTF">2018-12-04T21:58:29Z</dcterms:modified>
</cp:coreProperties>
</file>