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Montserrat" panose="00000500000000000000" pitchFamily="2" charset="0"/>
      <p:regular r:id="rId10"/>
    </p:embeddedFont>
    <p:embeddedFont>
      <p:font typeface="Open Sans" panose="020B0606030504020204" pitchFamily="34" charset="0"/>
      <p:regular r:id="rId11"/>
    </p:embeddedFont>
    <p:embeddedFont>
      <p:font typeface="Poppins" panose="00000500000000000000" pitchFamily="2" charset="0"/>
      <p:regular r:id="rId12"/>
    </p:embeddedFont>
    <p:embeddedFont>
      <p:font typeface="Poppins Bold" panose="00000800000000000000" charset="0"/>
      <p:regular r:id="rId13"/>
    </p:embeddedFont>
    <p:embeddedFont>
      <p:font typeface="Quintessential"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sv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3645271" y="4349285"/>
            <a:ext cx="10997459" cy="1449133"/>
          </a:xfrm>
          <a:prstGeom prst="rect">
            <a:avLst/>
          </a:prstGeom>
        </p:spPr>
        <p:txBody>
          <a:bodyPr lIns="0" tIns="0" rIns="0" bIns="0" rtlCol="0" anchor="t">
            <a:spAutoFit/>
          </a:bodyPr>
          <a:lstStyle/>
          <a:p>
            <a:pPr algn="ctr">
              <a:lnSpc>
                <a:spcPts val="5560"/>
              </a:lnSpc>
            </a:pPr>
            <a:r>
              <a:rPr lang="en-US" sz="5451">
                <a:solidFill>
                  <a:srgbClr val="FFFFFF"/>
                </a:solidFill>
                <a:latin typeface="Montserrat"/>
                <a:ea typeface="Montserrat"/>
                <a:cs typeface="Montserrat"/>
                <a:sym typeface="Montserrat"/>
              </a:rPr>
              <a:t>AUTOMATIC CLOTHS HANGING STAND</a:t>
            </a:r>
          </a:p>
        </p:txBody>
      </p:sp>
      <p:sp>
        <p:nvSpPr>
          <p:cNvPr id="4" name="AutoShape 4"/>
          <p:cNvSpPr/>
          <p:nvPr/>
        </p:nvSpPr>
        <p:spPr>
          <a:xfrm>
            <a:off x="7669737" y="6823515"/>
            <a:ext cx="2948526" cy="0"/>
          </a:xfrm>
          <a:prstGeom prst="line">
            <a:avLst/>
          </a:prstGeom>
          <a:ln w="19050" cap="flat">
            <a:solidFill>
              <a:srgbClr val="FFFFFF"/>
            </a:solidFill>
            <a:prstDash val="solid"/>
            <a:headEnd type="none" w="sm" len="sm"/>
            <a:tailEnd type="none" w="sm" len="sm"/>
          </a:ln>
        </p:spPr>
      </p:sp>
      <p:sp>
        <p:nvSpPr>
          <p:cNvPr id="5" name="TextBox 5"/>
          <p:cNvSpPr txBox="1"/>
          <p:nvPr/>
        </p:nvSpPr>
        <p:spPr>
          <a:xfrm>
            <a:off x="5075627" y="7690865"/>
            <a:ext cx="8136745" cy="297180"/>
          </a:xfrm>
          <a:prstGeom prst="rect">
            <a:avLst/>
          </a:prstGeom>
        </p:spPr>
        <p:txBody>
          <a:bodyPr lIns="0" tIns="0" rIns="0" bIns="0" rtlCol="0" anchor="t">
            <a:spAutoFit/>
          </a:bodyPr>
          <a:lstStyle/>
          <a:p>
            <a:pPr algn="ctr">
              <a:lnSpc>
                <a:spcPts val="2519"/>
              </a:lnSpc>
              <a:spcBef>
                <a:spcPct val="0"/>
              </a:spcBef>
            </a:pPr>
            <a:r>
              <a:rPr lang="en-US" sz="1799" spc="1439">
                <a:solidFill>
                  <a:srgbClr val="FFFFFF"/>
                </a:solidFill>
                <a:latin typeface="Open Sans"/>
                <a:ea typeface="Open Sans"/>
                <a:cs typeface="Open Sans"/>
                <a:sym typeface="Open Sans"/>
              </a:rPr>
              <a:t>BY TEAM DIVINE HARMONY</a:t>
            </a:r>
          </a:p>
        </p:txBody>
      </p:sp>
      <p:sp>
        <p:nvSpPr>
          <p:cNvPr id="6" name="Freeform 6"/>
          <p:cNvSpPr/>
          <p:nvPr/>
        </p:nvSpPr>
        <p:spPr>
          <a:xfrm>
            <a:off x="8660578" y="2690144"/>
            <a:ext cx="966845" cy="995814"/>
          </a:xfrm>
          <a:custGeom>
            <a:avLst/>
            <a:gdLst/>
            <a:ahLst/>
            <a:cxnLst/>
            <a:rect l="l" t="t" r="r" b="b"/>
            <a:pathLst>
              <a:path w="966845" h="995814">
                <a:moveTo>
                  <a:pt x="0" y="0"/>
                </a:moveTo>
                <a:lnTo>
                  <a:pt x="966844" y="0"/>
                </a:lnTo>
                <a:lnTo>
                  <a:pt x="966844" y="995814"/>
                </a:lnTo>
                <a:lnTo>
                  <a:pt x="0" y="9958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1297459" y="0"/>
            <a:ext cx="5178827" cy="10287000"/>
            <a:chOff x="0" y="0"/>
            <a:chExt cx="1363971" cy="2709333"/>
          </a:xfrm>
        </p:grpSpPr>
        <p:sp>
          <p:nvSpPr>
            <p:cNvPr id="15" name="Freeform 15"/>
            <p:cNvSpPr/>
            <p:nvPr/>
          </p:nvSpPr>
          <p:spPr>
            <a:xfrm>
              <a:off x="0" y="0"/>
              <a:ext cx="1363971" cy="2709333"/>
            </a:xfrm>
            <a:custGeom>
              <a:avLst/>
              <a:gdLst/>
              <a:ahLst/>
              <a:cxnLst/>
              <a:rect l="l" t="t" r="r" b="b"/>
              <a:pathLst>
                <a:path w="1363971" h="2709333">
                  <a:moveTo>
                    <a:pt x="0" y="0"/>
                  </a:moveTo>
                  <a:lnTo>
                    <a:pt x="1363971" y="0"/>
                  </a:lnTo>
                  <a:lnTo>
                    <a:pt x="1363971"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16" name="TextBox 16"/>
            <p:cNvSpPr txBox="1"/>
            <p:nvPr/>
          </p:nvSpPr>
          <p:spPr>
            <a:xfrm>
              <a:off x="0" y="-47625"/>
              <a:ext cx="1363971" cy="2756958"/>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 name="Group 18"/>
          <p:cNvGrpSpPr>
            <a:grpSpLocks noChangeAspect="1"/>
          </p:cNvGrpSpPr>
          <p:nvPr/>
        </p:nvGrpSpPr>
        <p:grpSpPr>
          <a:xfrm>
            <a:off x="206920" y="2204032"/>
            <a:ext cx="6199716" cy="617549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8388" r="-28388"/>
              </a:stretch>
            </a:blipFill>
          </p:spPr>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id="21" name="Group 21"/>
          <p:cNvGrpSpPr/>
          <p:nvPr/>
        </p:nvGrpSpPr>
        <p:grpSpPr>
          <a:xfrm>
            <a:off x="8253608" y="1926578"/>
            <a:ext cx="7780303" cy="1370454"/>
            <a:chOff x="0" y="0"/>
            <a:chExt cx="10373738" cy="1827273"/>
          </a:xfrm>
        </p:grpSpPr>
        <p:sp>
          <p:nvSpPr>
            <p:cNvPr id="22" name="TextBox 22"/>
            <p:cNvSpPr txBox="1"/>
            <p:nvPr/>
          </p:nvSpPr>
          <p:spPr>
            <a:xfrm>
              <a:off x="0" y="343420"/>
              <a:ext cx="10373738" cy="1483853"/>
            </a:xfrm>
            <a:prstGeom prst="rect">
              <a:avLst/>
            </a:prstGeom>
          </p:spPr>
          <p:txBody>
            <a:bodyPr lIns="0" tIns="0" rIns="0" bIns="0" rtlCol="0" anchor="t">
              <a:spAutoFit/>
            </a:bodyPr>
            <a:lstStyle/>
            <a:p>
              <a:pPr algn="ctr">
                <a:lnSpc>
                  <a:spcPts val="9283"/>
                </a:lnSpc>
              </a:pPr>
              <a:r>
                <a:rPr lang="en-US" sz="6876">
                  <a:solidFill>
                    <a:srgbClr val="000000"/>
                  </a:solidFill>
                  <a:latin typeface="Quintessential"/>
                  <a:ea typeface="Quintessential"/>
                  <a:cs typeface="Quintessential"/>
                  <a:sym typeface="Quintessential"/>
                </a:rPr>
                <a:t>INTRODUCTION</a:t>
              </a:r>
            </a:p>
          </p:txBody>
        </p:sp>
        <p:sp>
          <p:nvSpPr>
            <p:cNvPr id="23" name="TextBox 23"/>
            <p:cNvSpPr txBox="1"/>
            <p:nvPr/>
          </p:nvSpPr>
          <p:spPr>
            <a:xfrm>
              <a:off x="537049" y="-38100"/>
              <a:ext cx="9299639" cy="351336"/>
            </a:xfrm>
            <a:prstGeom prst="rect">
              <a:avLst/>
            </a:prstGeom>
          </p:spPr>
          <p:txBody>
            <a:bodyPr lIns="0" tIns="0" rIns="0" bIns="0" rtlCol="0" anchor="t">
              <a:spAutoFit/>
            </a:bodyPr>
            <a:lstStyle/>
            <a:p>
              <a:pPr algn="ctr">
                <a:lnSpc>
                  <a:spcPts val="2214"/>
                </a:lnSpc>
              </a:pPr>
              <a:endParaRPr/>
            </a:p>
          </p:txBody>
        </p:sp>
      </p:grpSp>
      <p:sp>
        <p:nvSpPr>
          <p:cNvPr id="24" name="TextBox 24"/>
          <p:cNvSpPr txBox="1"/>
          <p:nvPr/>
        </p:nvSpPr>
        <p:spPr>
          <a:xfrm>
            <a:off x="6613682" y="3990193"/>
            <a:ext cx="11060156" cy="2526977"/>
          </a:xfrm>
          <a:prstGeom prst="rect">
            <a:avLst/>
          </a:prstGeom>
        </p:spPr>
        <p:txBody>
          <a:bodyPr lIns="0" tIns="0" rIns="0" bIns="0" rtlCol="0" anchor="t">
            <a:spAutoFit/>
          </a:bodyPr>
          <a:lstStyle/>
          <a:p>
            <a:pPr algn="just">
              <a:lnSpc>
                <a:spcPts val="4042"/>
              </a:lnSpc>
              <a:spcBef>
                <a:spcPct val="0"/>
              </a:spcBef>
            </a:pPr>
            <a:r>
              <a:rPr lang="en-US" sz="2887">
                <a:solidFill>
                  <a:srgbClr val="000000"/>
                </a:solidFill>
                <a:latin typeface="Poppins"/>
                <a:ea typeface="Poppins"/>
                <a:cs typeface="Poppins"/>
                <a:sym typeface="Poppins"/>
              </a:rPr>
              <a:t>We created an automatic cloth hanging stand that can move from one location to another based on the weather conditions in that area, protecting cloths. It also has the ability to track sunlight and ensure that cloths dry faster, thereby improving cloth health.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998370"/>
            <a:chOff x="0" y="0"/>
            <a:chExt cx="4816593" cy="526320"/>
          </a:xfrm>
        </p:grpSpPr>
        <p:sp>
          <p:nvSpPr>
            <p:cNvPr id="6" name="Freeform 6"/>
            <p:cNvSpPr/>
            <p:nvPr/>
          </p:nvSpPr>
          <p:spPr>
            <a:xfrm>
              <a:off x="0" y="0"/>
              <a:ext cx="4816592" cy="526320"/>
            </a:xfrm>
            <a:custGeom>
              <a:avLst/>
              <a:gdLst/>
              <a:ahLst/>
              <a:cxnLst/>
              <a:rect l="l" t="t" r="r" b="b"/>
              <a:pathLst>
                <a:path w="4816592" h="526320">
                  <a:moveTo>
                    <a:pt x="0" y="0"/>
                  </a:moveTo>
                  <a:lnTo>
                    <a:pt x="4816592" y="0"/>
                  </a:lnTo>
                  <a:lnTo>
                    <a:pt x="4816592" y="526320"/>
                  </a:lnTo>
                  <a:lnTo>
                    <a:pt x="0" y="52632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57394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096803"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353109"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17605028" y="557375"/>
            <a:ext cx="137619" cy="13761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 name="Group 18"/>
          <p:cNvGrpSpPr>
            <a:grpSpLocks noChangeAspect="1"/>
          </p:cNvGrpSpPr>
          <p:nvPr/>
        </p:nvGrpSpPr>
        <p:grpSpPr>
          <a:xfrm>
            <a:off x="7874468" y="0"/>
            <a:ext cx="2539065" cy="2529146"/>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r="-13799" b="-14085"/>
              </a:stretch>
            </a:blipFill>
          </p:spPr>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21" name="AutoShape 21"/>
          <p:cNvSpPr/>
          <p:nvPr/>
        </p:nvSpPr>
        <p:spPr>
          <a:xfrm>
            <a:off x="7669737" y="10277475"/>
            <a:ext cx="2948526" cy="0"/>
          </a:xfrm>
          <a:prstGeom prst="line">
            <a:avLst/>
          </a:prstGeom>
          <a:ln w="19050" cap="flat">
            <a:solidFill>
              <a:srgbClr val="305A72"/>
            </a:solidFill>
            <a:prstDash val="solid"/>
            <a:headEnd type="none" w="sm" len="sm"/>
            <a:tailEnd type="none" w="sm" len="sm"/>
          </a:ln>
        </p:spPr>
      </p:sp>
      <p:grpSp>
        <p:nvGrpSpPr>
          <p:cNvPr id="22" name="Group 22"/>
          <p:cNvGrpSpPr>
            <a:grpSpLocks noChangeAspect="1"/>
          </p:cNvGrpSpPr>
          <p:nvPr/>
        </p:nvGrpSpPr>
        <p:grpSpPr>
          <a:xfrm>
            <a:off x="309019" y="6142318"/>
            <a:ext cx="2317830" cy="2308776"/>
            <a:chOff x="0" y="0"/>
            <a:chExt cx="6502400" cy="6477000"/>
          </a:xfrm>
        </p:grpSpPr>
        <p:sp>
          <p:nvSpPr>
            <p:cNvPr id="23" name="Freeform 23"/>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8388" r="-28388"/>
              </a:stretch>
            </a:blipFill>
          </p:spPr>
        </p:sp>
        <p:sp>
          <p:nvSpPr>
            <p:cNvPr id="24" name="Freeform 24"/>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id="25" name="Group 25"/>
          <p:cNvGrpSpPr>
            <a:grpSpLocks noChangeAspect="1"/>
          </p:cNvGrpSpPr>
          <p:nvPr/>
        </p:nvGrpSpPr>
        <p:grpSpPr>
          <a:xfrm>
            <a:off x="4003895" y="6076870"/>
            <a:ext cx="2317830" cy="2308776"/>
            <a:chOff x="0" y="0"/>
            <a:chExt cx="6502400" cy="6477000"/>
          </a:xfrm>
        </p:grpSpPr>
        <p:sp>
          <p:nvSpPr>
            <p:cNvPr id="26" name="Freeform 26"/>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r="223"/>
              </a:stretch>
            </a:blipFill>
          </p:spPr>
        </p:sp>
        <p:sp>
          <p:nvSpPr>
            <p:cNvPr id="27" name="Freeform 27"/>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id="28" name="Group 28"/>
          <p:cNvGrpSpPr>
            <a:grpSpLocks noChangeAspect="1"/>
          </p:cNvGrpSpPr>
          <p:nvPr/>
        </p:nvGrpSpPr>
        <p:grpSpPr>
          <a:xfrm>
            <a:off x="7438802" y="6170471"/>
            <a:ext cx="2317830" cy="2308776"/>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23" r="223"/>
              </a:stretch>
            </a:blipFill>
          </p:spPr>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id="31" name="Group 31"/>
          <p:cNvGrpSpPr>
            <a:grpSpLocks noChangeAspect="1"/>
          </p:cNvGrpSpPr>
          <p:nvPr/>
        </p:nvGrpSpPr>
        <p:grpSpPr>
          <a:xfrm>
            <a:off x="11160002" y="6057390"/>
            <a:ext cx="2317830" cy="2308776"/>
            <a:chOff x="0" y="0"/>
            <a:chExt cx="6502400" cy="6477000"/>
          </a:xfrm>
        </p:grpSpPr>
        <p:sp>
          <p:nvSpPr>
            <p:cNvPr id="32" name="Freeform 32"/>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8"/>
              <a:stretch>
                <a:fillRect l="-10539" r="-10539"/>
              </a:stretch>
            </a:blipFill>
          </p:spPr>
        </p:sp>
        <p:sp>
          <p:nvSpPr>
            <p:cNvPr id="33" name="Freeform 33"/>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id="34" name="Group 34"/>
          <p:cNvGrpSpPr>
            <a:grpSpLocks noChangeAspect="1"/>
          </p:cNvGrpSpPr>
          <p:nvPr/>
        </p:nvGrpSpPr>
        <p:grpSpPr>
          <a:xfrm>
            <a:off x="14738055" y="6076870"/>
            <a:ext cx="2317830" cy="2308776"/>
            <a:chOff x="0" y="0"/>
            <a:chExt cx="6502400" cy="6477000"/>
          </a:xfrm>
        </p:grpSpPr>
        <p:sp>
          <p:nvSpPr>
            <p:cNvPr id="35" name="Freeform 35"/>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9"/>
              <a:stretch>
                <a:fillRect l="223" r="223"/>
              </a:stretch>
            </a:blipFill>
          </p:spPr>
        </p:sp>
        <p:sp>
          <p:nvSpPr>
            <p:cNvPr id="36" name="Freeform 36"/>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37" name="TextBox 37"/>
          <p:cNvSpPr txBox="1"/>
          <p:nvPr/>
        </p:nvSpPr>
        <p:spPr>
          <a:xfrm>
            <a:off x="6275671" y="2433896"/>
            <a:ext cx="5736659" cy="1123632"/>
          </a:xfrm>
          <a:prstGeom prst="rect">
            <a:avLst/>
          </a:prstGeom>
        </p:spPr>
        <p:txBody>
          <a:bodyPr lIns="0" tIns="0" rIns="0" bIns="0" rtlCol="0" anchor="t">
            <a:spAutoFit/>
          </a:bodyPr>
          <a:lstStyle/>
          <a:p>
            <a:pPr algn="ctr">
              <a:lnSpc>
                <a:spcPts val="9166"/>
              </a:lnSpc>
            </a:pPr>
            <a:r>
              <a:rPr lang="en-US" sz="6790">
                <a:solidFill>
                  <a:srgbClr val="000000"/>
                </a:solidFill>
                <a:latin typeface="Quintessential"/>
                <a:ea typeface="Quintessential"/>
                <a:cs typeface="Quintessential"/>
                <a:sym typeface="Quintessential"/>
              </a:rPr>
              <a:t>WORKING</a:t>
            </a:r>
          </a:p>
        </p:txBody>
      </p:sp>
      <p:sp>
        <p:nvSpPr>
          <p:cNvPr id="38" name="TextBox 38"/>
          <p:cNvSpPr txBox="1"/>
          <p:nvPr/>
        </p:nvSpPr>
        <p:spPr>
          <a:xfrm>
            <a:off x="2947086" y="4005203"/>
            <a:ext cx="13174149" cy="1500367"/>
          </a:xfrm>
          <a:prstGeom prst="rect">
            <a:avLst/>
          </a:prstGeom>
        </p:spPr>
        <p:txBody>
          <a:bodyPr lIns="0" tIns="0" rIns="0" bIns="0" rtlCol="0" anchor="t">
            <a:spAutoFit/>
          </a:bodyPr>
          <a:lstStyle/>
          <a:p>
            <a:pPr algn="just">
              <a:lnSpc>
                <a:spcPts val="3927"/>
              </a:lnSpc>
              <a:spcBef>
                <a:spcPct val="0"/>
              </a:spcBef>
            </a:pPr>
            <a:r>
              <a:rPr lang="en-US" sz="2805">
                <a:solidFill>
                  <a:srgbClr val="000000"/>
                </a:solidFill>
                <a:latin typeface="Poppins"/>
                <a:ea typeface="Poppins"/>
                <a:cs typeface="Poppins"/>
                <a:sym typeface="Poppins"/>
              </a:rPr>
              <a:t>Basically our model consist of  Rain sensor and sunlight sensors combined together that work in sync to provide the maximum utility from the stand. </a:t>
            </a:r>
          </a:p>
        </p:txBody>
      </p:sp>
      <p:sp>
        <p:nvSpPr>
          <p:cNvPr id="39" name="TextBox 39"/>
          <p:cNvSpPr txBox="1"/>
          <p:nvPr/>
        </p:nvSpPr>
        <p:spPr>
          <a:xfrm>
            <a:off x="0" y="8755448"/>
            <a:ext cx="3048992" cy="375240"/>
          </a:xfrm>
          <a:prstGeom prst="rect">
            <a:avLst/>
          </a:prstGeom>
        </p:spPr>
        <p:txBody>
          <a:bodyPr lIns="0" tIns="0" rIns="0" bIns="0" rtlCol="0" anchor="t">
            <a:spAutoFit/>
          </a:bodyPr>
          <a:lstStyle/>
          <a:p>
            <a:pPr marL="453772" lvl="1" indent="-226886" algn="l">
              <a:lnSpc>
                <a:spcPts val="2942"/>
              </a:lnSpc>
              <a:buAutoNum type="arabicPeriod"/>
            </a:pPr>
            <a:r>
              <a:rPr lang="en-US" sz="2101" b="1">
                <a:solidFill>
                  <a:srgbClr val="000000"/>
                </a:solidFill>
                <a:latin typeface="Poppins Bold"/>
                <a:ea typeface="Poppins Bold"/>
                <a:cs typeface="Poppins Bold"/>
                <a:sym typeface="Poppins Bold"/>
              </a:rPr>
              <a:t>Stand is stationary</a:t>
            </a:r>
          </a:p>
        </p:txBody>
      </p:sp>
      <p:sp>
        <p:nvSpPr>
          <p:cNvPr id="40" name="TextBox 40"/>
          <p:cNvSpPr txBox="1"/>
          <p:nvPr/>
        </p:nvSpPr>
        <p:spPr>
          <a:xfrm>
            <a:off x="4236856" y="8692752"/>
            <a:ext cx="1697137" cy="375587"/>
          </a:xfrm>
          <a:prstGeom prst="rect">
            <a:avLst/>
          </a:prstGeom>
        </p:spPr>
        <p:txBody>
          <a:bodyPr lIns="0" tIns="0" rIns="0" bIns="0" rtlCol="0" anchor="t">
            <a:spAutoFit/>
          </a:bodyPr>
          <a:lstStyle/>
          <a:p>
            <a:pPr algn="ctr">
              <a:lnSpc>
                <a:spcPts val="2923"/>
              </a:lnSpc>
            </a:pPr>
            <a:r>
              <a:rPr lang="en-US" sz="2088" b="1">
                <a:solidFill>
                  <a:srgbClr val="000000"/>
                </a:solidFill>
                <a:latin typeface="Poppins Bold"/>
                <a:ea typeface="Poppins Bold"/>
                <a:cs typeface="Poppins Bold"/>
                <a:sym typeface="Poppins Bold"/>
              </a:rPr>
              <a:t>2.Rain starts</a:t>
            </a:r>
          </a:p>
        </p:txBody>
      </p:sp>
      <p:sp>
        <p:nvSpPr>
          <p:cNvPr id="41" name="TextBox 41"/>
          <p:cNvSpPr txBox="1"/>
          <p:nvPr/>
        </p:nvSpPr>
        <p:spPr>
          <a:xfrm>
            <a:off x="7191591" y="8728733"/>
            <a:ext cx="2981722" cy="746760"/>
          </a:xfrm>
          <a:prstGeom prst="rect">
            <a:avLst/>
          </a:prstGeom>
        </p:spPr>
        <p:txBody>
          <a:bodyPr lIns="0" tIns="0" rIns="0" bIns="0" rtlCol="0" anchor="t">
            <a:spAutoFit/>
          </a:bodyPr>
          <a:lstStyle/>
          <a:p>
            <a:pPr algn="l">
              <a:lnSpc>
                <a:spcPts val="2940"/>
              </a:lnSpc>
            </a:pPr>
            <a:r>
              <a:rPr lang="en-US" sz="2100" b="1">
                <a:solidFill>
                  <a:srgbClr val="000000"/>
                </a:solidFill>
                <a:latin typeface="Poppins Bold"/>
                <a:ea typeface="Poppins Bold"/>
                <a:cs typeface="Poppins Bold"/>
                <a:sym typeface="Poppins Bold"/>
              </a:rPr>
              <a:t>3.Rain sensors detect </a:t>
            </a:r>
          </a:p>
          <a:p>
            <a:pPr algn="l">
              <a:lnSpc>
                <a:spcPts val="2940"/>
              </a:lnSpc>
            </a:pPr>
            <a:r>
              <a:rPr lang="en-US" sz="2100" b="1">
                <a:solidFill>
                  <a:srgbClr val="000000"/>
                </a:solidFill>
                <a:latin typeface="Poppins Bold"/>
                <a:ea typeface="Poppins Bold"/>
                <a:cs typeface="Poppins Bold"/>
                <a:sym typeface="Poppins Bold"/>
              </a:rPr>
              <a:t>water</a:t>
            </a:r>
          </a:p>
        </p:txBody>
      </p:sp>
      <p:sp>
        <p:nvSpPr>
          <p:cNvPr id="42" name="TextBox 42"/>
          <p:cNvSpPr txBox="1"/>
          <p:nvPr/>
        </p:nvSpPr>
        <p:spPr>
          <a:xfrm>
            <a:off x="10861597" y="8728733"/>
            <a:ext cx="2847082" cy="1118235"/>
          </a:xfrm>
          <a:prstGeom prst="rect">
            <a:avLst/>
          </a:prstGeom>
        </p:spPr>
        <p:txBody>
          <a:bodyPr lIns="0" tIns="0" rIns="0" bIns="0" rtlCol="0" anchor="t">
            <a:spAutoFit/>
          </a:bodyPr>
          <a:lstStyle/>
          <a:p>
            <a:pPr algn="l">
              <a:lnSpc>
                <a:spcPts val="2940"/>
              </a:lnSpc>
            </a:pPr>
            <a:r>
              <a:rPr lang="en-US" sz="2100" b="1">
                <a:solidFill>
                  <a:srgbClr val="000000"/>
                </a:solidFill>
                <a:latin typeface="Poppins Bold"/>
                <a:ea typeface="Poppins Bold"/>
                <a:cs typeface="Poppins Bold"/>
                <a:sym typeface="Poppins Bold"/>
              </a:rPr>
              <a:t>4.Command is given</a:t>
            </a:r>
          </a:p>
          <a:p>
            <a:pPr algn="l">
              <a:lnSpc>
                <a:spcPts val="2940"/>
              </a:lnSpc>
            </a:pPr>
            <a:r>
              <a:rPr lang="en-US" sz="2100" b="1">
                <a:solidFill>
                  <a:srgbClr val="000000"/>
                </a:solidFill>
                <a:latin typeface="Poppins Bold"/>
                <a:ea typeface="Poppins Bold"/>
                <a:cs typeface="Poppins Bold"/>
                <a:sym typeface="Poppins Bold"/>
              </a:rPr>
              <a:t> to the device to </a:t>
            </a:r>
          </a:p>
          <a:p>
            <a:pPr algn="l">
              <a:lnSpc>
                <a:spcPts val="2940"/>
              </a:lnSpc>
              <a:spcBef>
                <a:spcPct val="0"/>
              </a:spcBef>
            </a:pPr>
            <a:r>
              <a:rPr lang="en-US" sz="2100" b="1">
                <a:solidFill>
                  <a:srgbClr val="000000"/>
                </a:solidFill>
                <a:latin typeface="Poppins Bold"/>
                <a:ea typeface="Poppins Bold"/>
                <a:cs typeface="Poppins Bold"/>
                <a:sym typeface="Poppins Bold"/>
              </a:rPr>
              <a:t>start moving</a:t>
            </a:r>
          </a:p>
        </p:txBody>
      </p:sp>
      <p:sp>
        <p:nvSpPr>
          <p:cNvPr id="43" name="TextBox 43"/>
          <p:cNvSpPr txBox="1"/>
          <p:nvPr/>
        </p:nvSpPr>
        <p:spPr>
          <a:xfrm>
            <a:off x="13908911" y="8728733"/>
            <a:ext cx="3866655" cy="746760"/>
          </a:xfrm>
          <a:prstGeom prst="rect">
            <a:avLst/>
          </a:prstGeom>
        </p:spPr>
        <p:txBody>
          <a:bodyPr lIns="0" tIns="0" rIns="0" bIns="0" rtlCol="0" anchor="t">
            <a:spAutoFit/>
          </a:bodyPr>
          <a:lstStyle/>
          <a:p>
            <a:pPr algn="l">
              <a:lnSpc>
                <a:spcPts val="2940"/>
              </a:lnSpc>
            </a:pPr>
            <a:r>
              <a:rPr lang="en-US" sz="2100" b="1">
                <a:solidFill>
                  <a:srgbClr val="000000"/>
                </a:solidFill>
                <a:latin typeface="Poppins Bold"/>
                <a:ea typeface="Poppins Bold"/>
                <a:cs typeface="Poppins Bold"/>
                <a:sym typeface="Poppins Bold"/>
              </a:rPr>
              <a:t>5.It reaches the designate</a:t>
            </a:r>
          </a:p>
          <a:p>
            <a:pPr algn="l">
              <a:lnSpc>
                <a:spcPts val="2940"/>
              </a:lnSpc>
              <a:spcBef>
                <a:spcPct val="0"/>
              </a:spcBef>
            </a:pPr>
            <a:r>
              <a:rPr lang="en-US" sz="2100" b="1">
                <a:solidFill>
                  <a:srgbClr val="000000"/>
                </a:solidFill>
                <a:latin typeface="Poppins Bold"/>
                <a:ea typeface="Poppins Bold"/>
                <a:cs typeface="Poppins Bold"/>
                <a:sym typeface="Poppins Bold"/>
              </a:rPr>
              <a:t> spot, protecting the cloth </a:t>
            </a:r>
          </a:p>
        </p:txBody>
      </p:sp>
      <p:sp>
        <p:nvSpPr>
          <p:cNvPr id="44" name="AutoShape 44"/>
          <p:cNvSpPr/>
          <p:nvPr/>
        </p:nvSpPr>
        <p:spPr>
          <a:xfrm>
            <a:off x="2710184" y="7273691"/>
            <a:ext cx="1293711" cy="0"/>
          </a:xfrm>
          <a:prstGeom prst="line">
            <a:avLst/>
          </a:prstGeom>
          <a:ln w="123825" cap="flat">
            <a:solidFill>
              <a:srgbClr val="305A72"/>
            </a:solidFill>
            <a:prstDash val="solid"/>
            <a:headEnd type="none" w="sm" len="sm"/>
            <a:tailEnd type="triangle" w="lg" len="med"/>
          </a:ln>
        </p:spPr>
      </p:sp>
      <p:sp>
        <p:nvSpPr>
          <p:cNvPr id="45" name="AutoShape 45"/>
          <p:cNvSpPr/>
          <p:nvPr/>
        </p:nvSpPr>
        <p:spPr>
          <a:xfrm>
            <a:off x="6376026" y="7296706"/>
            <a:ext cx="1293711" cy="0"/>
          </a:xfrm>
          <a:prstGeom prst="line">
            <a:avLst/>
          </a:prstGeom>
          <a:ln w="123825" cap="flat">
            <a:solidFill>
              <a:srgbClr val="305A72"/>
            </a:solidFill>
            <a:prstDash val="solid"/>
            <a:headEnd type="none" w="sm" len="sm"/>
            <a:tailEnd type="triangle" w="lg" len="med"/>
          </a:ln>
        </p:spPr>
      </p:sp>
      <p:sp>
        <p:nvSpPr>
          <p:cNvPr id="46" name="AutoShape 46"/>
          <p:cNvSpPr/>
          <p:nvPr/>
        </p:nvSpPr>
        <p:spPr>
          <a:xfrm>
            <a:off x="9971407" y="7262946"/>
            <a:ext cx="1293711" cy="0"/>
          </a:xfrm>
          <a:prstGeom prst="line">
            <a:avLst/>
          </a:prstGeom>
          <a:ln w="123825" cap="flat">
            <a:solidFill>
              <a:srgbClr val="305A72"/>
            </a:solidFill>
            <a:prstDash val="solid"/>
            <a:headEnd type="none" w="sm" len="sm"/>
            <a:tailEnd type="triangle" w="lg" len="med"/>
          </a:ln>
        </p:spPr>
      </p:sp>
      <p:sp>
        <p:nvSpPr>
          <p:cNvPr id="47" name="AutoShape 47"/>
          <p:cNvSpPr/>
          <p:nvPr/>
        </p:nvSpPr>
        <p:spPr>
          <a:xfrm>
            <a:off x="13366959" y="7227118"/>
            <a:ext cx="1293711" cy="0"/>
          </a:xfrm>
          <a:prstGeom prst="line">
            <a:avLst/>
          </a:prstGeom>
          <a:ln w="123825" cap="flat">
            <a:solidFill>
              <a:srgbClr val="305A72"/>
            </a:solidFill>
            <a:prstDash val="solid"/>
            <a:headEnd type="none" w="sm" len="sm"/>
            <a:tailEnd type="triangle" w="lg"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794184"/>
            <a:chOff x="0" y="0"/>
            <a:chExt cx="4816593" cy="209168"/>
          </a:xfrm>
        </p:grpSpPr>
        <p:sp>
          <p:nvSpPr>
            <p:cNvPr id="6" name="Freeform 6"/>
            <p:cNvSpPr/>
            <p:nvPr/>
          </p:nvSpPr>
          <p:spPr>
            <a:xfrm>
              <a:off x="0" y="0"/>
              <a:ext cx="4816592" cy="209168"/>
            </a:xfrm>
            <a:custGeom>
              <a:avLst/>
              <a:gdLst/>
              <a:ahLst/>
              <a:cxnLst/>
              <a:rect l="l" t="t" r="r" b="b"/>
              <a:pathLst>
                <a:path w="4816592" h="209168">
                  <a:moveTo>
                    <a:pt x="0" y="0"/>
                  </a:moveTo>
                  <a:lnTo>
                    <a:pt x="4816592" y="0"/>
                  </a:lnTo>
                  <a:lnTo>
                    <a:pt x="4816592" y="209168"/>
                  </a:lnTo>
                  <a:lnTo>
                    <a:pt x="0" y="209168"/>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256793"/>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129723" y="397092"/>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386029" y="397092"/>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17637948" y="397092"/>
            <a:ext cx="137619" cy="13761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7" name="Freeform 17"/>
          <p:cNvSpPr/>
          <p:nvPr/>
        </p:nvSpPr>
        <p:spPr>
          <a:xfrm>
            <a:off x="604517" y="358993"/>
            <a:ext cx="326225" cy="336000"/>
          </a:xfrm>
          <a:custGeom>
            <a:avLst/>
            <a:gdLst/>
            <a:ahLst/>
            <a:cxnLst/>
            <a:rect l="l" t="t" r="r" b="b"/>
            <a:pathLst>
              <a:path w="326225" h="336000">
                <a:moveTo>
                  <a:pt x="0" y="0"/>
                </a:moveTo>
                <a:lnTo>
                  <a:pt x="326226" y="0"/>
                </a:lnTo>
                <a:lnTo>
                  <a:pt x="326226"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 name="Group 18"/>
          <p:cNvGrpSpPr/>
          <p:nvPr/>
        </p:nvGrpSpPr>
        <p:grpSpPr>
          <a:xfrm>
            <a:off x="7874468" y="140213"/>
            <a:ext cx="2539314" cy="253931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5A72"/>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21" name="Group 21"/>
          <p:cNvGrpSpPr>
            <a:grpSpLocks noChangeAspect="1"/>
          </p:cNvGrpSpPr>
          <p:nvPr/>
        </p:nvGrpSpPr>
        <p:grpSpPr>
          <a:xfrm>
            <a:off x="7884319" y="168915"/>
            <a:ext cx="2539065" cy="2529146"/>
            <a:chOff x="0" y="0"/>
            <a:chExt cx="6502400" cy="6477000"/>
          </a:xfrm>
        </p:grpSpPr>
        <p:sp>
          <p:nvSpPr>
            <p:cNvPr id="22" name="Freeform 22"/>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r="223"/>
              </a:stretch>
            </a:blipFill>
          </p:spPr>
        </p:sp>
        <p:sp>
          <p:nvSpPr>
            <p:cNvPr id="23" name="Freeform 23"/>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24" name="AutoShape 24"/>
          <p:cNvSpPr/>
          <p:nvPr/>
        </p:nvSpPr>
        <p:spPr>
          <a:xfrm>
            <a:off x="7669737" y="10277475"/>
            <a:ext cx="2948526" cy="0"/>
          </a:xfrm>
          <a:prstGeom prst="line">
            <a:avLst/>
          </a:prstGeom>
          <a:ln w="19050" cap="flat">
            <a:solidFill>
              <a:srgbClr val="305A72"/>
            </a:solidFill>
            <a:prstDash val="solid"/>
            <a:headEnd type="none" w="sm" len="sm"/>
            <a:tailEnd type="none" w="sm" len="sm"/>
          </a:ln>
        </p:spPr>
      </p:sp>
      <p:sp>
        <p:nvSpPr>
          <p:cNvPr id="25" name="Freeform 25"/>
          <p:cNvSpPr/>
          <p:nvPr/>
        </p:nvSpPr>
        <p:spPr>
          <a:xfrm>
            <a:off x="3101202" y="2698061"/>
            <a:ext cx="11711865" cy="7685911"/>
          </a:xfrm>
          <a:custGeom>
            <a:avLst/>
            <a:gdLst/>
            <a:ahLst/>
            <a:cxnLst/>
            <a:rect l="l" t="t" r="r" b="b"/>
            <a:pathLst>
              <a:path w="11711865" h="7685911">
                <a:moveTo>
                  <a:pt x="0" y="0"/>
                </a:moveTo>
                <a:lnTo>
                  <a:pt x="11711865" y="0"/>
                </a:lnTo>
                <a:lnTo>
                  <a:pt x="11711865" y="7685912"/>
                </a:lnTo>
                <a:lnTo>
                  <a:pt x="0" y="7685912"/>
                </a:lnTo>
                <a:lnTo>
                  <a:pt x="0" y="0"/>
                </a:lnTo>
                <a:close/>
              </a:path>
            </a:pathLst>
          </a:custGeom>
          <a:blipFill>
            <a:blip r:embed="rId5"/>
            <a:stretch>
              <a:fillRect/>
            </a:stretch>
          </a:blipFill>
        </p:spPr>
      </p:sp>
      <p:sp>
        <p:nvSpPr>
          <p:cNvPr id="26" name="TextBox 26"/>
          <p:cNvSpPr txBox="1"/>
          <p:nvPr/>
        </p:nvSpPr>
        <p:spPr>
          <a:xfrm>
            <a:off x="2359797" y="642299"/>
            <a:ext cx="14555280" cy="1647825"/>
          </a:xfrm>
          <a:prstGeom prst="rect">
            <a:avLst/>
          </a:prstGeom>
        </p:spPr>
        <p:txBody>
          <a:bodyPr lIns="0" tIns="0" rIns="0" bIns="0" rtlCol="0" anchor="t">
            <a:spAutoFit/>
          </a:bodyPr>
          <a:lstStyle/>
          <a:p>
            <a:pPr algn="ctr">
              <a:lnSpc>
                <a:spcPts val="13499"/>
              </a:lnSpc>
            </a:pPr>
            <a:r>
              <a:rPr lang="en-US" sz="9999">
                <a:solidFill>
                  <a:srgbClr val="000000"/>
                </a:solidFill>
                <a:latin typeface="Quintessential"/>
                <a:ea typeface="Quintessential"/>
                <a:cs typeface="Quintessential"/>
                <a:sym typeface="Quintessential"/>
              </a:rPr>
              <a:t>CIRCUIT          DIAGRAM</a:t>
            </a:r>
          </a:p>
        </p:txBody>
      </p:sp>
      <p:sp>
        <p:nvSpPr>
          <p:cNvPr id="27" name="TextBox 27"/>
          <p:cNvSpPr txBox="1"/>
          <p:nvPr/>
        </p:nvSpPr>
        <p:spPr>
          <a:xfrm>
            <a:off x="10618263" y="8580449"/>
            <a:ext cx="1168896" cy="283210"/>
          </a:xfrm>
          <a:prstGeom prst="rect">
            <a:avLst/>
          </a:prstGeom>
        </p:spPr>
        <p:txBody>
          <a:bodyPr lIns="0" tIns="0" rIns="0" bIns="0" rtlCol="0" anchor="t">
            <a:spAutoFit/>
          </a:bodyPr>
          <a:lstStyle/>
          <a:p>
            <a:pPr algn="ctr">
              <a:lnSpc>
                <a:spcPts val="2239"/>
              </a:lnSpc>
              <a:spcBef>
                <a:spcPct val="0"/>
              </a:spcBef>
            </a:pPr>
            <a:r>
              <a:rPr lang="en-US" sz="1599">
                <a:solidFill>
                  <a:srgbClr val="000000"/>
                </a:solidFill>
                <a:latin typeface="Poppins"/>
                <a:ea typeface="Poppins"/>
                <a:cs typeface="Poppins"/>
                <a:sym typeface="Poppins"/>
              </a:rPr>
              <a:t>Rain sensor</a:t>
            </a:r>
          </a:p>
        </p:txBody>
      </p:sp>
      <p:sp>
        <p:nvSpPr>
          <p:cNvPr id="28" name="TextBox 28"/>
          <p:cNvSpPr txBox="1"/>
          <p:nvPr/>
        </p:nvSpPr>
        <p:spPr>
          <a:xfrm>
            <a:off x="4922203" y="5663882"/>
            <a:ext cx="584696" cy="283210"/>
          </a:xfrm>
          <a:prstGeom prst="rect">
            <a:avLst/>
          </a:prstGeom>
        </p:spPr>
        <p:txBody>
          <a:bodyPr lIns="0" tIns="0" rIns="0" bIns="0" rtlCol="0" anchor="t">
            <a:spAutoFit/>
          </a:bodyPr>
          <a:lstStyle/>
          <a:p>
            <a:pPr algn="ctr">
              <a:lnSpc>
                <a:spcPts val="2239"/>
              </a:lnSpc>
              <a:spcBef>
                <a:spcPct val="0"/>
              </a:spcBef>
            </a:pPr>
            <a:r>
              <a:rPr lang="en-US" sz="1599">
                <a:solidFill>
                  <a:srgbClr val="000000"/>
                </a:solidFill>
                <a:latin typeface="Poppins"/>
                <a:ea typeface="Poppins"/>
                <a:cs typeface="Poppins"/>
                <a:sym typeface="Poppins"/>
              </a:rPr>
              <a:t>Motor</a:t>
            </a:r>
          </a:p>
        </p:txBody>
      </p:sp>
      <p:sp>
        <p:nvSpPr>
          <p:cNvPr id="29" name="TextBox 29"/>
          <p:cNvSpPr txBox="1"/>
          <p:nvPr/>
        </p:nvSpPr>
        <p:spPr>
          <a:xfrm>
            <a:off x="12972780" y="5546090"/>
            <a:ext cx="1202234" cy="283210"/>
          </a:xfrm>
          <a:prstGeom prst="rect">
            <a:avLst/>
          </a:prstGeom>
        </p:spPr>
        <p:txBody>
          <a:bodyPr lIns="0" tIns="0" rIns="0" bIns="0" rtlCol="0" anchor="t">
            <a:spAutoFit/>
          </a:bodyPr>
          <a:lstStyle/>
          <a:p>
            <a:pPr algn="ctr">
              <a:lnSpc>
                <a:spcPts val="2239"/>
              </a:lnSpc>
              <a:spcBef>
                <a:spcPct val="0"/>
              </a:spcBef>
            </a:pPr>
            <a:r>
              <a:rPr lang="en-US" sz="1599">
                <a:solidFill>
                  <a:srgbClr val="000000"/>
                </a:solidFill>
                <a:latin typeface="Poppins"/>
                <a:ea typeface="Poppins"/>
                <a:cs typeface="Poppins"/>
                <a:sym typeface="Poppins"/>
              </a:rPr>
              <a:t>LDR Sensors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830657"/>
            <a:chOff x="0" y="0"/>
            <a:chExt cx="4816593" cy="218774"/>
          </a:xfrm>
        </p:grpSpPr>
        <p:sp>
          <p:nvSpPr>
            <p:cNvPr id="3" name="Freeform 3"/>
            <p:cNvSpPr/>
            <p:nvPr/>
          </p:nvSpPr>
          <p:spPr>
            <a:xfrm>
              <a:off x="0" y="0"/>
              <a:ext cx="4816592" cy="218774"/>
            </a:xfrm>
            <a:custGeom>
              <a:avLst/>
              <a:gdLst/>
              <a:ahLst/>
              <a:cxnLst/>
              <a:rect l="l" t="t" r="r" b="b"/>
              <a:pathLst>
                <a:path w="4816592" h="218774">
                  <a:moveTo>
                    <a:pt x="0" y="0"/>
                  </a:moveTo>
                  <a:lnTo>
                    <a:pt x="4816592" y="0"/>
                  </a:lnTo>
                  <a:lnTo>
                    <a:pt x="4816592" y="218774"/>
                  </a:lnTo>
                  <a:lnTo>
                    <a:pt x="0" y="218774"/>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4816593" cy="266399"/>
            </a:xfrm>
            <a:prstGeom prst="rect">
              <a:avLst/>
            </a:prstGeom>
          </p:spPr>
          <p:txBody>
            <a:bodyPr lIns="50800" tIns="50800" rIns="50800" bIns="50800" rtlCol="0" anchor="ctr"/>
            <a:lstStyle/>
            <a:p>
              <a:pPr algn="ctr">
                <a:lnSpc>
                  <a:spcPts val="2239"/>
                </a:lnSpc>
              </a:pPr>
              <a:endParaRPr/>
            </a:p>
          </p:txBody>
        </p:sp>
      </p:grpSp>
      <p:sp>
        <p:nvSpPr>
          <p:cNvPr id="5" name="Freeform 5"/>
          <p:cNvSpPr/>
          <p:nvPr/>
        </p:nvSpPr>
        <p:spPr>
          <a:xfrm>
            <a:off x="522785" y="2224513"/>
            <a:ext cx="6543974" cy="7860407"/>
          </a:xfrm>
          <a:custGeom>
            <a:avLst/>
            <a:gdLst/>
            <a:ahLst/>
            <a:cxnLst/>
            <a:rect l="l" t="t" r="r" b="b"/>
            <a:pathLst>
              <a:path w="6543974" h="7860407">
                <a:moveTo>
                  <a:pt x="0" y="0"/>
                </a:moveTo>
                <a:lnTo>
                  <a:pt x="6543974" y="0"/>
                </a:lnTo>
                <a:lnTo>
                  <a:pt x="6543974" y="7860407"/>
                </a:lnTo>
                <a:lnTo>
                  <a:pt x="0" y="7860407"/>
                </a:lnTo>
                <a:lnTo>
                  <a:pt x="0" y="0"/>
                </a:lnTo>
                <a:close/>
              </a:path>
            </a:pathLst>
          </a:custGeom>
          <a:blipFill>
            <a:blip r:embed="rId2"/>
            <a:stretch>
              <a:fillRect l="-7412" t="-8696" r="-8423" b="-8020"/>
            </a:stretch>
          </a:blipFill>
        </p:spPr>
      </p:sp>
      <p:sp>
        <p:nvSpPr>
          <p:cNvPr id="6" name="Freeform 6"/>
          <p:cNvSpPr/>
          <p:nvPr/>
        </p:nvSpPr>
        <p:spPr>
          <a:xfrm>
            <a:off x="8504136" y="2133159"/>
            <a:ext cx="9274148" cy="7951761"/>
          </a:xfrm>
          <a:custGeom>
            <a:avLst/>
            <a:gdLst/>
            <a:ahLst/>
            <a:cxnLst/>
            <a:rect l="l" t="t" r="r" b="b"/>
            <a:pathLst>
              <a:path w="9274148" h="7951761">
                <a:moveTo>
                  <a:pt x="0" y="0"/>
                </a:moveTo>
                <a:lnTo>
                  <a:pt x="9274148" y="0"/>
                </a:lnTo>
                <a:lnTo>
                  <a:pt x="9274148" y="7951761"/>
                </a:lnTo>
                <a:lnTo>
                  <a:pt x="0" y="7951761"/>
                </a:lnTo>
                <a:lnTo>
                  <a:pt x="0" y="0"/>
                </a:lnTo>
                <a:close/>
              </a:path>
            </a:pathLst>
          </a:custGeom>
          <a:blipFill>
            <a:blip r:embed="rId3"/>
            <a:stretch>
              <a:fillRect l="-799" t="-1864" r="-9393" b="-28610"/>
            </a:stretch>
          </a:blipFill>
        </p:spPr>
      </p:sp>
      <p:sp>
        <p:nvSpPr>
          <p:cNvPr id="7" name="TextBox 7"/>
          <p:cNvSpPr txBox="1"/>
          <p:nvPr/>
        </p:nvSpPr>
        <p:spPr>
          <a:xfrm>
            <a:off x="5849363" y="735407"/>
            <a:ext cx="6589275" cy="1127944"/>
          </a:xfrm>
          <a:prstGeom prst="rect">
            <a:avLst/>
          </a:prstGeom>
        </p:spPr>
        <p:txBody>
          <a:bodyPr lIns="0" tIns="0" rIns="0" bIns="0" rtlCol="0" anchor="t">
            <a:spAutoFit/>
          </a:bodyPr>
          <a:lstStyle/>
          <a:p>
            <a:pPr algn="ctr">
              <a:lnSpc>
                <a:spcPts val="9166"/>
              </a:lnSpc>
            </a:pPr>
            <a:r>
              <a:rPr lang="en-US" sz="6790">
                <a:solidFill>
                  <a:srgbClr val="000000"/>
                </a:solidFill>
                <a:latin typeface="Quintessential"/>
                <a:ea typeface="Quintessential"/>
                <a:cs typeface="Quintessential"/>
                <a:sym typeface="Quintessential"/>
              </a:rPr>
              <a:t>SOURCE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18288000" cy="1208773"/>
            <a:chOff x="0" y="0"/>
            <a:chExt cx="4816593" cy="318360"/>
          </a:xfrm>
        </p:grpSpPr>
        <p:sp>
          <p:nvSpPr>
            <p:cNvPr id="6" name="Freeform 6"/>
            <p:cNvSpPr/>
            <p:nvPr/>
          </p:nvSpPr>
          <p:spPr>
            <a:xfrm>
              <a:off x="0" y="0"/>
              <a:ext cx="4816592" cy="318360"/>
            </a:xfrm>
            <a:custGeom>
              <a:avLst/>
              <a:gdLst/>
              <a:ahLst/>
              <a:cxnLst/>
              <a:rect l="l" t="t" r="r" b="b"/>
              <a:pathLst>
                <a:path w="4816592" h="318360">
                  <a:moveTo>
                    <a:pt x="0" y="0"/>
                  </a:moveTo>
                  <a:lnTo>
                    <a:pt x="4816592" y="0"/>
                  </a:lnTo>
                  <a:lnTo>
                    <a:pt x="4816592" y="318360"/>
                  </a:lnTo>
                  <a:lnTo>
                    <a:pt x="0" y="3183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7" name="TextBox 7"/>
            <p:cNvSpPr txBox="1"/>
            <p:nvPr/>
          </p:nvSpPr>
          <p:spPr>
            <a:xfrm>
              <a:off x="0" y="-47625"/>
              <a:ext cx="4816593" cy="365985"/>
            </a:xfrm>
            <a:prstGeom prst="rect">
              <a:avLst/>
            </a:prstGeom>
          </p:spPr>
          <p:txBody>
            <a:bodyPr lIns="50800" tIns="50800" rIns="50800" bIns="50800" rtlCol="0" anchor="ctr"/>
            <a:lstStyle/>
            <a:p>
              <a:pPr algn="ctr">
                <a:lnSpc>
                  <a:spcPts val="2239"/>
                </a:lnSpc>
              </a:pPr>
              <a:endParaRPr/>
            </a:p>
          </p:txBody>
        </p:sp>
      </p:grpSp>
      <p:sp>
        <p:nvSpPr>
          <p:cNvPr id="8" name="Freeform 8"/>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a:grpSpLocks noChangeAspect="1"/>
          </p:cNvGrpSpPr>
          <p:nvPr/>
        </p:nvGrpSpPr>
        <p:grpSpPr>
          <a:xfrm>
            <a:off x="7916662" y="-193844"/>
            <a:ext cx="2454676" cy="2445087"/>
            <a:chOff x="0" y="0"/>
            <a:chExt cx="6502400" cy="6477000"/>
          </a:xfrm>
        </p:grpSpPr>
        <p:sp>
          <p:nvSpPr>
            <p:cNvPr id="10" name="Freeform 10"/>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r="223"/>
              </a:stretch>
            </a:blipFill>
          </p:spPr>
        </p:sp>
        <p:sp>
          <p:nvSpPr>
            <p:cNvPr id="11" name="Freeform 11"/>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id="12" name="Freeform 12"/>
          <p:cNvSpPr/>
          <p:nvPr/>
        </p:nvSpPr>
        <p:spPr>
          <a:xfrm>
            <a:off x="3837866" y="4570125"/>
            <a:ext cx="4078796" cy="5393450"/>
          </a:xfrm>
          <a:custGeom>
            <a:avLst/>
            <a:gdLst/>
            <a:ahLst/>
            <a:cxnLst/>
            <a:rect l="l" t="t" r="r" b="b"/>
            <a:pathLst>
              <a:path w="4078796" h="5393450">
                <a:moveTo>
                  <a:pt x="0" y="0"/>
                </a:moveTo>
                <a:lnTo>
                  <a:pt x="4078796" y="0"/>
                </a:lnTo>
                <a:lnTo>
                  <a:pt x="4078796" y="5393450"/>
                </a:lnTo>
                <a:lnTo>
                  <a:pt x="0" y="5393450"/>
                </a:lnTo>
                <a:lnTo>
                  <a:pt x="0" y="0"/>
                </a:lnTo>
                <a:close/>
              </a:path>
            </a:pathLst>
          </a:custGeom>
          <a:blipFill>
            <a:blip r:embed="rId5"/>
            <a:stretch>
              <a:fillRect/>
            </a:stretch>
          </a:blipFill>
        </p:spPr>
      </p:sp>
      <p:sp>
        <p:nvSpPr>
          <p:cNvPr id="13" name="Freeform 13"/>
          <p:cNvSpPr/>
          <p:nvPr/>
        </p:nvSpPr>
        <p:spPr>
          <a:xfrm>
            <a:off x="10201615" y="4570125"/>
            <a:ext cx="3969695" cy="5523196"/>
          </a:xfrm>
          <a:custGeom>
            <a:avLst/>
            <a:gdLst/>
            <a:ahLst/>
            <a:cxnLst/>
            <a:rect l="l" t="t" r="r" b="b"/>
            <a:pathLst>
              <a:path w="3969695" h="5523196">
                <a:moveTo>
                  <a:pt x="0" y="0"/>
                </a:moveTo>
                <a:lnTo>
                  <a:pt x="3969695" y="0"/>
                </a:lnTo>
                <a:lnTo>
                  <a:pt x="3969695" y="5523196"/>
                </a:lnTo>
                <a:lnTo>
                  <a:pt x="0" y="5523196"/>
                </a:lnTo>
                <a:lnTo>
                  <a:pt x="0" y="0"/>
                </a:lnTo>
                <a:close/>
              </a:path>
            </a:pathLst>
          </a:custGeom>
          <a:blipFill>
            <a:blip r:embed="rId6"/>
            <a:stretch>
              <a:fillRect t="-2684" b="-3205"/>
            </a:stretch>
          </a:blipFill>
        </p:spPr>
      </p:sp>
      <p:sp>
        <p:nvSpPr>
          <p:cNvPr id="14" name="TextBox 14"/>
          <p:cNvSpPr txBox="1"/>
          <p:nvPr/>
        </p:nvSpPr>
        <p:spPr>
          <a:xfrm>
            <a:off x="5366387" y="2155994"/>
            <a:ext cx="7555227" cy="1221680"/>
          </a:xfrm>
          <a:prstGeom prst="rect">
            <a:avLst/>
          </a:prstGeom>
        </p:spPr>
        <p:txBody>
          <a:bodyPr lIns="0" tIns="0" rIns="0" bIns="0" rtlCol="0" anchor="t">
            <a:spAutoFit/>
          </a:bodyPr>
          <a:lstStyle/>
          <a:p>
            <a:pPr algn="ctr">
              <a:lnSpc>
                <a:spcPts val="10040"/>
              </a:lnSpc>
            </a:pPr>
            <a:r>
              <a:rPr lang="en-US" sz="7437">
                <a:solidFill>
                  <a:srgbClr val="000000"/>
                </a:solidFill>
                <a:latin typeface="Quintessential"/>
                <a:ea typeface="Quintessential"/>
                <a:cs typeface="Quintessential"/>
                <a:sym typeface="Quintessential"/>
              </a:rPr>
              <a:t>CONNECTIVITY</a:t>
            </a:r>
          </a:p>
        </p:txBody>
      </p:sp>
      <p:sp>
        <p:nvSpPr>
          <p:cNvPr id="15" name="TextBox 15"/>
          <p:cNvSpPr txBox="1"/>
          <p:nvPr/>
        </p:nvSpPr>
        <p:spPr>
          <a:xfrm>
            <a:off x="394429" y="3310998"/>
            <a:ext cx="17499143" cy="879772"/>
          </a:xfrm>
          <a:prstGeom prst="rect">
            <a:avLst/>
          </a:prstGeom>
        </p:spPr>
        <p:txBody>
          <a:bodyPr lIns="0" tIns="0" rIns="0" bIns="0" rtlCol="0" anchor="t">
            <a:spAutoFit/>
          </a:bodyPr>
          <a:lstStyle/>
          <a:p>
            <a:pPr algn="ctr">
              <a:lnSpc>
                <a:spcPts val="3483"/>
              </a:lnSpc>
              <a:spcBef>
                <a:spcPct val="0"/>
              </a:spcBef>
            </a:pPr>
            <a:r>
              <a:rPr lang="en-US" sz="2488">
                <a:solidFill>
                  <a:srgbClr val="000000"/>
                </a:solidFill>
                <a:latin typeface="Poppins"/>
                <a:ea typeface="Poppins"/>
                <a:cs typeface="Poppins"/>
                <a:sym typeface="Poppins"/>
              </a:rPr>
              <a:t>We have made an app to connect the device and program it according to the rooftop conditions and provide the path for the stand to move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208773"/>
            <a:chOff x="0" y="0"/>
            <a:chExt cx="4816593" cy="318360"/>
          </a:xfrm>
        </p:grpSpPr>
        <p:sp>
          <p:nvSpPr>
            <p:cNvPr id="3" name="Freeform 3"/>
            <p:cNvSpPr/>
            <p:nvPr/>
          </p:nvSpPr>
          <p:spPr>
            <a:xfrm>
              <a:off x="0" y="0"/>
              <a:ext cx="4816592" cy="318360"/>
            </a:xfrm>
            <a:custGeom>
              <a:avLst/>
              <a:gdLst/>
              <a:ahLst/>
              <a:cxnLst/>
              <a:rect l="l" t="t" r="r" b="b"/>
              <a:pathLst>
                <a:path w="4816592" h="318360">
                  <a:moveTo>
                    <a:pt x="0" y="0"/>
                  </a:moveTo>
                  <a:lnTo>
                    <a:pt x="4816592" y="0"/>
                  </a:lnTo>
                  <a:lnTo>
                    <a:pt x="4816592" y="318360"/>
                  </a:lnTo>
                  <a:lnTo>
                    <a:pt x="0" y="3183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sp>
        <p:sp>
          <p:nvSpPr>
            <p:cNvPr id="4" name="TextBox 4"/>
            <p:cNvSpPr txBox="1"/>
            <p:nvPr/>
          </p:nvSpPr>
          <p:spPr>
            <a:xfrm>
              <a:off x="0" y="-47625"/>
              <a:ext cx="4816593" cy="365985"/>
            </a:xfrm>
            <a:prstGeom prst="rect">
              <a:avLst/>
            </a:prstGeom>
          </p:spPr>
          <p:txBody>
            <a:bodyPr lIns="50800" tIns="50800" rIns="50800" bIns="50800" rtlCol="0" anchor="ctr"/>
            <a:lstStyle/>
            <a:p>
              <a:pPr algn="ctr">
                <a:lnSpc>
                  <a:spcPts val="2239"/>
                </a:lnSpc>
              </a:pPr>
              <a:endParaRPr/>
            </a:p>
          </p:txBody>
        </p:sp>
      </p:grpSp>
      <p:sp>
        <p:nvSpPr>
          <p:cNvPr id="5" name="Freeform 5"/>
          <p:cNvSpPr/>
          <p:nvPr/>
        </p:nvSpPr>
        <p:spPr>
          <a:xfrm>
            <a:off x="598872" y="458184"/>
            <a:ext cx="326225" cy="336000"/>
          </a:xfrm>
          <a:custGeom>
            <a:avLst/>
            <a:gdLst/>
            <a:ahLst/>
            <a:cxnLst/>
            <a:rect l="l" t="t" r="r" b="b"/>
            <a:pathLst>
              <a:path w="326225" h="336000">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373660" y="526764"/>
            <a:ext cx="3096160" cy="2521570"/>
          </a:xfrm>
          <a:custGeom>
            <a:avLst/>
            <a:gdLst/>
            <a:ahLst/>
            <a:cxnLst/>
            <a:rect l="l" t="t" r="r" b="b"/>
            <a:pathLst>
              <a:path w="3096160" h="2521570">
                <a:moveTo>
                  <a:pt x="0" y="0"/>
                </a:moveTo>
                <a:lnTo>
                  <a:pt x="3096160" y="0"/>
                </a:lnTo>
                <a:lnTo>
                  <a:pt x="3096160" y="2521570"/>
                </a:lnTo>
                <a:lnTo>
                  <a:pt x="0" y="2521570"/>
                </a:lnTo>
                <a:lnTo>
                  <a:pt x="0" y="0"/>
                </a:lnTo>
                <a:close/>
              </a:path>
            </a:pathLst>
          </a:custGeom>
          <a:blipFill>
            <a:blip r:embed="rId4"/>
            <a:stretch>
              <a:fillRect b="-22786"/>
            </a:stretch>
          </a:blipFill>
        </p:spPr>
      </p:sp>
      <p:sp>
        <p:nvSpPr>
          <p:cNvPr id="7" name="TextBox 7"/>
          <p:cNvSpPr txBox="1"/>
          <p:nvPr/>
        </p:nvSpPr>
        <p:spPr>
          <a:xfrm>
            <a:off x="4751676" y="1094473"/>
            <a:ext cx="9095647" cy="1271851"/>
          </a:xfrm>
          <a:prstGeom prst="rect">
            <a:avLst/>
          </a:prstGeom>
        </p:spPr>
        <p:txBody>
          <a:bodyPr lIns="0" tIns="0" rIns="0" bIns="0" rtlCol="0" anchor="t">
            <a:spAutoFit/>
          </a:bodyPr>
          <a:lstStyle/>
          <a:p>
            <a:pPr algn="ctr">
              <a:lnSpc>
                <a:spcPts val="10318"/>
              </a:lnSpc>
            </a:pPr>
            <a:r>
              <a:rPr lang="en-US" sz="7643">
                <a:solidFill>
                  <a:srgbClr val="000000"/>
                </a:solidFill>
                <a:latin typeface="Quintessential"/>
                <a:ea typeface="Quintessential"/>
                <a:cs typeface="Quintessential"/>
                <a:sym typeface="Quintessential"/>
              </a:rPr>
              <a:t>ADVANTAGES</a:t>
            </a:r>
          </a:p>
        </p:txBody>
      </p:sp>
      <p:sp>
        <p:nvSpPr>
          <p:cNvPr id="8" name="TextBox 8"/>
          <p:cNvSpPr txBox="1"/>
          <p:nvPr/>
        </p:nvSpPr>
        <p:spPr>
          <a:xfrm>
            <a:off x="-541990" y="4751050"/>
            <a:ext cx="11401872" cy="509415"/>
          </a:xfrm>
          <a:prstGeom prst="rect">
            <a:avLst/>
          </a:prstGeom>
        </p:spPr>
        <p:txBody>
          <a:bodyPr lIns="0" tIns="0" rIns="0" bIns="0" rtlCol="0" anchor="t">
            <a:spAutoFit/>
          </a:bodyPr>
          <a:lstStyle/>
          <a:p>
            <a:pPr algn="ctr">
              <a:lnSpc>
                <a:spcPts val="3947"/>
              </a:lnSpc>
              <a:spcBef>
                <a:spcPct val="0"/>
              </a:spcBef>
            </a:pPr>
            <a:r>
              <a:rPr lang="en-US" sz="2819">
                <a:solidFill>
                  <a:srgbClr val="000000"/>
                </a:solidFill>
                <a:latin typeface="Poppins"/>
                <a:ea typeface="Poppins"/>
                <a:cs typeface="Poppins"/>
                <a:sym typeface="Poppins"/>
              </a:rPr>
              <a:t>Advantages of cloth hanging stand are:</a:t>
            </a:r>
          </a:p>
        </p:txBody>
      </p:sp>
      <p:sp>
        <p:nvSpPr>
          <p:cNvPr id="9" name="TextBox 9"/>
          <p:cNvSpPr txBox="1"/>
          <p:nvPr/>
        </p:nvSpPr>
        <p:spPr>
          <a:xfrm>
            <a:off x="240957" y="6361517"/>
            <a:ext cx="13426283" cy="486369"/>
          </a:xfrm>
          <a:prstGeom prst="rect">
            <a:avLst/>
          </a:prstGeom>
        </p:spPr>
        <p:txBody>
          <a:bodyPr lIns="0" tIns="0" rIns="0" bIns="0" rtlCol="0" anchor="t">
            <a:spAutoFit/>
          </a:bodyPr>
          <a:lstStyle/>
          <a:p>
            <a:pPr algn="ctr">
              <a:lnSpc>
                <a:spcPts val="3899"/>
              </a:lnSpc>
              <a:spcBef>
                <a:spcPct val="0"/>
              </a:spcBef>
            </a:pPr>
            <a:r>
              <a:rPr lang="en-US" sz="2785">
                <a:solidFill>
                  <a:srgbClr val="000000"/>
                </a:solidFill>
                <a:latin typeface="Poppins"/>
                <a:ea typeface="Poppins"/>
                <a:cs typeface="Poppins"/>
                <a:sym typeface="Poppins"/>
              </a:rPr>
              <a:t>2.Dirty clothes no need to wash for many times if the rain is falling down.</a:t>
            </a:r>
          </a:p>
        </p:txBody>
      </p:sp>
      <p:sp>
        <p:nvSpPr>
          <p:cNvPr id="10" name="TextBox 10"/>
          <p:cNvSpPr txBox="1"/>
          <p:nvPr/>
        </p:nvSpPr>
        <p:spPr>
          <a:xfrm>
            <a:off x="637414" y="6905111"/>
            <a:ext cx="17324173" cy="1005524"/>
          </a:xfrm>
          <a:prstGeom prst="rect">
            <a:avLst/>
          </a:prstGeom>
        </p:spPr>
        <p:txBody>
          <a:bodyPr lIns="0" tIns="0" rIns="0" bIns="0" rtlCol="0" anchor="t">
            <a:spAutoFit/>
          </a:bodyPr>
          <a:lstStyle/>
          <a:p>
            <a:pPr algn="l">
              <a:lnSpc>
                <a:spcPts val="3902"/>
              </a:lnSpc>
              <a:spcBef>
                <a:spcPct val="0"/>
              </a:spcBef>
            </a:pPr>
            <a:r>
              <a:rPr lang="en-US" sz="2787">
                <a:solidFill>
                  <a:srgbClr val="000000"/>
                </a:solidFill>
                <a:latin typeface="Poppins"/>
                <a:ea typeface="Poppins"/>
                <a:cs typeface="Poppins"/>
                <a:sym typeface="Poppins"/>
              </a:rPr>
              <a:t>3.It is great for working professionals who are busy and also for aged people , as this minor detail might easily be overlooked by them.</a:t>
            </a:r>
          </a:p>
        </p:txBody>
      </p:sp>
      <p:sp>
        <p:nvSpPr>
          <p:cNvPr id="11" name="TextBox 11"/>
          <p:cNvSpPr txBox="1"/>
          <p:nvPr/>
        </p:nvSpPr>
        <p:spPr>
          <a:xfrm>
            <a:off x="669309" y="5831195"/>
            <a:ext cx="18030935" cy="507793"/>
          </a:xfrm>
          <a:prstGeom prst="rect">
            <a:avLst/>
          </a:prstGeom>
        </p:spPr>
        <p:txBody>
          <a:bodyPr lIns="0" tIns="0" rIns="0" bIns="0" rtlCol="0" anchor="t">
            <a:spAutoFit/>
          </a:bodyPr>
          <a:lstStyle/>
          <a:p>
            <a:pPr algn="l">
              <a:lnSpc>
                <a:spcPts val="4036"/>
              </a:lnSpc>
              <a:spcBef>
                <a:spcPct val="0"/>
              </a:spcBef>
            </a:pPr>
            <a:r>
              <a:rPr lang="en-US" sz="2883">
                <a:solidFill>
                  <a:srgbClr val="000000"/>
                </a:solidFill>
                <a:latin typeface="Poppins"/>
                <a:ea typeface="Poppins"/>
                <a:cs typeface="Poppins"/>
                <a:sym typeface="Poppins"/>
              </a:rPr>
              <a:t>1.People acquire to save there time by no need to do some work (pickup there cloths) twicely.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2764038" y="4225038"/>
            <a:ext cx="12759923" cy="1893078"/>
          </a:xfrm>
          <a:prstGeom prst="rect">
            <a:avLst/>
          </a:prstGeom>
        </p:spPr>
        <p:txBody>
          <a:bodyPr lIns="0" tIns="0" rIns="0" bIns="0" rtlCol="0" anchor="t">
            <a:spAutoFit/>
          </a:bodyPr>
          <a:lstStyle/>
          <a:p>
            <a:pPr algn="ctr">
              <a:lnSpc>
                <a:spcPts val="14346"/>
              </a:lnSpc>
            </a:pPr>
            <a:r>
              <a:rPr lang="en-US" sz="14065">
                <a:solidFill>
                  <a:srgbClr val="FFFFFF"/>
                </a:solidFill>
                <a:latin typeface="Montserrat"/>
                <a:ea typeface="Montserrat"/>
                <a:cs typeface="Montserrat"/>
                <a:sym typeface="Montserrat"/>
              </a:rPr>
              <a:t>THANK YOU</a:t>
            </a:r>
          </a:p>
        </p:txBody>
      </p:sp>
      <p:sp>
        <p:nvSpPr>
          <p:cNvPr id="4" name="AutoShape 4"/>
          <p:cNvSpPr/>
          <p:nvPr/>
        </p:nvSpPr>
        <p:spPr>
          <a:xfrm>
            <a:off x="7669737" y="6496831"/>
            <a:ext cx="2948526" cy="0"/>
          </a:xfrm>
          <a:prstGeom prst="line">
            <a:avLst/>
          </a:prstGeom>
          <a:ln w="19050" cap="flat">
            <a:solidFill>
              <a:srgbClr val="FFFFFF"/>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Words>
  <Application>Microsoft Office PowerPoint</Application>
  <PresentationFormat>Custom</PresentationFormat>
  <Paragraphs>28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Montserrat</vt:lpstr>
      <vt:lpstr>Open Sans</vt:lpstr>
      <vt:lpstr>Calibri</vt:lpstr>
      <vt:lpstr>Poppins</vt:lpstr>
      <vt:lpstr>Quintessential</vt:lpstr>
      <vt:lpstr>Arial</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CLOTHS HANGING STAND</dc:title>
  <dc:creator>RITIKA</dc:creator>
  <cp:lastModifiedBy>Ritika Chaudhary</cp:lastModifiedBy>
  <cp:revision>2</cp:revision>
  <dcterms:created xsi:type="dcterms:W3CDTF">2006-08-16T00:00:00Z</dcterms:created>
  <dcterms:modified xsi:type="dcterms:W3CDTF">2025-08-12T15:31:38Z</dcterms:modified>
  <dc:identifier>DAGTbpBGfJY</dc:identifier>
</cp:coreProperties>
</file>