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EDEF7-D13A-4A93-81D9-E41C11FB706A}">
  <a:tblStyle styleId="{56DEDEF7-D13A-4A93-81D9-E41C11FB7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6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bf7453a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bf7453ad6_0_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980917"/>
            <a:ext cx="9143999" cy="1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36875" y="334400"/>
            <a:ext cx="36444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Problem Statement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236875" y="2298125"/>
            <a:ext cx="8662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To run GenAI on Intel AI Laptops and Simple LLM Inference on CPU and fine-tuning of LLM Models using Intel® OpenVINO™</a:t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75" y="1135100"/>
            <a:ext cx="4779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150" y="597250"/>
            <a:ext cx="4533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Unique Idea Brief (Solution)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238150" y="1344088"/>
            <a:ext cx="8543100" cy="14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We utilized the TinyLlama-1.1B-Chat-v1.0 model while constructing a chatbot for our project.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In order to boost speed, the model is set up with </a:t>
            </a:r>
            <a:r>
              <a:rPr lang="en-US" sz="1700" dirty="0" err="1">
                <a:solidFill>
                  <a:schemeClr val="dk1"/>
                </a:solidFill>
              </a:rPr>
              <a:t>OpenVINO</a:t>
            </a:r>
            <a:r>
              <a:rPr lang="en-US" sz="1700" dirty="0">
                <a:solidFill>
                  <a:schemeClr val="dk1"/>
                </a:solidFill>
              </a:rPr>
              <a:t> and adjusted with INT 4 precision for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234188" y="314070"/>
            <a:ext cx="267208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Offered</a:t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318350" y="910300"/>
            <a:ext cx="7469100" cy="3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Interactive Chatbot</a:t>
            </a:r>
            <a:r>
              <a:rPr lang="en-US" sz="2000" dirty="0">
                <a:solidFill>
                  <a:schemeClr val="dk1"/>
                </a:solidFill>
              </a:rPr>
              <a:t>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Chatbot that engages in two-way conversations.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Offers an engaging and interactive chat experience.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Can manage a range of inquiries from users and offer useful, courteous, and truthful answers.</a:t>
            </a:r>
          </a:p>
          <a:p>
            <a:pPr marL="1206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-US" sz="1700" b="1" dirty="0">
              <a:solidFill>
                <a:schemeClr val="dk1"/>
              </a:solidFill>
            </a:endParaRPr>
          </a:p>
          <a:p>
            <a:pPr marL="1206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US" sz="2000" b="1" dirty="0">
                <a:solidFill>
                  <a:schemeClr val="dk1"/>
                </a:solidFill>
              </a:rPr>
              <a:t>Fine-Tuned Model</a:t>
            </a:r>
            <a:r>
              <a:rPr lang="en-US" sz="2000" dirty="0">
                <a:solidFill>
                  <a:schemeClr val="dk1"/>
                </a:solidFill>
              </a:rPr>
              <a:t>:</a:t>
            </a:r>
          </a:p>
          <a:p>
            <a:pPr marL="457200" lvl="0" indent="-336550" algn="l" rtl="0"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Model that has been adjusted or optimized to perform better.</a:t>
            </a:r>
          </a:p>
          <a:p>
            <a:pPr marL="457200" lvl="0" indent="-336550" algn="l" rtl="0"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Employs the Tiny Llama 1B version, adjusted with INT4 compressed weights to improve efficiency.</a:t>
            </a:r>
          </a:p>
          <a:p>
            <a:pPr marL="457200" lvl="0" indent="-336550" algn="l" rtl="0"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The model's size is 696.44 MB when using INT4 compressed weights.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Features Offered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241200" y="916500"/>
            <a:ext cx="7746300" cy="204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Optimized for Efficiency</a:t>
            </a:r>
            <a:r>
              <a:rPr lang="en-US" sz="2000" dirty="0">
                <a:solidFill>
                  <a:schemeClr val="dk1"/>
                </a:solidFill>
              </a:rPr>
              <a:t>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Suitable for deployment on devices with limited computational resources.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Designed for maximum productivity.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Model is enhanced with </a:t>
            </a:r>
            <a:r>
              <a:rPr lang="en-US" sz="1700" dirty="0" err="1">
                <a:solidFill>
                  <a:schemeClr val="dk1"/>
                </a:solidFill>
              </a:rPr>
              <a:t>OpenVINO</a:t>
            </a:r>
            <a:r>
              <a:rPr lang="en-US" sz="1700" dirty="0">
                <a:solidFill>
                  <a:schemeClr val="dk1"/>
                </a:solidFill>
              </a:rPr>
              <a:t> to increase speed of response and reduce resource usage.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Appropriate for use on devices with restricted computing capabilities.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32048" y="321000"/>
            <a:ext cx="31971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flow</a:t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304675" y="985500"/>
            <a:ext cx="8057100" cy="256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Model Selection : </a:t>
            </a:r>
            <a:r>
              <a:rPr lang="en-US" sz="1700" dirty="0">
                <a:solidFill>
                  <a:schemeClr val="dk1"/>
                </a:solidFill>
              </a:rPr>
              <a:t>Select model for inference.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Model Fine-tuning </a:t>
            </a:r>
            <a:r>
              <a:rPr lang="en-US" sz="1700" dirty="0">
                <a:solidFill>
                  <a:schemeClr val="dk1"/>
                </a:solidFill>
              </a:rPr>
              <a:t>: Fine-tune the Tiny Llama 1B model to reduce size with INT4 compressed weights is 696.44 MB to optimize performance.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Intel Open VINO Optimization</a:t>
            </a:r>
            <a:r>
              <a:rPr lang="en-US" sz="1700" dirty="0">
                <a:solidFill>
                  <a:schemeClr val="dk1"/>
                </a:solidFill>
              </a:rPr>
              <a:t>: Apply </a:t>
            </a:r>
            <a:r>
              <a:rPr lang="en-US" sz="1700" dirty="0" err="1">
                <a:solidFill>
                  <a:schemeClr val="dk1"/>
                </a:solidFill>
              </a:rPr>
              <a:t>OpenVINO</a:t>
            </a:r>
            <a:r>
              <a:rPr lang="en-US" sz="1700" dirty="0">
                <a:solidFill>
                  <a:schemeClr val="dk1"/>
                </a:solidFill>
              </a:rPr>
              <a:t> to further optimize the model.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Deployment</a:t>
            </a:r>
            <a:r>
              <a:rPr lang="en-US" sz="1700" dirty="0">
                <a:solidFill>
                  <a:schemeClr val="dk1"/>
                </a:solidFill>
              </a:rPr>
              <a:t>: Deploy the optimized model for which Extensive testing was conducted to ensure stability and performance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en-US" sz="1700" dirty="0">
                <a:solidFill>
                  <a:schemeClr val="dk1"/>
                </a:solidFill>
              </a:rPr>
              <a:t>or end-user interaction.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Diagram</a:t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5" y="811852"/>
            <a:ext cx="7985866" cy="409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37236" y="540201"/>
            <a:ext cx="29769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237225" y="1505700"/>
            <a:ext cx="77130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TinyLlama-1.1B-Chat-v1.0:</a:t>
            </a:r>
            <a:r>
              <a:rPr lang="en-US" sz="1700" dirty="0">
                <a:solidFill>
                  <a:schemeClr val="dk1"/>
                </a:solidFill>
              </a:rPr>
              <a:t> The base LLM  model used for the project.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err="1">
                <a:solidFill>
                  <a:schemeClr val="dk1"/>
                </a:solidFill>
              </a:rPr>
              <a:t>OpenVINO</a:t>
            </a:r>
            <a:r>
              <a:rPr lang="en-US" sz="1700" dirty="0">
                <a:solidFill>
                  <a:schemeClr val="dk1"/>
                </a:solidFill>
              </a:rPr>
              <a:t>: For quantization and optimization of the model.</a:t>
            </a:r>
            <a:endParaRPr sz="1700" dirty="0">
              <a:solidFill>
                <a:schemeClr val="dk1"/>
              </a:solidFill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862" y="3026965"/>
            <a:ext cx="4122275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37236" y="318007"/>
            <a:ext cx="526224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 and contribution:</a:t>
            </a:r>
            <a:endParaRPr/>
          </a:p>
        </p:txBody>
      </p:sp>
      <p:graphicFrame>
        <p:nvGraphicFramePr>
          <p:cNvPr id="90" name="Google Shape;90;p14"/>
          <p:cNvGraphicFramePr/>
          <p:nvPr>
            <p:extLst>
              <p:ext uri="{D42A27DB-BD31-4B8C-83A1-F6EECF244321}">
                <p14:modId xmlns:p14="http://schemas.microsoft.com/office/powerpoint/2010/main" val="2456944490"/>
              </p:ext>
            </p:extLst>
          </p:nvPr>
        </p:nvGraphicFramePr>
        <p:xfrm>
          <a:off x="588723" y="1115600"/>
          <a:ext cx="7765027" cy="1892550"/>
        </p:xfrm>
        <a:graphic>
          <a:graphicData uri="http://schemas.openxmlformats.org/drawingml/2006/table">
            <a:tbl>
              <a:tblPr>
                <a:noFill/>
                <a:tableStyleId>{56DEDEF7-D13A-4A93-81D9-E41C11FB706A}</a:tableStyleId>
              </a:tblPr>
              <a:tblGrid>
                <a:gridCol w="4792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/>
                        <a:t>Contributions </a:t>
                      </a:r>
                      <a:endParaRPr sz="1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1"/>
                        <a:t>Name</a:t>
                      </a:r>
                      <a:endParaRPr sz="1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dk1"/>
                          </a:solidFill>
                        </a:rPr>
                        <a:t>Fine tuning and Quantization</a:t>
                      </a:r>
                      <a:endParaRPr sz="17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dirty="0">
                          <a:solidFill>
                            <a:schemeClr val="dk1"/>
                          </a:solidFill>
                        </a:rPr>
                        <a:t>Om Gadhvi</a:t>
                      </a:r>
                      <a:endParaRPr sz="17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Helper functions for Running the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Ritika Mayekar </a:t>
                      </a:r>
                      <a:endParaRPr sz="17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182943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241199" y="916500"/>
            <a:ext cx="8614701" cy="379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The project successfully demonstrates the capability of running advanced </a:t>
            </a:r>
            <a:r>
              <a:rPr lang="en-US" sz="1700" dirty="0" err="1">
                <a:solidFill>
                  <a:schemeClr val="dk1"/>
                </a:solidFill>
              </a:rPr>
              <a:t>GenAI</a:t>
            </a:r>
            <a:r>
              <a:rPr lang="en-US" sz="1700" dirty="0">
                <a:solidFill>
                  <a:schemeClr val="dk1"/>
                </a:solidFill>
              </a:rPr>
              <a:t> applications on Intel AI Laptops, specifically through the implementation of an efficient and user-friendly chatbot. By leveraging the Tiny Llama 1B model, optimized with Intel® </a:t>
            </a:r>
            <a:r>
              <a:rPr lang="en-US" sz="1700" dirty="0" err="1">
                <a:solidFill>
                  <a:schemeClr val="dk1"/>
                </a:solidFill>
              </a:rPr>
              <a:t>OpenVINO</a:t>
            </a:r>
            <a:r>
              <a:rPr lang="en-US" sz="1700" dirty="0">
                <a:solidFill>
                  <a:schemeClr val="dk1"/>
                </a:solidFill>
              </a:rPr>
              <a:t>™ and fine-tuned using INT4 precision, we have shown that complex language models can perform effectively on consumer-grade CPUs.</a:t>
            </a: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This project underscores the potential for democratizing AI technology, bringing powerful language models to a broader audience without the need for specialized hardware. As we look to the future, this project serves as a stepping stone towards more accessible and integrated AI solutions in everyday computing environments.</a:t>
            </a:r>
            <a:endParaRPr sz="17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419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Problem Statement</vt:lpstr>
      <vt:lpstr>Unique Idea Brief (Solution)</vt:lpstr>
      <vt:lpstr>Features Offered</vt:lpstr>
      <vt:lpstr>Features Offered</vt:lpstr>
      <vt:lpstr>Process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Nimit More</cp:lastModifiedBy>
  <cp:revision>9</cp:revision>
  <dcterms:modified xsi:type="dcterms:W3CDTF">2024-07-15T15:10:01Z</dcterms:modified>
</cp:coreProperties>
</file>