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3"/>
  </p:sldMasterIdLst>
  <p:notesMasterIdLst>
    <p:notesMasterId r:id="rId5"/>
  </p:notesMasterIdLst>
  <p:sldIdLst>
    <p:sldId id="256"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3958360-5B90-4246-8843-5B4384386CDC}"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341"/>
        <p:guide pos="3659"/>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hyperlink" Target="http://www.youtube.com/capgeminimedia" TargetMode="External"/><Relationship Id="rId7" Type="http://schemas.openxmlformats.org/officeDocument/2006/relationships/image" Target="../media/image7.png"/><Relationship Id="rId6" Type="http://schemas.openxmlformats.org/officeDocument/2006/relationships/hyperlink" Target="http://www.twitter.com/capgemini" TargetMode="External"/><Relationship Id="rId5" Type="http://schemas.openxmlformats.org/officeDocument/2006/relationships/image" Target="../media/image6.png"/><Relationship Id="rId4" Type="http://schemas.openxmlformats.org/officeDocument/2006/relationships/hyperlink" Target="http://www.slideshare.net/capgemini" TargetMode="External"/><Relationship Id="rId3" Type="http://schemas.openxmlformats.org/officeDocument/2006/relationships/image" Target="../media/image5.png"/><Relationship Id="rId2" Type="http://schemas.openxmlformats.org/officeDocument/2006/relationships/hyperlink" Target="http://www.linkedin.com/company/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10.png"/><Relationship Id="rId11" Type="http://schemas.openxmlformats.org/officeDocument/2006/relationships/image" Target="../media/image9.png"/><Relationship Id="rId10" Type="http://schemas.openxmlformats.org/officeDocument/2006/relationships/hyperlink" Target="http://www.facebook.com/capgemini"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endParaRPr lang="en-US" sz="1200" b="1">
              <a:solidFill>
                <a:srgbClr val="0070AD"/>
              </a:solidFill>
              <a:latin typeface="Verdana" panose="020B0604030504040204"/>
              <a:ea typeface="Verdana" panose="020B0604030504040204"/>
              <a:cs typeface="Verdana" panose="020B0604030504040204"/>
              <a:sym typeface="Verdana" panose="020B0604030504040204"/>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endParaRPr lang="en-US" sz="1200" b="1">
              <a:solidFill>
                <a:srgbClr val="0070AD"/>
              </a:solidFill>
              <a:latin typeface="Verdana" panose="020B0604030504040204"/>
              <a:ea typeface="Verdana" panose="020B0604030504040204"/>
              <a:cs typeface="Verdana" panose="020B0604030504040204"/>
              <a:sym typeface="Verdana" panose="020B0604030504040204"/>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endParaRPr lang="en-US" sz="1200" b="1">
              <a:solidFill>
                <a:srgbClr val="0070AD"/>
              </a:solidFill>
              <a:latin typeface="Verdana" panose="020B0604030504040204"/>
              <a:ea typeface="Verdana" panose="020B0604030504040204"/>
              <a:cs typeface="Verdana" panose="020B0604030504040204"/>
              <a:sym typeface="Verdana" panose="020B0604030504040204"/>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endParaRPr lang="en-US" sz="1100" b="1">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endParaRPr lang="en-US" sz="1100" b="1">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endParaRPr lang="en-US" sz="1100" b="1">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endParaRPr lang="en-US" sz="1100" b="1">
              <a:solidFill>
                <a:schemeClr val="lt1"/>
              </a:solidFill>
              <a:latin typeface="Verdana" panose="020B0604030504040204"/>
              <a:ea typeface="Verdana" panose="020B0604030504040204"/>
              <a:cs typeface="Verdana" panose="020B0604030504040204"/>
              <a:sym typeface="Verdana" panose="020B0604030504040204"/>
            </a:endParaRP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3"/>
          <p:cNvSpPr txBox="1"/>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3"/>
          <p:cNvSpPr txBox="1"/>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4" name="Google Shape;34;p3"/>
          <p:cNvSpPr txBox="1"/>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5" name="Google Shape;35;p3"/>
          <p:cNvSpPr/>
          <p:nvPr>
            <p:ph type="pic" idx="5"/>
          </p:nvPr>
        </p:nvSpPr>
        <p:spPr>
          <a:xfrm>
            <a:off x="383259" y="287492"/>
            <a:ext cx="1734208" cy="1735628"/>
          </a:xfrm>
          <a:prstGeom prst="ellipse">
            <a:avLst/>
          </a:prstGeom>
          <a:solidFill>
            <a:schemeClr val="lt1"/>
          </a:solidFill>
          <a:ln>
            <a:noFill/>
          </a:ln>
        </p:spPr>
      </p:sp>
      <p:sp>
        <p:nvSpPr>
          <p:cNvPr id="36" name="Google Shape;36;p3"/>
          <p:cNvSpPr txBox="1"/>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3"/>
          <p:cNvSpPr txBox="1"/>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8" name="Google Shape;38;p3"/>
          <p:cNvSpPr txBox="1"/>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 name="Google Shape;39;p3"/>
          <p:cNvSpPr txBox="1"/>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95"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40" name="Shape 140"/>
        <p:cNvGrpSpPr/>
        <p:nvPr/>
      </p:nvGrpSpPr>
      <p:grpSpPr>
        <a:xfrm>
          <a:off x="0" y="0"/>
          <a:ext cx="0" cy="0"/>
          <a:chOff x="0" y="0"/>
          <a:chExt cx="0" cy="0"/>
        </a:xfrm>
      </p:grpSpPr>
      <p:sp>
        <p:nvSpPr>
          <p:cNvPr id="141" name="Google Shape;141;p14"/>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
          <p:cNvSpPr txBox="1"/>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43" name="Shape 143"/>
        <p:cNvGrpSpPr/>
        <p:nvPr/>
      </p:nvGrpSpPr>
      <p:grpSpPr>
        <a:xfrm>
          <a:off x="0" y="0"/>
          <a:ext cx="0" cy="0"/>
          <a:chOff x="0" y="0"/>
          <a:chExt cx="0" cy="0"/>
        </a:xfrm>
      </p:grpSpPr>
      <p:sp>
        <p:nvSpPr>
          <p:cNvPr id="144" name="Google Shape;144;p15"/>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5"/>
          <p:cNvSpPr txBox="1"/>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46" name="Google Shape;146;p15"/>
          <p:cNvSpPr txBox="1"/>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47" name="Shape 147"/>
        <p:cNvGrpSpPr/>
        <p:nvPr/>
      </p:nvGrpSpPr>
      <p:grpSpPr>
        <a:xfrm>
          <a:off x="0" y="0"/>
          <a:ext cx="0" cy="0"/>
          <a:chOff x="0" y="0"/>
          <a:chExt cx="0" cy="0"/>
        </a:xfrm>
      </p:grpSpPr>
      <p:sp>
        <p:nvSpPr>
          <p:cNvPr id="148" name="Google Shape;148;p16"/>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6"/>
          <p:cNvSpPr txBox="1"/>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0" name="Google Shape;150;p16"/>
          <p:cNvSpPr txBox="1"/>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51" name="Shape 151"/>
        <p:cNvGrpSpPr/>
        <p:nvPr/>
      </p:nvGrpSpPr>
      <p:grpSpPr>
        <a:xfrm>
          <a:off x="0" y="0"/>
          <a:ext cx="0" cy="0"/>
          <a:chOff x="0" y="0"/>
          <a:chExt cx="0" cy="0"/>
        </a:xfrm>
      </p:grpSpPr>
      <p:sp>
        <p:nvSpPr>
          <p:cNvPr id="152" name="Google Shape;152;p17"/>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7"/>
          <p:cNvSpPr txBox="1"/>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4" name="Google Shape;154;p17"/>
          <p:cNvSpPr txBox="1"/>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5" name="Google Shape;155;p17"/>
          <p:cNvSpPr txBox="1"/>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6" name="Google Shape;156;p17"/>
          <p:cNvSpPr txBox="1"/>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57" name="Shape 157"/>
        <p:cNvGrpSpPr/>
        <p:nvPr/>
      </p:nvGrpSpPr>
      <p:grpSpPr>
        <a:xfrm>
          <a:off x="0" y="0"/>
          <a:ext cx="0" cy="0"/>
          <a:chOff x="0" y="0"/>
          <a:chExt cx="0" cy="0"/>
        </a:xfrm>
      </p:grpSpPr>
      <p:sp>
        <p:nvSpPr>
          <p:cNvPr id="158" name="Google Shape;158;p18"/>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8"/>
          <p:cNvSpPr txBox="1"/>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160" name="Google Shape;160;p18"/>
          <p:cNvSpPr txBox="1"/>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161" name="Google Shape;161;p18"/>
          <p:cNvSpPr txBox="1"/>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162" name="Google Shape;162;p18"/>
          <p:cNvSpPr txBox="1"/>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163" name="Google Shape;163;p18"/>
          <p:cNvSpPr txBox="1"/>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164" name="Google Shape;164;p18"/>
          <p:cNvSpPr txBox="1"/>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165" name="Google Shape;165;p18"/>
          <p:cNvSpPr txBox="1"/>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166" name="Google Shape;166;p18"/>
          <p:cNvSpPr txBox="1"/>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67" name="Shape 167"/>
        <p:cNvGrpSpPr/>
        <p:nvPr/>
      </p:nvGrpSpPr>
      <p:grpSpPr>
        <a:xfrm>
          <a:off x="0" y="0"/>
          <a:ext cx="0" cy="0"/>
          <a:chOff x="0" y="0"/>
          <a:chExt cx="0" cy="0"/>
        </a:xfrm>
      </p:grpSpPr>
      <p:sp>
        <p:nvSpPr>
          <p:cNvPr id="168" name="Google Shape;168;p19"/>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showMasterSp="0" matchingName="Vide">
  <p:cSld name="BLANK">
    <p:spTree>
      <p:nvGrpSpPr>
        <p:cNvPr id="169"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70" name="Shape 170"/>
        <p:cNvGrpSpPr/>
        <p:nvPr/>
      </p:nvGrpSpPr>
      <p:grpSpPr>
        <a:xfrm>
          <a:off x="0" y="0"/>
          <a:ext cx="0" cy="0"/>
          <a:chOff x="0" y="0"/>
          <a:chExt cx="0" cy="0"/>
        </a:xfrm>
      </p:grpSpPr>
      <p:sp>
        <p:nvSpPr>
          <p:cNvPr id="171" name="Google Shape;171;p21"/>
          <p:cNvSpPr txBox="1"/>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1"/>
          <p:cNvSpPr txBox="1"/>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73" name="Google Shape;173;p21"/>
          <p:cNvSpPr txBox="1"/>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74" name="Shape 174"/>
        <p:cNvGrpSpPr/>
        <p:nvPr/>
      </p:nvGrpSpPr>
      <p:grpSpPr>
        <a:xfrm>
          <a:off x="0" y="0"/>
          <a:ext cx="0" cy="0"/>
          <a:chOff x="0" y="0"/>
          <a:chExt cx="0" cy="0"/>
        </a:xfrm>
      </p:grpSpPr>
      <p:sp>
        <p:nvSpPr>
          <p:cNvPr id="175" name="Google Shape;175;p22"/>
          <p:cNvSpPr txBox="1"/>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76" name="Google Shape;176;p22"/>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40" name="Shape 40"/>
        <p:cNvGrpSpPr/>
        <p:nvPr/>
      </p:nvGrpSpPr>
      <p:grpSpPr>
        <a:xfrm>
          <a:off x="0" y="0"/>
          <a:ext cx="0" cy="0"/>
          <a:chOff x="0" y="0"/>
          <a:chExt cx="0" cy="0"/>
        </a:xfrm>
      </p:grpSpPr>
      <p:sp>
        <p:nvSpPr>
          <p:cNvPr id="41" name="Google Shape;41;p4"/>
          <p:cNvSpPr txBox="1"/>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4"/>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77" name="Shape 177"/>
        <p:cNvGrpSpPr/>
        <p:nvPr/>
      </p:nvGrpSpPr>
      <p:grpSpPr>
        <a:xfrm>
          <a:off x="0" y="0"/>
          <a:ext cx="0" cy="0"/>
          <a:chOff x="0" y="0"/>
          <a:chExt cx="0" cy="0"/>
        </a:xfrm>
      </p:grpSpPr>
      <p:sp>
        <p:nvSpPr>
          <p:cNvPr id="178" name="Google Shape;178;p23"/>
          <p:cNvSpPr txBox="1"/>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3"/>
          <p:cNvSpPr txBox="1"/>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0" name="Google Shape;180;p23"/>
          <p:cNvSpPr txBox="1"/>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81" name="Shape 181"/>
        <p:cNvGrpSpPr/>
        <p:nvPr/>
      </p:nvGrpSpPr>
      <p:grpSpPr>
        <a:xfrm>
          <a:off x="0" y="0"/>
          <a:ext cx="0" cy="0"/>
          <a:chOff x="0" y="0"/>
          <a:chExt cx="0" cy="0"/>
        </a:xfrm>
      </p:grpSpPr>
      <p:sp>
        <p:nvSpPr>
          <p:cNvPr id="182" name="Google Shape;182;p24"/>
          <p:cNvSpPr txBox="1"/>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3" name="Google Shape;183;p24"/>
          <p:cNvSpPr txBox="1"/>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4" name="Google Shape;184;p24"/>
          <p:cNvSpPr txBox="1"/>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5" name="Google Shape;185;p24"/>
          <p:cNvSpPr txBox="1"/>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4"/>
          <p:cNvSpPr txBox="1"/>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87" name="Shape 187"/>
        <p:cNvGrpSpPr/>
        <p:nvPr/>
      </p:nvGrpSpPr>
      <p:grpSpPr>
        <a:xfrm>
          <a:off x="0" y="0"/>
          <a:ext cx="0" cy="0"/>
          <a:chOff x="0" y="0"/>
          <a:chExt cx="0" cy="0"/>
        </a:xfrm>
      </p:grpSpPr>
      <p:sp>
        <p:nvSpPr>
          <p:cNvPr id="188" name="Google Shape;188;p25"/>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5"/>
          <p:cNvSpPr txBox="1"/>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0" name="Google Shape;190;p25"/>
          <p:cNvSpPr txBox="1"/>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1" name="Google Shape;191;p25"/>
          <p:cNvSpPr txBox="1"/>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2" name="Google Shape;192;p25"/>
          <p:cNvSpPr txBox="1"/>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3" name="Google Shape;193;p25"/>
          <p:cNvSpPr txBox="1"/>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4" name="Google Shape;194;p25"/>
          <p:cNvSpPr txBox="1"/>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95"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6"/>
          <p:cNvSpPr txBox="1"/>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0" name="Google Shape;200;p26"/>
          <p:cNvSpPr txBox="1"/>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1" name="Google Shape;201;p26"/>
          <p:cNvSpPr txBox="1"/>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202" name="Shape 202"/>
        <p:cNvGrpSpPr/>
        <p:nvPr/>
      </p:nvGrpSpPr>
      <p:grpSpPr>
        <a:xfrm>
          <a:off x="0" y="0"/>
          <a:ext cx="0" cy="0"/>
          <a:chOff x="0" y="0"/>
          <a:chExt cx="0" cy="0"/>
        </a:xfrm>
      </p:grpSpPr>
      <p:sp>
        <p:nvSpPr>
          <p:cNvPr id="203" name="Google Shape;203;p27"/>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204"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205"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8" name="Google Shape;208;p29"/>
          <p:cNvSpPr txBox="1"/>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9" name="Google Shape;209;p29"/>
          <p:cNvSpPr txBox="1"/>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10" name="Google Shape;210;p29"/>
          <p:cNvSpPr txBox="1"/>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43" name="Shape 43"/>
        <p:cNvGrpSpPr/>
        <p:nvPr/>
      </p:nvGrpSpPr>
      <p:grpSpPr>
        <a:xfrm>
          <a:off x="0" y="0"/>
          <a:ext cx="0" cy="0"/>
          <a:chOff x="0" y="0"/>
          <a:chExt cx="0" cy="0"/>
        </a:xfrm>
      </p:grpSpPr>
      <p:sp>
        <p:nvSpPr>
          <p:cNvPr id="44" name="Google Shape;44;p5"/>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5"/>
          <p:cNvSpPr txBox="1"/>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47" name="Shape 47"/>
        <p:cNvGrpSpPr/>
        <p:nvPr/>
      </p:nvGrpSpPr>
      <p:grpSpPr>
        <a:xfrm>
          <a:off x="0" y="0"/>
          <a:ext cx="0" cy="0"/>
          <a:chOff x="0" y="0"/>
          <a:chExt cx="0" cy="0"/>
        </a:xfrm>
      </p:grpSpPr>
      <p:sp>
        <p:nvSpPr>
          <p:cNvPr id="48" name="Google Shape;48;p6"/>
          <p:cNvSpPr txBox="1"/>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9" name="Google Shape;49;p6"/>
          <p:cNvSpPr txBox="1"/>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6"/>
          <p:cNvSpPr txBox="1"/>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54" name="Shape 54"/>
        <p:cNvGrpSpPr/>
        <p:nvPr/>
      </p:nvGrpSpPr>
      <p:grpSpPr>
        <a:xfrm>
          <a:off x="0" y="0"/>
          <a:ext cx="0" cy="0"/>
          <a:chOff x="0" y="0"/>
          <a:chExt cx="0" cy="0"/>
        </a:xfrm>
      </p:grpSpPr>
      <p:sp>
        <p:nvSpPr>
          <p:cNvPr id="55" name="Google Shape;55;p7"/>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7" name="Google Shape;57;p7"/>
          <p:cNvSpPr txBox="1"/>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8" name="Google Shape;58;p7"/>
          <p:cNvSpPr txBox="1"/>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7"/>
          <p:cNvSpPr txBox="1"/>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0" name="Google Shape;60;p7"/>
          <p:cNvSpPr txBox="1"/>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7"/>
          <p:cNvSpPr txBox="1"/>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7" name="Google Shape;67;p8"/>
          <p:cNvSpPr txBox="1"/>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8" name="Google Shape;68;p8"/>
          <p:cNvSpPr txBox="1"/>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69" name="Shape 69"/>
        <p:cNvGrpSpPr/>
        <p:nvPr/>
      </p:nvGrpSpPr>
      <p:grpSpPr>
        <a:xfrm>
          <a:off x="0" y="0"/>
          <a:ext cx="0" cy="0"/>
          <a:chOff x="0" y="0"/>
          <a:chExt cx="0" cy="0"/>
        </a:xfrm>
      </p:grpSpPr>
      <p:sp>
        <p:nvSpPr>
          <p:cNvPr id="70" name="Google Shape;70;p9"/>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7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4" name="Google Shape;74;p10"/>
          <p:cNvSpPr txBox="1"/>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10"/>
          <p:cNvSpPr txBox="1"/>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6" name="Google Shape;76;p10"/>
          <p:cNvSpPr txBox="1"/>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78"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endParaRPr lang="en-US" sz="800">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endParaRPr lang="en-US" sz="800">
              <a:solidFill>
                <a:schemeClr val="lt1"/>
              </a:solidFill>
              <a:latin typeface="Arial" panose="020B0604020202020204"/>
              <a:ea typeface="Arial" panose="020B0604020202020204"/>
              <a:cs typeface="Arial" panose="020B0604020202020204"/>
              <a:sym typeface="Arial" panose="020B0604020202020204"/>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a:solidFill>
                <a:schemeClr val="dk1"/>
              </a:solidFill>
              <a:latin typeface="Verdana" panose="020B0604030504040204"/>
              <a:ea typeface="Verdana" panose="020B0604030504040204"/>
              <a:cs typeface="Verdana" panose="020B0604030504040204"/>
              <a:sym typeface="Verdana" panose="020B0604030504040204"/>
            </a:endParaRP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lang="en-US" sz="9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endParaRPr lang="en-US" sz="1400">
              <a:solidFill>
                <a:schemeClr val="accent1"/>
              </a:solidFill>
              <a:latin typeface="Verdana" panose="020B0604030504040204"/>
              <a:ea typeface="Verdana" panose="020B0604030504040204"/>
              <a:cs typeface="Verdana" panose="020B0604030504040204"/>
              <a:sym typeface="Verdana" panose="020B0604030504040204"/>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endParaRPr lang="en-US" sz="1400">
              <a:solidFill>
                <a:schemeClr val="accent2"/>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endParaRPr lang="en-US" sz="800" b="0" u="none">
              <a:solidFill>
                <a:schemeClr val="accent2"/>
              </a:solidFill>
              <a:latin typeface="Verdana" panose="020B0604030504040204"/>
              <a:ea typeface="Verdana" panose="020B0604030504040204"/>
              <a:cs typeface="Verdana" panose="020B0604030504040204"/>
              <a:sym typeface="Verdana" panose="020B0604030504040204"/>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endParaRPr lang="en-US" sz="800" b="0" u="none">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6" name="Google Shape;16;p2"/>
          <p:cNvSpPr txBox="1"/>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7" name="Google Shape;17;p2"/>
          <p:cNvSpPr txBox="1"/>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13"/>
          <p:cNvSpPr txBox="1"/>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endParaRPr lang="en-US" sz="700" b="0" i="0">
              <a:solidFill>
                <a:schemeClr val="dk2"/>
              </a:solidFill>
              <a:latin typeface="Arial" panose="020B0604020202020204"/>
              <a:ea typeface="Arial" panose="020B0604020202020204"/>
              <a:cs typeface="Arial" panose="020B0604020202020204"/>
              <a:sym typeface="Arial" panose="020B0604020202020204"/>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endParaRPr lang="en-US" sz="800">
              <a:solidFill>
                <a:srgbClr val="A5A5A5"/>
              </a:solidFill>
              <a:latin typeface="Arial" panose="020B0604020202020204"/>
              <a:ea typeface="Arial" panose="020B0604020202020204"/>
              <a:cs typeface="Arial" panose="020B0604020202020204"/>
              <a:sym typeface="Arial" panose="020B0604020202020204"/>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12.jpeg"/><Relationship Id="rId3" Type="http://schemas.openxmlformats.org/officeDocument/2006/relationships/image" Target="../media/image11.png"/><Relationship Id="rId2" Type="http://schemas.openxmlformats.org/officeDocument/2006/relationships/hyperlink" Target="https://github.com/abhishek311017" TargetMode="External"/><Relationship Id="rId1" Type="http://schemas.openxmlformats.org/officeDocument/2006/relationships/hyperlink" Target="https://github.com/RitikaRaj29?tab=repositor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graphicFrame>
        <p:nvGraphicFramePr>
          <p:cNvPr id="216" name="Google Shape;216;p1"/>
          <p:cNvGraphicFramePr/>
          <p:nvPr/>
        </p:nvGraphicFramePr>
        <p:xfrm>
          <a:off x="9296400" y="1421131"/>
          <a:ext cx="2976880" cy="4821555"/>
        </p:xfrm>
        <a:graphic>
          <a:graphicData uri="http://schemas.openxmlformats.org/drawingml/2006/table">
            <a:tbl>
              <a:tblPr firstRow="1" bandRow="1">
                <a:noFill/>
                <a:tableStyleId>{F3958360-5B90-4246-8843-5B4384386CDC}</a:tableStyleId>
              </a:tblPr>
              <a:tblGrid>
                <a:gridCol w="1397325"/>
                <a:gridCol w="1579250"/>
              </a:tblGrid>
              <a:tr h="126492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a:t>Basics, OOPS, Exception Handling ,Arrays ,Collection and Generics,</a:t>
                      </a:r>
                      <a:endParaRPr lang="en-US" sz="1100" b="0" u="none" strike="noStrike" cap="none"/>
                    </a:p>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a:t>Delegates and Events, File Io and Serialization.</a:t>
                      </a:r>
                      <a:endParaRPr lang="en-US" sz="1100" b="0" u="none" strike="noStrike" cap="none"/>
                    </a:p>
                  </a:txBody>
                  <a:tcPr marL="91450" marR="91450" marT="45725" marB="45725"/>
                </a:tc>
              </a:tr>
              <a:tr h="7081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.NET Framework</a:t>
                      </a:r>
                      <a:endPar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i="0" u="none" strike="noStrike">
                          <a:solidFill>
                            <a:schemeClr val="dk1"/>
                          </a:solidFill>
                          <a:latin typeface="Verdana" panose="020B0604030504040204"/>
                          <a:ea typeface="Verdana" panose="020B0604030504040204"/>
                          <a:cs typeface="Verdana" panose="020B0604030504040204"/>
                          <a:sym typeface="Verdana" panose="020B0604030504040204"/>
                        </a:rPr>
                        <a:t>ADO.NET,ASP.NET with MVC5 and WEB API, Entity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r h="436880">
                <a:tc>
                  <a:txBody>
                    <a:bodyPr/>
                    <a:p>
                      <a:pPr marL="0" marR="0" lvl="0" indent="0" algn="l" rtl="0">
                        <a:spcBef>
                          <a:spcPts val="0"/>
                        </a:spcBef>
                        <a:spcAft>
                          <a:spcPts val="0"/>
                        </a:spcAft>
                        <a:buNone/>
                      </a:pPr>
                      <a:r>
                        <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Ado.net</a:t>
                      </a:r>
                      <a:endPar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p>
                      <a:pPr marL="0" marR="0" lvl="0" indent="0" algn="l" rtl="0">
                        <a:spcBef>
                          <a:spcPts val="0"/>
                        </a:spcBef>
                        <a:spcAft>
                          <a:spcPts val="0"/>
                        </a:spcAft>
                        <a:buNone/>
                      </a:pPr>
                      <a:r>
                        <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Basics Architecture</a:t>
                      </a:r>
                      <a:endPar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r h="370205">
                <a:tc>
                  <a:txBody>
                    <a:bodyPr/>
                    <a:lstStyle/>
                    <a:p>
                      <a:pPr marL="0" marR="0" lvl="0" indent="0" algn="l" rtl="0">
                        <a:spcBef>
                          <a:spcPts val="0"/>
                        </a:spcBef>
                        <a:spcAft>
                          <a:spcPts val="0"/>
                        </a:spcAft>
                        <a:buNone/>
                      </a:pPr>
                      <a:r>
                        <a:rPr lang="en-IN"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a:t>
                      </a:r>
                      <a:endParaRPr lang="en-IN"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u="none" strike="noStrike" cap="none"/>
                        <a:t>Basics, OOPS</a:t>
                      </a:r>
                      <a:r>
                        <a:rPr lang="en-IN" altLang="en-US" sz="1100" b="0" u="none" strike="noStrike" cap="none"/>
                        <a:t> </a:t>
                      </a:r>
                      <a:endParaRPr lang="en-IN" altLang="en-US" sz="1100" b="0" u="none" strike="noStrike" cap="none"/>
                    </a:p>
                    <a:p>
                      <a:pPr marL="0" marR="0" lvl="0" indent="0" algn="l" rtl="0">
                        <a:spcBef>
                          <a:spcPts val="0"/>
                        </a:spcBef>
                        <a:spcAft>
                          <a:spcPts val="0"/>
                        </a:spcAft>
                        <a:buNone/>
                      </a:pPr>
                      <a:r>
                        <a:rPr lang="en-IN" altLang="en-US" sz="1100" b="0" u="none" strike="noStrike" cap="none"/>
                        <a:t>Concepts</a:t>
                      </a:r>
                      <a:r>
                        <a:rPr lang="en-US" sz="1100" b="0" u="none" strike="noStrike" cap="none"/>
                        <a:t> </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r h="240775">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Database</a:t>
                      </a:r>
                      <a:endPar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 SQL</a:t>
                      </a:r>
                      <a:endPar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r h="354100">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u="none" strike="noStrike" cap="none"/>
                        <a:t>Tools</a:t>
                      </a:r>
                      <a:endParaRPr lang="en-US" sz="1100" u="none" strike="noStrike" cap="none"/>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GIT,POSTMAN</a:t>
                      </a:r>
                      <a:endParaRPr lang="en-US" sz="1100">
                        <a:solidFill>
                          <a:schemeClr val="dk1"/>
                        </a:solidFill>
                      </a:endParaRPr>
                    </a:p>
                  </a:txBody>
                  <a:tcPr marL="91450" marR="91450" marT="45725" marB="45725"/>
                </a:tc>
              </a:tr>
              <a:tr h="2407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Technology</a:t>
                      </a:r>
                      <a:endPar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HTML5 ,CSS &amp; Angular</a:t>
                      </a:r>
                      <a:endParaRPr lang="en-US" sz="1100">
                        <a:solidFill>
                          <a:schemeClr val="dk1"/>
                        </a:solidFill>
                      </a:endParaRPr>
                    </a:p>
                  </a:txBody>
                  <a:tcPr marL="91450" marR="91450" marT="45725" marB="45725"/>
                </a:tc>
              </a:tr>
              <a:tr h="8639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Add On Skills</a:t>
                      </a:r>
                      <a:endPar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Communication Skills, Team Management</a:t>
                      </a:r>
                      <a:endPar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bl>
          </a:graphicData>
        </a:graphic>
      </p:graphicFrame>
      <p:sp>
        <p:nvSpPr>
          <p:cNvPr id="217" name="Google Shape;217;p1"/>
          <p:cNvSpPr txBox="1"/>
          <p:nvPr>
            <p:ph type="body" idx="1"/>
          </p:nvPr>
        </p:nvSpPr>
        <p:spPr>
          <a:xfrm>
            <a:off x="4898186" y="2895791"/>
            <a:ext cx="4008437" cy="388045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sz="1200">
                <a:latin typeface="Times New Roman" panose="02020603050405020304"/>
                <a:ea typeface="Times New Roman" panose="02020603050405020304"/>
                <a:cs typeface="Times New Roman" panose="02020603050405020304"/>
                <a:sym typeface="Times New Roman" panose="02020603050405020304"/>
              </a:rPr>
              <a:t>Completed case study on </a:t>
            </a:r>
            <a:r>
              <a:rPr lang="en-IN" altLang="en-US" sz="1200" b="1">
                <a:latin typeface="Times New Roman" panose="02020603050405020304"/>
                <a:ea typeface="Times New Roman" panose="02020603050405020304"/>
                <a:cs typeface="Times New Roman" panose="02020603050405020304"/>
                <a:sym typeface="Times New Roman" panose="02020603050405020304"/>
              </a:rPr>
              <a:t>Online Shopping Cart System</a:t>
            </a:r>
            <a:r>
              <a:rPr lang="en-US" sz="1200" b="1">
                <a:latin typeface="Times New Roman" panose="02020603050405020304"/>
                <a:ea typeface="Times New Roman" panose="02020603050405020304"/>
                <a:cs typeface="Times New Roman" panose="02020603050405020304"/>
                <a:sym typeface="Times New Roman" panose="02020603050405020304"/>
              </a:rPr>
              <a:t> </a:t>
            </a:r>
            <a:r>
              <a:rPr lang="en-US" sz="1200">
                <a:latin typeface="Times New Roman" panose="02020603050405020304"/>
                <a:ea typeface="Times New Roman" panose="02020603050405020304"/>
                <a:cs typeface="Times New Roman" panose="02020603050405020304"/>
                <a:sym typeface="Times New Roman" panose="02020603050405020304"/>
              </a:rPr>
              <a:t>which </a:t>
            </a:r>
            <a:r>
              <a:rPr lang="en-US" sz="1200">
                <a:solidFill>
                  <a:srgbClr val="242424"/>
                </a:solidFill>
                <a:latin typeface="Times New Roman" panose="02020603050405020304"/>
                <a:ea typeface="Times New Roman" panose="02020603050405020304"/>
                <a:cs typeface="Times New Roman" panose="02020603050405020304"/>
                <a:sym typeface="Times New Roman" panose="02020603050405020304"/>
              </a:rPr>
              <a:t>is a Web-based System.</a:t>
            </a:r>
            <a:r>
              <a:rPr lang="en-US"/>
              <a:t> </a:t>
            </a:r>
            <a:r>
              <a:rPr lang="en-IN" altLang="en-US"/>
              <a:t>Online Shopping Cart System</a:t>
            </a:r>
            <a:r>
              <a:rPr lang="en-US" sz="1200">
                <a:latin typeface="Times New Roman" panose="02020603050405020304"/>
                <a:ea typeface="Times New Roman" panose="02020603050405020304"/>
                <a:cs typeface="Times New Roman" panose="02020603050405020304"/>
                <a:sym typeface="Times New Roman" panose="02020603050405020304"/>
              </a:rPr>
              <a:t> is implemented </a:t>
            </a:r>
            <a:r>
              <a:rPr lang="en-IN" altLang="en-US" sz="1200">
                <a:latin typeface="Times New Roman" panose="02020603050405020304"/>
                <a:ea typeface="Times New Roman" panose="02020603050405020304"/>
                <a:cs typeface="Times New Roman" panose="02020603050405020304"/>
                <a:sym typeface="Times New Roman" panose="02020603050405020304"/>
              </a:rPr>
              <a:t>to </a:t>
            </a:r>
            <a:r>
              <a:rPr lang="en-US" sz="1200">
                <a:latin typeface="Times New Roman" panose="02020603050405020304"/>
                <a:ea typeface="Times New Roman" panose="02020603050405020304"/>
                <a:cs typeface="Times New Roman" panose="02020603050405020304"/>
                <a:sym typeface="Times New Roman" panose="02020603050405020304"/>
              </a:rPr>
              <a:t>automate product purchase by converting the shopping system from manual to online.</a:t>
            </a:r>
            <a:r>
              <a:rPr lang="en-IN" altLang="en-US" sz="1200">
                <a:latin typeface="Times New Roman" panose="02020603050405020304"/>
                <a:ea typeface="Times New Roman" panose="02020603050405020304"/>
                <a:cs typeface="Times New Roman" panose="02020603050405020304"/>
                <a:sym typeface="Times New Roman" panose="02020603050405020304"/>
              </a:rPr>
              <a:t> It p</a:t>
            </a:r>
            <a:r>
              <a:rPr lang="en-US" sz="1200">
                <a:latin typeface="Times New Roman" panose="02020603050405020304"/>
                <a:ea typeface="Times New Roman" panose="02020603050405020304"/>
                <a:cs typeface="Times New Roman" panose="02020603050405020304"/>
                <a:sym typeface="Times New Roman" panose="02020603050405020304"/>
              </a:rPr>
              <a:t>rovides the product searching facilities based on variou</a:t>
            </a:r>
            <a:r>
              <a:rPr lang="en-IN" altLang="en-US" sz="1200">
                <a:latin typeface="Times New Roman" panose="02020603050405020304"/>
                <a:ea typeface="Times New Roman" panose="02020603050405020304"/>
                <a:cs typeface="Times New Roman" panose="02020603050405020304"/>
                <a:sym typeface="Times New Roman" panose="02020603050405020304"/>
              </a:rPr>
              <a:t>s</a:t>
            </a:r>
            <a:r>
              <a:rPr lang="en-US" sz="1200">
                <a:latin typeface="Times New Roman" panose="02020603050405020304"/>
                <a:ea typeface="Times New Roman" panose="02020603050405020304"/>
                <a:cs typeface="Times New Roman" panose="02020603050405020304"/>
                <a:sym typeface="Times New Roman" panose="02020603050405020304"/>
              </a:rPr>
              <a:t> factors such as categories</a:t>
            </a:r>
            <a:r>
              <a:rPr lang="en-IN" altLang="en-US" sz="1200">
                <a:latin typeface="Times New Roman" panose="02020603050405020304"/>
                <a:ea typeface="Times New Roman" panose="02020603050405020304"/>
                <a:cs typeface="Times New Roman" panose="02020603050405020304"/>
                <a:sym typeface="Times New Roman" panose="02020603050405020304"/>
              </a:rPr>
              <a:t> and</a:t>
            </a:r>
            <a:r>
              <a:rPr lang="en-US" sz="1200">
                <a:latin typeface="Times New Roman" panose="02020603050405020304"/>
                <a:ea typeface="Times New Roman" panose="02020603050405020304"/>
                <a:cs typeface="Times New Roman" panose="02020603050405020304"/>
                <a:sym typeface="Times New Roman" panose="02020603050405020304"/>
              </a:rPr>
              <a:t> names</a:t>
            </a:r>
            <a:r>
              <a:rPr lang="en-IN" altLang="en-US" sz="1200">
                <a:latin typeface="Times New Roman" panose="02020603050405020304"/>
                <a:ea typeface="Times New Roman" panose="02020603050405020304"/>
                <a:cs typeface="Times New Roman" panose="02020603050405020304"/>
                <a:sym typeface="Times New Roman" panose="02020603050405020304"/>
              </a:rPr>
              <a:t>. </a:t>
            </a:r>
            <a:r>
              <a:rPr lang="en-US" sz="1200">
                <a:latin typeface="Times New Roman" panose="02020603050405020304"/>
                <a:ea typeface="Times New Roman" panose="02020603050405020304"/>
                <a:cs typeface="Times New Roman" panose="02020603050405020304"/>
                <a:sym typeface="Times New Roman" panose="02020603050405020304"/>
              </a:rPr>
              <a:t>The main objective of the </a:t>
            </a:r>
            <a:r>
              <a:rPr lang="en-IN" altLang="en-US">
                <a:sym typeface="+mn-ea"/>
              </a:rPr>
              <a:t>Online Shopping Cart System</a:t>
            </a:r>
            <a:r>
              <a:rPr lang="en-US" sz="1200">
                <a:latin typeface="Times New Roman" panose="02020603050405020304"/>
                <a:ea typeface="Times New Roman" panose="02020603050405020304"/>
                <a:cs typeface="Times New Roman" panose="02020603050405020304"/>
                <a:sym typeface="Times New Roman" panose="02020603050405020304"/>
              </a:rPr>
              <a:t> is</a:t>
            </a:r>
            <a:r>
              <a:rPr lang="en-US" sz="1200">
                <a:latin typeface="Times New Roman" panose="02020603050405020304"/>
                <a:ea typeface="Times New Roman" panose="02020603050405020304"/>
                <a:cs typeface="Times New Roman" panose="02020603050405020304"/>
                <a:sym typeface="Times New Roman" panose="02020603050405020304"/>
              </a:rPr>
              <a:t> to</a:t>
            </a:r>
            <a:r>
              <a:rPr lang="en-IN" altLang="en-US" sz="1200">
                <a:latin typeface="Times New Roman" panose="02020603050405020304"/>
                <a:ea typeface="Times New Roman" panose="02020603050405020304"/>
                <a:cs typeface="Times New Roman" panose="02020603050405020304"/>
                <a:sym typeface="Times New Roman" panose="02020603050405020304"/>
              </a:rPr>
              <a:t> sell products and this project deals with developing </a:t>
            </a:r>
            <a:endParaRPr lang="en-IN" altLang="en-US" sz="1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ts val="1200"/>
              <a:buNone/>
            </a:pPr>
            <a:r>
              <a:rPr lang="en-IN" altLang="en-US" sz="1200">
                <a:latin typeface="Times New Roman" panose="02020603050405020304"/>
                <a:ea typeface="Times New Roman" panose="02020603050405020304"/>
                <a:cs typeface="Times New Roman" panose="02020603050405020304"/>
                <a:sym typeface="Times New Roman" panose="02020603050405020304"/>
              </a:rPr>
              <a:t>an e-commerce website for online shopping.</a:t>
            </a:r>
            <a:endParaRPr lang="en-IN" altLang="en-US" sz="1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ts val="1200"/>
              <a:buNone/>
            </a:pPr>
            <a:r>
              <a:rPr lang="en-US" sz="1200">
                <a:solidFill>
                  <a:srgbClr val="242424"/>
                </a:solidFill>
                <a:latin typeface="Times New Roman" panose="02020603050405020304"/>
                <a:ea typeface="Times New Roman" panose="02020603050405020304"/>
                <a:cs typeface="Times New Roman" panose="02020603050405020304"/>
                <a:sym typeface="Times New Roman" panose="02020603050405020304"/>
              </a:rPr>
              <a:t>Technologies used:</a:t>
            </a:r>
            <a:endParaRPr sz="1200">
              <a:latin typeface="Times New Roman" panose="02020603050405020304"/>
              <a:ea typeface="Times New Roman" panose="02020603050405020304"/>
              <a:cs typeface="Times New Roman" panose="02020603050405020304"/>
              <a:sym typeface="Times New Roman" panose="02020603050405020304"/>
            </a:endParaRP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a:solidFill>
                  <a:srgbClr val="242424"/>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ANGULAR </a:t>
            </a:r>
            <a:endPar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endParaRP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ASP.NET CORE </a:t>
            </a:r>
            <a:endPar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endParaRP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Microsoft SQL Server</a:t>
            </a:r>
            <a:endPar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endParaRPr>
          </a:p>
          <a:p>
            <a:pPr marL="0" lvl="0" indent="228600" algn="just" rtl="0">
              <a:lnSpc>
                <a:spcPct val="100000"/>
              </a:lnSpc>
              <a:spcBef>
                <a:spcPts val="1000"/>
              </a:spcBef>
              <a:spcAft>
                <a:spcPts val="0"/>
              </a:spcAft>
              <a:buClr>
                <a:schemeClr val="dk1"/>
              </a:buClr>
              <a:buSzPts val="1000"/>
              <a:buNone/>
            </a:pPr>
            <a:endParaRPr b="1">
              <a:solidFill>
                <a:srgbClr val="242424"/>
              </a:solidFill>
              <a:latin typeface="Times New Roman" panose="02020603050405020304"/>
              <a:ea typeface="Times New Roman" panose="02020603050405020304"/>
              <a:cs typeface="Times New Roman" panose="02020603050405020304"/>
              <a:sym typeface="Times New Roman" panose="02020603050405020304"/>
            </a:endParaRPr>
          </a:p>
          <a:p>
            <a:pPr marL="0" lvl="0" indent="228600" algn="just" rtl="0">
              <a:lnSpc>
                <a:spcPct val="100000"/>
              </a:lnSpc>
              <a:spcBef>
                <a:spcPts val="1000"/>
              </a:spcBef>
              <a:spcAft>
                <a:spcPts val="0"/>
              </a:spcAft>
              <a:buClr>
                <a:schemeClr val="dk1"/>
              </a:buClr>
              <a:buSzPts val="1000"/>
              <a:buNone/>
            </a:pPr>
            <a:endParaRPr lang="en-US">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r>
              <a:rPr lang="en-IN">
                <a:solidFill>
                  <a:srgbClr val="000000"/>
                </a:solidFill>
                <a:latin typeface="Verdana" panose="020B0604030504040204"/>
                <a:ea typeface="Verdana" panose="020B0604030504040204"/>
                <a:cs typeface="Verdana" panose="020B0604030504040204"/>
                <a:sym typeface="Verdana" panose="020B0604030504040204"/>
              </a:rPr>
              <a:t>      </a:t>
            </a:r>
            <a:r>
              <a:rPr lang="en-IN">
                <a:solidFill>
                  <a:srgbClr val="000000"/>
                </a:solidFill>
                <a:latin typeface="Verdana" panose="020B0604030504040204"/>
                <a:ea typeface="Verdana" panose="020B0604030504040204"/>
                <a:cs typeface="Verdana" panose="020B0604030504040204"/>
                <a:sym typeface="Verdana" panose="020B0604030504040204"/>
                <a:hlinkClick r:id="rId1" tooltip="" action="ppaction://hlinkfile">
                  <a:extLst>
                    <a:ext uri="{DAF060AB-1E55-43B9-8AAB-6FB025537F2F}">
                      <wpsdc:hlinkClr xmlns:wpsdc="http://www.wps.cn/officeDocument/2017/drawingmlCustomData" val="88D5ED"/>
                      <wpsdc:folHlinkClr xmlns:wpsdc="http://www.wps.cn/officeDocument/2017/drawingmlCustomData" val="7E39BA"/>
                      <wpsdc:hlinkUnderline xmlns:wpsdc="http://www.wps.cn/officeDocument/2017/drawingmlCustomData" val="1"/>
                    </a:ext>
                  </a:extLst>
                </a:hlinkClick>
              </a:rPr>
              <a:t>Github Link</a:t>
            </a:r>
            <a:endParaRPr>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r>
              <a:rPr lang="en-US" b="1"/>
              <a:t> </a:t>
            </a:r>
            <a:endParaRPr b="1"/>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r>
              <a:rPr lang="en-US"/>
              <a:t>https://github.com/sdsameer07</a:t>
            </a:r>
            <a:endParaRPr lang="en-US"/>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br>
              <a:rPr lang="en-US"/>
            </a:br>
            <a:br>
              <a:rPr lang="en-US"/>
            </a:br>
            <a:endParaRPr lang="en-US"/>
          </a:p>
        </p:txBody>
      </p:sp>
      <p:sp>
        <p:nvSpPr>
          <p:cNvPr id="218" name="Google Shape;218;p1"/>
          <p:cNvSpPr txBox="1"/>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a:t>Analyst/Software Engineer</a:t>
            </a:r>
            <a:endParaRPr lang="en-US"/>
          </a:p>
        </p:txBody>
      </p:sp>
      <p:sp>
        <p:nvSpPr>
          <p:cNvPr id="219" name="Google Shape;219;p1"/>
          <p:cNvSpPr txBox="1"/>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r</a:t>
            </a:r>
            <a:r>
              <a:rPr lang="en-IN" altLang="en-US"/>
              <a:t>itika.raj@capgemini</a:t>
            </a:r>
            <a:r>
              <a:rPr lang="en-US"/>
              <a:t>.com</a:t>
            </a:r>
            <a:endParaRPr lang="en-US"/>
          </a:p>
        </p:txBody>
      </p:sp>
      <p:sp>
        <p:nvSpPr>
          <p:cNvPr id="220" name="Google Shape;220;p1"/>
          <p:cNvSpPr txBox="1"/>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a:t>
            </a:r>
            <a:r>
              <a:rPr lang="en-IN" altLang="en-US"/>
              <a:t>8084380078</a:t>
            </a:r>
            <a:endParaRPr lang="en-IN" altLang="en-US"/>
          </a:p>
        </p:txBody>
      </p:sp>
      <p:sp>
        <p:nvSpPr>
          <p:cNvPr id="221" name="Google Shape;221;p1"/>
          <p:cNvSpPr txBox="1"/>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a:t>Full Stack Developer</a:t>
            </a:r>
            <a:endParaRPr lang="en-US" sz="1100" b="1"/>
          </a:p>
          <a:p>
            <a:pPr marL="171450" lvl="0" indent="-171450" algn="l" rtl="0">
              <a:lnSpc>
                <a:spcPct val="114000"/>
              </a:lnSpc>
              <a:spcBef>
                <a:spcPts val="1000"/>
              </a:spcBef>
              <a:spcAft>
                <a:spcPts val="0"/>
              </a:spcAft>
              <a:buClr>
                <a:schemeClr val="dk1"/>
              </a:buClr>
              <a:buSzPts val="1000"/>
              <a:buFont typeface="Arial" panose="020B0604020202020204"/>
              <a:buChar char="•"/>
            </a:pPr>
            <a:r>
              <a:rPr lang="en-US"/>
              <a:t>Understanding of </a:t>
            </a:r>
            <a:r>
              <a:rPr lang="en-US" b="1"/>
              <a:t>RDBMS</a:t>
            </a:r>
            <a:r>
              <a:rPr lang="en-US"/>
              <a:t> concepts using </a:t>
            </a:r>
            <a:r>
              <a:rPr lang="en-US" b="1"/>
              <a:t>SQL Server.</a:t>
            </a:r>
            <a:endParaRPr lang="en-US" b="1"/>
          </a:p>
          <a:p>
            <a:pPr marL="171450" lvl="0" indent="-171450" algn="l" rtl="0">
              <a:lnSpc>
                <a:spcPct val="114000"/>
              </a:lnSpc>
              <a:spcBef>
                <a:spcPts val="1000"/>
              </a:spcBef>
              <a:spcAft>
                <a:spcPts val="0"/>
              </a:spcAft>
              <a:buClr>
                <a:schemeClr val="dk1"/>
              </a:buClr>
              <a:buSzPts val="1000"/>
              <a:buFont typeface="Arial" panose="020B0604020202020204"/>
              <a:buChar char="•"/>
            </a:pPr>
            <a:r>
              <a:rPr lang="en-US"/>
              <a:t>Practical understanding of </a:t>
            </a:r>
            <a:r>
              <a:rPr lang="en-US" b="1"/>
              <a:t>C# </a:t>
            </a:r>
            <a:r>
              <a:rPr lang="en-US"/>
              <a:t>and </a:t>
            </a:r>
            <a:r>
              <a:rPr lang="en-US" b="1"/>
              <a:t>SQL</a:t>
            </a:r>
            <a:r>
              <a:rPr lang="en-US"/>
              <a:t> concepts using </a:t>
            </a:r>
            <a:r>
              <a:rPr lang="en-US" b="1"/>
              <a:t>Visual Studio </a:t>
            </a:r>
            <a:r>
              <a:rPr lang="en-US"/>
              <a:t>and </a:t>
            </a:r>
            <a:r>
              <a:rPr lang="en-US" b="1"/>
              <a:t>SQL Server</a:t>
            </a:r>
            <a:endParaRPr lang="en-US" b="1"/>
          </a:p>
          <a:p>
            <a:pPr marL="171450" lvl="0" indent="-171450" algn="l" rtl="0">
              <a:lnSpc>
                <a:spcPct val="114000"/>
              </a:lnSpc>
              <a:spcBef>
                <a:spcPts val="1000"/>
              </a:spcBef>
              <a:spcAft>
                <a:spcPts val="0"/>
              </a:spcAft>
              <a:buClr>
                <a:schemeClr val="dk1"/>
              </a:buClr>
              <a:buSzPts val="1000"/>
              <a:buFont typeface="Arial" panose="020B0604020202020204"/>
              <a:buChar char="•"/>
            </a:pPr>
            <a:r>
              <a:rPr lang="en-US"/>
              <a:t>Hands on experience in developing applications using </a:t>
            </a:r>
            <a:r>
              <a:rPr lang="en-US" b="1"/>
              <a:t>.NET Framework</a:t>
            </a:r>
            <a:r>
              <a:rPr lang="en-US"/>
              <a:t>, </a:t>
            </a:r>
            <a:r>
              <a:rPr lang="en-US" b="1"/>
              <a:t>ADO.NET Core</a:t>
            </a:r>
            <a:endParaRPr lang="en-US" b="1"/>
          </a:p>
          <a:p>
            <a:pPr marL="171450" lvl="0" indent="-171450" algn="l" rtl="0">
              <a:lnSpc>
                <a:spcPct val="114000"/>
              </a:lnSpc>
              <a:spcBef>
                <a:spcPts val="1000"/>
              </a:spcBef>
              <a:spcAft>
                <a:spcPts val="0"/>
              </a:spcAft>
              <a:buClr>
                <a:schemeClr val="dk1"/>
              </a:buClr>
              <a:buSzPts val="1000"/>
              <a:buFont typeface="Arial" panose="020B0604020202020204"/>
              <a:buChar char="•"/>
            </a:pPr>
            <a:r>
              <a:rPr lang="en-US"/>
              <a:t>Understanding of </a:t>
            </a:r>
            <a:r>
              <a:rPr lang="en-US" b="1"/>
              <a:t>HTML5</a:t>
            </a:r>
            <a:r>
              <a:rPr lang="en-US"/>
              <a:t> , </a:t>
            </a:r>
            <a:r>
              <a:rPr lang="en-US" b="1"/>
              <a:t>CSS </a:t>
            </a:r>
            <a:r>
              <a:rPr lang="en-US"/>
              <a:t>and</a:t>
            </a:r>
            <a:r>
              <a:rPr lang="en-US" b="1"/>
              <a:t> Angular CLI.</a:t>
            </a:r>
            <a:endParaRPr lang="en-US" b="1"/>
          </a:p>
          <a:p>
            <a:pPr marL="171450" lvl="0" indent="-107950" algn="l" rtl="0">
              <a:lnSpc>
                <a:spcPct val="114000"/>
              </a:lnSpc>
              <a:spcBef>
                <a:spcPts val="1000"/>
              </a:spcBef>
              <a:spcAft>
                <a:spcPts val="0"/>
              </a:spcAft>
              <a:buClr>
                <a:schemeClr val="dk1"/>
              </a:buClr>
              <a:buSzPts val="1000"/>
              <a:buFont typeface="Arial" panose="020B0604020202020204"/>
              <a:buNone/>
            </a:pPr>
          </a:p>
          <a:p>
            <a:pPr marL="171450" lvl="0" indent="-107950" algn="l" rtl="0">
              <a:lnSpc>
                <a:spcPct val="114000"/>
              </a:lnSpc>
              <a:spcBef>
                <a:spcPts val="1000"/>
              </a:spcBef>
              <a:spcAft>
                <a:spcPts val="0"/>
              </a:spcAft>
              <a:buClr>
                <a:schemeClr val="dk1"/>
              </a:buClr>
              <a:buSzPts val="1000"/>
              <a:buFont typeface="Arial" panose="020B0604020202020204"/>
              <a:buNone/>
            </a:pPr>
            <a:endParaRPr b="1"/>
          </a:p>
          <a:p>
            <a:pPr marL="0" lvl="0" indent="0" algn="l" rtl="0">
              <a:lnSpc>
                <a:spcPct val="114000"/>
              </a:lnSpc>
              <a:spcBef>
                <a:spcPts val="1000"/>
              </a:spcBef>
              <a:spcAft>
                <a:spcPts val="0"/>
              </a:spcAft>
              <a:buClr>
                <a:schemeClr val="dk1"/>
              </a:buClr>
              <a:buSzPts val="1000"/>
              <a:buNone/>
            </a:pPr>
          </a:p>
          <a:p>
            <a:pPr marL="0" lvl="0" indent="0" algn="l" rtl="0">
              <a:lnSpc>
                <a:spcPct val="114000"/>
              </a:lnSpc>
              <a:spcBef>
                <a:spcPts val="1000"/>
              </a:spcBef>
              <a:spcAft>
                <a:spcPts val="0"/>
              </a:spcAft>
              <a:buClr>
                <a:schemeClr val="dk1"/>
              </a:buClr>
              <a:buSzPts val="1000"/>
              <a:buNone/>
            </a:pPr>
          </a:p>
        </p:txBody>
      </p:sp>
      <p:sp>
        <p:nvSpPr>
          <p:cNvPr id="222" name="Google Shape;222;p1"/>
          <p:cNvSpPr txBox="1"/>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 R</a:t>
            </a:r>
            <a:r>
              <a:rPr lang="en-IN" altLang="en-US"/>
              <a:t>ITIKA RAJ</a:t>
            </a:r>
            <a:endParaRPr lang="en-IN" altLang="en-US"/>
          </a:p>
        </p:txBody>
      </p:sp>
      <p:pic>
        <p:nvPicPr>
          <p:cNvPr id="223" name="Google Shape;223;p1">
            <a:hlinkClick r:id="rId2"/>
          </p:cNvPr>
          <p:cNvPicPr preferRelativeResize="0"/>
          <p:nvPr/>
        </p:nvPicPr>
        <p:blipFill rotWithShape="1">
          <a:blip r:embed="rId3"/>
          <a:srcRect l="23582" t="2057" r="24331" b="4875"/>
          <a:stretch>
            <a:fillRect/>
          </a:stretch>
        </p:blipFill>
        <p:spPr>
          <a:xfrm>
            <a:off x="4612957" y="5940437"/>
            <a:ext cx="441007" cy="471488"/>
          </a:xfrm>
          <a:prstGeom prst="rect">
            <a:avLst/>
          </a:prstGeom>
          <a:noFill/>
          <a:ln>
            <a:noFill/>
          </a:ln>
        </p:spPr>
      </p:pic>
      <p:sp>
        <p:nvSpPr>
          <p:cNvPr id="224" name="Google Shape;224;p1"/>
          <p:cNvSpPr txBox="1"/>
          <p:nvPr/>
        </p:nvSpPr>
        <p:spPr>
          <a:xfrm>
            <a:off x="3076576" y="1978183"/>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r>
              <a:rPr lang="en-IN" altLang="en-US" sz="1100" b="0" i="0" u="none" strike="noStrike" cap="none">
                <a:solidFill>
                  <a:srgbClr val="FFFFFF"/>
                </a:solidFill>
                <a:latin typeface="Verdana" panose="020B0604030504040204"/>
                <a:ea typeface="Verdana" panose="020B0604030504040204"/>
                <a:cs typeface="Verdana" panose="020B0604030504040204"/>
                <a:sym typeface="Verdana" panose="020B0604030504040204"/>
              </a:rPr>
              <a:t>A4</a:t>
            </a:r>
            <a:endParaRPr lang="en-IN" altLang="en-US" sz="11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225" name="Google Shape;225;p1"/>
          <p:cNvSpPr/>
          <p:nvPr/>
        </p:nvSpPr>
        <p:spPr>
          <a:xfrm>
            <a:off x="9296400" y="552450"/>
            <a:ext cx="2895600" cy="615315"/>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a:solidFill>
                  <a:schemeClr val="dk1"/>
                </a:solidFill>
                <a:latin typeface="Verdana" panose="020B0604030504040204"/>
                <a:ea typeface="Verdana" panose="020B0604030504040204"/>
                <a:cs typeface="Verdana" panose="020B0604030504040204"/>
                <a:sym typeface="Verdana" panose="020B0604030504040204"/>
              </a:rPr>
              <a:t>Bachelor of </a:t>
            </a:r>
            <a:r>
              <a:rPr lang="en-US" sz="1000">
                <a:solidFill>
                  <a:schemeClr val="dk1"/>
                </a:solidFill>
                <a:latin typeface="Verdana" panose="020B0604030504040204"/>
                <a:ea typeface="Verdana" panose="020B0604030504040204"/>
                <a:cs typeface="Verdana" panose="020B0604030504040204"/>
                <a:sym typeface="Verdana" panose="020B0604030504040204"/>
              </a:rPr>
              <a:t>Technology</a:t>
            </a:r>
            <a:r>
              <a:rPr lang="en-US" sz="10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r>
            <a:endParaRPr sz="1000">
              <a:solidFill>
                <a:schemeClr val="dk1"/>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None/>
            </a:pPr>
            <a:r>
              <a:rPr lang="en-IN" altLang="en-US" sz="1000">
                <a:solidFill>
                  <a:schemeClr val="dk1"/>
                </a:solidFill>
                <a:latin typeface="Verdana" panose="020B0604030504040204"/>
                <a:ea typeface="Verdana" panose="020B0604030504040204"/>
                <a:cs typeface="Verdana" panose="020B0604030504040204"/>
                <a:sym typeface="Verdana" panose="020B0604030504040204"/>
              </a:rPr>
              <a:t>Electronics and Telecommunication</a:t>
            </a:r>
            <a:r>
              <a:rPr lang="en-US" sz="1000">
                <a:solidFill>
                  <a:schemeClr val="dk1"/>
                </a:solidFill>
                <a:latin typeface="Verdana" panose="020B0604030504040204"/>
                <a:ea typeface="Verdana" panose="020B0604030504040204"/>
                <a:cs typeface="Verdana" panose="020B0604030504040204"/>
                <a:sym typeface="Verdana" panose="020B0604030504040204"/>
              </a:rPr>
              <a:t> </a:t>
            </a:r>
            <a:r>
              <a:rPr lang="en-US" sz="1000" b="0" i="0" u="none" strike="noStrike" cap="none">
                <a:solidFill>
                  <a:schemeClr val="dk1"/>
                </a:solidFill>
                <a:latin typeface="Verdana" panose="020B0604030504040204"/>
                <a:ea typeface="Verdana" panose="020B0604030504040204"/>
                <a:cs typeface="Verdana" panose="020B0604030504040204"/>
                <a:sym typeface="Verdana" panose="020B0604030504040204"/>
              </a:rPr>
              <a:t>: </a:t>
            </a:r>
            <a:r>
              <a:rPr lang="en-US" sz="1000">
                <a:solidFill>
                  <a:schemeClr val="dk1"/>
                </a:solidFill>
                <a:latin typeface="Verdana" panose="020B0604030504040204"/>
                <a:ea typeface="Verdana" panose="020B0604030504040204"/>
                <a:cs typeface="Verdana" panose="020B0604030504040204"/>
                <a:sym typeface="Verdana" panose="020B0604030504040204"/>
              </a:rPr>
              <a:t>2018-22</a:t>
            </a:r>
            <a:endParaRPr sz="10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226" name="Google Shape;226;p1"/>
          <p:cNvSpPr/>
          <p:nvPr/>
        </p:nvSpPr>
        <p:spPr>
          <a:xfrm>
            <a:off x="9296400" y="1167765"/>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sz="1000" b="1" i="0" u="none" strike="noStrike" cap="none">
                <a:solidFill>
                  <a:srgbClr val="0070AD"/>
                </a:solidFill>
                <a:latin typeface="Verdana" panose="020B0604030504040204"/>
                <a:ea typeface="Verdana" panose="020B0604030504040204"/>
                <a:cs typeface="Verdana" panose="020B0604030504040204"/>
                <a:sym typeface="Verdana" panose="020B0604030504040204"/>
              </a:rPr>
              <a:t>Skills</a:t>
            </a:r>
            <a:endParaRPr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227" name="Google Shape;227;p1"/>
          <p:cNvSpPr txBox="1"/>
          <p:nvPr/>
        </p:nvSpPr>
        <p:spPr>
          <a:xfrm>
            <a:off x="2392099" y="1012459"/>
            <a:ext cx="339883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Verdana" panose="020B0604030504040204"/>
                <a:ea typeface="Verdana" panose="020B0604030504040204"/>
                <a:cs typeface="Verdana" panose="020B0604030504040204"/>
                <a:sym typeface="Verdana" panose="020B0604030504040204"/>
              </a:rPr>
              <a:t>I Transform L&amp;D Left shift batch</a:t>
            </a:r>
            <a:endParaRPr lang="en-US" sz="1400">
              <a:solidFill>
                <a:schemeClr val="lt1"/>
              </a:solidFill>
              <a:latin typeface="Verdana" panose="020B0604030504040204"/>
              <a:ea typeface="Verdana" panose="020B0604030504040204"/>
              <a:cs typeface="Verdana" panose="020B0604030504040204"/>
              <a:sym typeface="Verdana" panose="020B0604030504040204"/>
            </a:endParaRPr>
          </a:p>
        </p:txBody>
      </p:sp>
      <p:pic>
        <p:nvPicPr>
          <p:cNvPr id="228" name="Google Shape;228;p1" descr="C:\Users\KIIT\Desktop\IMG_1759.jpgIMG_1759"/>
          <p:cNvPicPr preferRelativeResize="0"/>
          <p:nvPr>
            <p:ph type="pic" idx="5"/>
          </p:nvPr>
        </p:nvPicPr>
        <p:blipFill rotWithShape="1">
          <a:blip r:embed="rId4"/>
          <a:srcRect l="8388" t="6147" r="5501" b="9567"/>
          <a:stretch>
            <a:fillRect/>
          </a:stretch>
        </p:blipFill>
        <p:spPr>
          <a:xfrm>
            <a:off x="483870" y="291465"/>
            <a:ext cx="1379855" cy="1496695"/>
          </a:xfrm>
          <a:prstGeom prst="ellipse">
            <a:avLst/>
          </a:prstGeom>
          <a:solidFill>
            <a:schemeClr val="lt1"/>
          </a:solidFill>
          <a:ln>
            <a:noFill/>
          </a:ln>
        </p:spPr>
      </p:pic>
      <p:sp>
        <p:nvSpPr>
          <p:cNvPr id="229" name="Google Shape;229;p1"/>
          <p:cNvSpPr txBox="1"/>
          <p:nvPr/>
        </p:nvSpPr>
        <p:spPr>
          <a:xfrm>
            <a:off x="3581400" y="1260978"/>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Verdana" panose="020B0604030504040204"/>
                <a:ea typeface="Verdana" panose="020B0604030504040204"/>
                <a:cs typeface="Verdana" panose="020B0604030504040204"/>
                <a:sym typeface="Verdana" panose="020B0604030504040204"/>
              </a:rPr>
              <a:t>MUMBAI</a:t>
            </a:r>
            <a:endParaRPr lang="en-US" sz="1400" b="1">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1383</Words>
  <Application>WPS Presentation</Application>
  <PresentationFormat/>
  <Paragraphs>89</Paragraphs>
  <Slides>1</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vt:i4>
      </vt:variant>
    </vt:vector>
  </HeadingPairs>
  <TitlesOfParts>
    <vt:vector size="13" baseType="lpstr">
      <vt:lpstr>Arial</vt:lpstr>
      <vt:lpstr>SimSun</vt:lpstr>
      <vt:lpstr>Wingdings</vt:lpstr>
      <vt:lpstr>Arial</vt:lpstr>
      <vt:lpstr>Verdana</vt:lpstr>
      <vt:lpstr>Noto Sans Symbols</vt:lpstr>
      <vt:lpstr>AMGDT</vt:lpstr>
      <vt:lpstr>Times New Roman</vt:lpstr>
      <vt:lpstr>Microsoft YaHei</vt:lpstr>
      <vt:lpstr>Arial Unicode MS</vt:lpstr>
      <vt:lpstr>2_Capgemini Master</vt:lpstr>
      <vt:lpstr>1_CG_2012_Template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Bapat, Rashmi</dc:creator>
  <cp:lastModifiedBy>KIIT</cp:lastModifiedBy>
  <cp:revision>4</cp:revision>
  <dcterms:created xsi:type="dcterms:W3CDTF">2022-11-02T06:22:00Z</dcterms:created>
  <dcterms:modified xsi:type="dcterms:W3CDTF">2023-01-03T13:01:37Z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1033-11.2.0.11417</vt:lpwstr>
  </property>
  <property fmtid="{D5CDD505-2E9C-101B-9397-08002B2CF9AE}" pid="4" name="ICV">
    <vt:lpwstr>FD624FBAD31245E8A06A070666BEDC33</vt:lpwstr>
  </property>
</Properties>
</file>