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eague Spartan" charset="1" panose="00000800000000000000"/>
      <p:regular r:id="rId10"/>
    </p:embeddedFont>
    <p:embeddedFont>
      <p:font typeface="Open Sans" charset="1" panose="020B0606030504020204"/>
      <p:regular r:id="rId11"/>
    </p:embeddedFont>
    <p:embeddedFont>
      <p:font typeface="Open Sans Bold" charset="1" panose="020B0806030504020204"/>
      <p:regular r:id="rId12"/>
    </p:embeddedFont>
    <p:embeddedFont>
      <p:font typeface="Open Sans Italics" charset="1" panose="020B0606030504020204"/>
      <p:regular r:id="rId13"/>
    </p:embeddedFont>
    <p:embeddedFont>
      <p:font typeface="Open Sans Bold Italics" charset="1" panose="020B0806030504020204"/>
      <p:regular r:id="rId14"/>
    </p:embeddedFont>
    <p:embeddedFont>
      <p:font typeface="Montserrat" charset="1" panose="00000500000000000000"/>
      <p:regular r:id="rId15"/>
    </p:embeddedFont>
    <p:embeddedFont>
      <p:font typeface="Montserrat Bold" charset="1" panose="00000600000000000000"/>
      <p:regular r:id="rId16"/>
    </p:embeddedFont>
    <p:embeddedFont>
      <p:font typeface="Montserrat Italics" charset="1" panose="00000500000000000000"/>
      <p:regular r:id="rId17"/>
    </p:embeddedFont>
    <p:embeddedFont>
      <p:font typeface="Montserrat Bold Italics" charset="1" panose="00000600000000000000"/>
      <p:regular r:id="rId18"/>
    </p:embeddedFont>
    <p:embeddedFont>
      <p:font typeface="Open Sauce SemiBold" charset="1" panose="00000700000000000000"/>
      <p:regular r:id="rId19"/>
    </p:embeddedFont>
    <p:embeddedFont>
      <p:font typeface="Open Sauce SemiBold Bold" charset="1" panose="00000A00000000000000"/>
      <p:regular r:id="rId20"/>
    </p:embeddedFont>
    <p:embeddedFont>
      <p:font typeface="Open Sauce SemiBold Italics" charset="1" panose="00000700000000000000"/>
      <p:regular r:id="rId21"/>
    </p:embeddedFont>
    <p:embeddedFont>
      <p:font typeface="Open Sauce SemiBold Bold Italics" charset="1" panose="00000A00000000000000"/>
      <p:regular r:id="rId22"/>
    </p:embeddedFont>
    <p:embeddedFont>
      <p:font typeface="The Youngest Serif" charset="1" panose="00000500000000000000"/>
      <p:regular r:id="rId23"/>
    </p:embeddedFont>
    <p:embeddedFont>
      <p:font typeface="Canva Sans" charset="1" panose="020B0503030501040103"/>
      <p:regular r:id="rId24"/>
    </p:embeddedFont>
    <p:embeddedFont>
      <p:font typeface="Canva Sans Bold" charset="1" panose="020B0803030501040103"/>
      <p:regular r:id="rId25"/>
    </p:embeddedFont>
    <p:embeddedFont>
      <p:font typeface="Canva Sans Italics" charset="1" panose="020B0503030501040103"/>
      <p:regular r:id="rId26"/>
    </p:embeddedFont>
    <p:embeddedFont>
      <p:font typeface="Canva Sans Bold Italics" charset="1" panose="020B08030305010401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34" Target="slides/slide7.xml" Type="http://schemas.openxmlformats.org/officeDocument/2006/relationships/slide"/><Relationship Id="rId35" Target="slides/slide8.xml" Type="http://schemas.openxmlformats.org/officeDocument/2006/relationships/slide"/><Relationship Id="rId36" Target="slides/slide9.xml" Type="http://schemas.openxmlformats.org/officeDocument/2006/relationships/slide"/><Relationship Id="rId37" Target="slides/slide10.xml" Type="http://schemas.openxmlformats.org/officeDocument/2006/relationships/slide"/><Relationship Id="rId38" Target="slides/slide11.xml" Type="http://schemas.openxmlformats.org/officeDocument/2006/relationships/slide"/><Relationship Id="rId39"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21.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2.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5.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6.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7.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sp>
        <p:nvSpPr>
          <p:cNvPr name="Freeform 2" id="2"/>
          <p:cNvSpPr/>
          <p:nvPr/>
        </p:nvSpPr>
        <p:spPr>
          <a:xfrm flipH="false" flipV="false" rot="0">
            <a:off x="8962021" y="2595377"/>
            <a:ext cx="1270944" cy="604624"/>
          </a:xfrm>
          <a:custGeom>
            <a:avLst/>
            <a:gdLst/>
            <a:ahLst/>
            <a:cxnLst/>
            <a:rect r="r" b="b" t="t" l="l"/>
            <a:pathLst>
              <a:path h="604624" w="1270944">
                <a:moveTo>
                  <a:pt x="0" y="0"/>
                </a:moveTo>
                <a:lnTo>
                  <a:pt x="1270944" y="0"/>
                </a:lnTo>
                <a:lnTo>
                  <a:pt x="1270944" y="604624"/>
                </a:lnTo>
                <a:lnTo>
                  <a:pt x="0" y="6046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4856034" y="-1422191"/>
            <a:ext cx="4806532" cy="4806532"/>
          </a:xfrm>
          <a:custGeom>
            <a:avLst/>
            <a:gdLst/>
            <a:ahLst/>
            <a:cxnLst/>
            <a:rect r="r" b="b" t="t" l="l"/>
            <a:pathLst>
              <a:path h="4806532" w="4806532">
                <a:moveTo>
                  <a:pt x="0" y="0"/>
                </a:moveTo>
                <a:lnTo>
                  <a:pt x="4806532" y="0"/>
                </a:lnTo>
                <a:lnTo>
                  <a:pt x="4806532" y="4806532"/>
                </a:lnTo>
                <a:lnTo>
                  <a:pt x="0" y="48065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8187890">
            <a:off x="15560506" y="8043695"/>
            <a:ext cx="3397588" cy="3402216"/>
            <a:chOff x="0" y="0"/>
            <a:chExt cx="2354580" cy="2357788"/>
          </a:xfrm>
        </p:grpSpPr>
        <p:sp>
          <p:nvSpPr>
            <p:cNvPr name="Freeform 5" id="5"/>
            <p:cNvSpPr/>
            <p:nvPr/>
          </p:nvSpPr>
          <p:spPr>
            <a:xfrm flipH="false" flipV="false" rot="0">
              <a:off x="0" y="0"/>
              <a:ext cx="2353310" cy="2357788"/>
            </a:xfrm>
            <a:custGeom>
              <a:avLst/>
              <a:gdLst/>
              <a:ahLst/>
              <a:cxnLst/>
              <a:rect r="r" b="b" t="t" l="l"/>
              <a:pathLst>
                <a:path h="2357788" w="2353310">
                  <a:moveTo>
                    <a:pt x="784860" y="2290478"/>
                  </a:moveTo>
                  <a:cubicBezTo>
                    <a:pt x="905510" y="2331118"/>
                    <a:pt x="1042670" y="2357788"/>
                    <a:pt x="1177290" y="2357788"/>
                  </a:cubicBezTo>
                  <a:cubicBezTo>
                    <a:pt x="1311910" y="2357788"/>
                    <a:pt x="1441450" y="2334928"/>
                    <a:pt x="1560830" y="2294288"/>
                  </a:cubicBezTo>
                  <a:cubicBezTo>
                    <a:pt x="1563370" y="2293018"/>
                    <a:pt x="1565910" y="2293018"/>
                    <a:pt x="1568450" y="2291748"/>
                  </a:cubicBezTo>
                  <a:cubicBezTo>
                    <a:pt x="2016760" y="2129188"/>
                    <a:pt x="2346960" y="1699928"/>
                    <a:pt x="2353310" y="1199851"/>
                  </a:cubicBezTo>
                  <a:lnTo>
                    <a:pt x="2353310" y="0"/>
                  </a:lnTo>
                  <a:lnTo>
                    <a:pt x="0" y="0"/>
                  </a:lnTo>
                  <a:lnTo>
                    <a:pt x="0" y="1198974"/>
                  </a:lnTo>
                  <a:cubicBezTo>
                    <a:pt x="6350" y="1702468"/>
                    <a:pt x="331470" y="2131728"/>
                    <a:pt x="784860" y="2290478"/>
                  </a:cubicBezTo>
                  <a:close/>
                </a:path>
              </a:pathLst>
            </a:custGeom>
            <a:solidFill>
              <a:srgbClr val="DFAC0D"/>
            </a:solidFill>
          </p:spPr>
        </p:sp>
      </p:grpSp>
      <p:grpSp>
        <p:nvGrpSpPr>
          <p:cNvPr name="Group 6" id="6"/>
          <p:cNvGrpSpPr/>
          <p:nvPr/>
        </p:nvGrpSpPr>
        <p:grpSpPr>
          <a:xfrm rot="-8100000">
            <a:off x="-670094" y="8043695"/>
            <a:ext cx="3397588" cy="3402216"/>
            <a:chOff x="0" y="0"/>
            <a:chExt cx="2354580" cy="2357788"/>
          </a:xfrm>
        </p:grpSpPr>
        <p:sp>
          <p:nvSpPr>
            <p:cNvPr name="Freeform 7" id="7"/>
            <p:cNvSpPr/>
            <p:nvPr/>
          </p:nvSpPr>
          <p:spPr>
            <a:xfrm flipH="false" flipV="false" rot="0">
              <a:off x="0" y="0"/>
              <a:ext cx="2353310" cy="2357788"/>
            </a:xfrm>
            <a:custGeom>
              <a:avLst/>
              <a:gdLst/>
              <a:ahLst/>
              <a:cxnLst/>
              <a:rect r="r" b="b" t="t" l="l"/>
              <a:pathLst>
                <a:path h="2357788" w="2353310">
                  <a:moveTo>
                    <a:pt x="784860" y="2290478"/>
                  </a:moveTo>
                  <a:cubicBezTo>
                    <a:pt x="905510" y="2331118"/>
                    <a:pt x="1042670" y="2357788"/>
                    <a:pt x="1177290" y="2357788"/>
                  </a:cubicBezTo>
                  <a:cubicBezTo>
                    <a:pt x="1311910" y="2357788"/>
                    <a:pt x="1441450" y="2334928"/>
                    <a:pt x="1560830" y="2294288"/>
                  </a:cubicBezTo>
                  <a:cubicBezTo>
                    <a:pt x="1563370" y="2293018"/>
                    <a:pt x="1565910" y="2293018"/>
                    <a:pt x="1568450" y="2291748"/>
                  </a:cubicBezTo>
                  <a:cubicBezTo>
                    <a:pt x="2016760" y="2129188"/>
                    <a:pt x="2346960" y="1699928"/>
                    <a:pt x="2353310" y="1199851"/>
                  </a:cubicBezTo>
                  <a:lnTo>
                    <a:pt x="2353310" y="0"/>
                  </a:lnTo>
                  <a:lnTo>
                    <a:pt x="0" y="0"/>
                  </a:lnTo>
                  <a:lnTo>
                    <a:pt x="0" y="1198974"/>
                  </a:lnTo>
                  <a:cubicBezTo>
                    <a:pt x="6350" y="1702468"/>
                    <a:pt x="331470" y="2131728"/>
                    <a:pt x="784860" y="2290478"/>
                  </a:cubicBezTo>
                  <a:close/>
                </a:path>
              </a:pathLst>
            </a:custGeom>
            <a:solidFill>
              <a:srgbClr val="DFAC0D"/>
            </a:solidFill>
          </p:spPr>
        </p:sp>
      </p:grpSp>
      <p:sp>
        <p:nvSpPr>
          <p:cNvPr name="Freeform 8" id="8"/>
          <p:cNvSpPr/>
          <p:nvPr/>
        </p:nvSpPr>
        <p:spPr>
          <a:xfrm flipH="false" flipV="false" rot="2582472">
            <a:off x="7894193" y="9248903"/>
            <a:ext cx="2499614" cy="2365260"/>
          </a:xfrm>
          <a:custGeom>
            <a:avLst/>
            <a:gdLst/>
            <a:ahLst/>
            <a:cxnLst/>
            <a:rect r="r" b="b" t="t" l="l"/>
            <a:pathLst>
              <a:path h="2365260" w="2499614">
                <a:moveTo>
                  <a:pt x="0" y="0"/>
                </a:moveTo>
                <a:lnTo>
                  <a:pt x="2499614" y="0"/>
                </a:lnTo>
                <a:lnTo>
                  <a:pt x="2499614" y="2365260"/>
                </a:lnTo>
                <a:lnTo>
                  <a:pt x="0" y="2365260"/>
                </a:lnTo>
                <a:lnTo>
                  <a:pt x="0" y="0"/>
                </a:lnTo>
                <a:close/>
              </a:path>
            </a:pathLst>
          </a:custGeom>
          <a:blipFill>
            <a:blip r:embed="rId6">
              <a:alphaModFix amt="29000"/>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096931" y="4407207"/>
            <a:ext cx="2437479" cy="2322253"/>
          </a:xfrm>
          <a:custGeom>
            <a:avLst/>
            <a:gdLst/>
            <a:ahLst/>
            <a:cxnLst/>
            <a:rect r="r" b="b" t="t" l="l"/>
            <a:pathLst>
              <a:path h="2322253" w="2437479">
                <a:moveTo>
                  <a:pt x="0" y="0"/>
                </a:moveTo>
                <a:lnTo>
                  <a:pt x="2437478" y="0"/>
                </a:lnTo>
                <a:lnTo>
                  <a:pt x="2437478" y="2322253"/>
                </a:lnTo>
                <a:lnTo>
                  <a:pt x="0" y="2322253"/>
                </a:lnTo>
                <a:lnTo>
                  <a:pt x="0" y="0"/>
                </a:lnTo>
                <a:close/>
              </a:path>
            </a:pathLst>
          </a:custGeom>
          <a:blipFill>
            <a:blip r:embed="rId8">
              <a:alphaModFix amt="29000"/>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993061" y="4407207"/>
            <a:ext cx="2437479" cy="2322253"/>
          </a:xfrm>
          <a:custGeom>
            <a:avLst/>
            <a:gdLst/>
            <a:ahLst/>
            <a:cxnLst/>
            <a:rect r="r" b="b" t="t" l="l"/>
            <a:pathLst>
              <a:path h="2322253" w="2437479">
                <a:moveTo>
                  <a:pt x="0" y="0"/>
                </a:moveTo>
                <a:lnTo>
                  <a:pt x="2437478" y="0"/>
                </a:lnTo>
                <a:lnTo>
                  <a:pt x="2437478" y="2322253"/>
                </a:lnTo>
                <a:lnTo>
                  <a:pt x="0" y="2322253"/>
                </a:lnTo>
                <a:lnTo>
                  <a:pt x="0" y="0"/>
                </a:lnTo>
                <a:close/>
              </a:path>
            </a:pathLst>
          </a:custGeom>
          <a:blipFill>
            <a:blip r:embed="rId8">
              <a:alphaModFix amt="29000"/>
              <a:extLst>
                <a:ext uri="{96DAC541-7B7A-43D3-8B79-37D633B846F1}">
                  <asvg:svgBlip xmlns:asvg="http://schemas.microsoft.com/office/drawing/2016/SVG/main" r:embed="rId9"/>
                </a:ext>
              </a:extLst>
            </a:blip>
            <a:stretch>
              <a:fillRect l="0" t="0" r="0" b="0"/>
            </a:stretch>
          </a:blipFill>
        </p:spPr>
      </p:sp>
      <p:sp>
        <p:nvSpPr>
          <p:cNvPr name="AutoShape 11" id="11"/>
          <p:cNvSpPr/>
          <p:nvPr/>
        </p:nvSpPr>
        <p:spPr>
          <a:xfrm rot="0">
            <a:off x="5603686" y="7809483"/>
            <a:ext cx="879506" cy="0"/>
          </a:xfrm>
          <a:prstGeom prst="line">
            <a:avLst/>
          </a:prstGeom>
          <a:ln cap="flat" w="19050">
            <a:solidFill>
              <a:srgbClr val="FFFFFF"/>
            </a:solidFill>
            <a:prstDash val="solid"/>
            <a:headEnd type="none" len="sm" w="sm"/>
            <a:tailEnd type="none" len="sm" w="sm"/>
          </a:ln>
        </p:spPr>
      </p:sp>
      <p:sp>
        <p:nvSpPr>
          <p:cNvPr name="AutoShape 12" id="12"/>
          <p:cNvSpPr/>
          <p:nvPr/>
        </p:nvSpPr>
        <p:spPr>
          <a:xfrm rot="0">
            <a:off x="11804808" y="7809483"/>
            <a:ext cx="879506" cy="0"/>
          </a:xfrm>
          <a:prstGeom prst="line">
            <a:avLst/>
          </a:prstGeom>
          <a:ln cap="flat" w="19050">
            <a:solidFill>
              <a:srgbClr val="FFFFFF"/>
            </a:solidFill>
            <a:prstDash val="solid"/>
            <a:headEnd type="none" len="sm" w="sm"/>
            <a:tailEnd type="none" len="sm" w="sm"/>
          </a:ln>
        </p:spPr>
      </p:sp>
      <p:grpSp>
        <p:nvGrpSpPr>
          <p:cNvPr name="Group 13" id="13"/>
          <p:cNvGrpSpPr/>
          <p:nvPr/>
        </p:nvGrpSpPr>
        <p:grpSpPr>
          <a:xfrm rot="0">
            <a:off x="6188225" y="7671525"/>
            <a:ext cx="294966" cy="294966"/>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AC0D"/>
            </a:solidFill>
          </p:spPr>
        </p:sp>
      </p:grpSp>
      <p:grpSp>
        <p:nvGrpSpPr>
          <p:cNvPr name="Group 15" id="15"/>
          <p:cNvGrpSpPr/>
          <p:nvPr/>
        </p:nvGrpSpPr>
        <p:grpSpPr>
          <a:xfrm rot="0">
            <a:off x="11781150" y="7671525"/>
            <a:ext cx="294966" cy="294966"/>
            <a:chOff x="0" y="0"/>
            <a:chExt cx="6350000" cy="6350000"/>
          </a:xfrm>
        </p:grpSpPr>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AC0D"/>
            </a:solidFill>
          </p:spPr>
        </p:sp>
      </p:grpSp>
      <p:sp>
        <p:nvSpPr>
          <p:cNvPr name="Freeform 17" id="17"/>
          <p:cNvSpPr/>
          <p:nvPr/>
        </p:nvSpPr>
        <p:spPr>
          <a:xfrm flipH="false" flipV="false" rot="0">
            <a:off x="-103558" y="-80415"/>
            <a:ext cx="5707244" cy="2398158"/>
          </a:xfrm>
          <a:custGeom>
            <a:avLst/>
            <a:gdLst/>
            <a:ahLst/>
            <a:cxnLst/>
            <a:rect r="r" b="b" t="t" l="l"/>
            <a:pathLst>
              <a:path h="2398158" w="5707244">
                <a:moveTo>
                  <a:pt x="0" y="0"/>
                </a:moveTo>
                <a:lnTo>
                  <a:pt x="5707244" y="0"/>
                </a:lnTo>
                <a:lnTo>
                  <a:pt x="5707244" y="2398158"/>
                </a:lnTo>
                <a:lnTo>
                  <a:pt x="0" y="2398158"/>
                </a:lnTo>
                <a:lnTo>
                  <a:pt x="0" y="0"/>
                </a:lnTo>
                <a:close/>
              </a:path>
            </a:pathLst>
          </a:custGeom>
          <a:blipFill>
            <a:blip r:embed="rId10"/>
            <a:stretch>
              <a:fillRect l="0" t="0" r="0" b="0"/>
            </a:stretch>
          </a:blipFill>
        </p:spPr>
      </p:sp>
      <p:sp>
        <p:nvSpPr>
          <p:cNvPr name="TextBox 18" id="18"/>
          <p:cNvSpPr txBox="true"/>
          <p:nvPr/>
        </p:nvSpPr>
        <p:spPr>
          <a:xfrm rot="0">
            <a:off x="3822427" y="5535357"/>
            <a:ext cx="11033607" cy="1046846"/>
          </a:xfrm>
          <a:prstGeom prst="rect">
            <a:avLst/>
          </a:prstGeom>
        </p:spPr>
        <p:txBody>
          <a:bodyPr anchor="t" rtlCol="false" tIns="0" lIns="0" bIns="0" rIns="0">
            <a:spAutoFit/>
          </a:bodyPr>
          <a:lstStyle/>
          <a:p>
            <a:pPr algn="ctr">
              <a:lnSpc>
                <a:spcPts val="4100"/>
              </a:lnSpc>
            </a:pPr>
            <a:r>
              <a:rPr lang="en-US" sz="3661">
                <a:solidFill>
                  <a:srgbClr val="FCBF01"/>
                </a:solidFill>
                <a:latin typeface="League Spartan"/>
              </a:rPr>
              <a:t>A FACIAL EMOTION RECOGNITION SYSTEM USING MACHINE LEARNING</a:t>
            </a:r>
          </a:p>
        </p:txBody>
      </p:sp>
      <p:sp>
        <p:nvSpPr>
          <p:cNvPr name="TextBox 19" id="19"/>
          <p:cNvSpPr txBox="true"/>
          <p:nvPr/>
        </p:nvSpPr>
        <p:spPr>
          <a:xfrm rot="0">
            <a:off x="5603686" y="535353"/>
            <a:ext cx="9876803" cy="1195197"/>
          </a:xfrm>
          <a:prstGeom prst="rect">
            <a:avLst/>
          </a:prstGeom>
        </p:spPr>
        <p:txBody>
          <a:bodyPr anchor="t" rtlCol="false" tIns="0" lIns="0" bIns="0" rIns="0">
            <a:spAutoFit/>
          </a:bodyPr>
          <a:lstStyle/>
          <a:p>
            <a:pPr algn="ctr">
              <a:lnSpc>
                <a:spcPts val="4704"/>
              </a:lnSpc>
            </a:pPr>
            <a:r>
              <a:rPr lang="en-US" sz="4200">
                <a:solidFill>
                  <a:srgbClr val="FDFDFD"/>
                </a:solidFill>
                <a:latin typeface="Open Sans"/>
              </a:rPr>
              <a:t>MODY UNIVERSITY OF SCIENCE AND TECHNOLOGY</a:t>
            </a:r>
          </a:p>
        </p:txBody>
      </p:sp>
      <p:sp>
        <p:nvSpPr>
          <p:cNvPr name="TextBox 20" id="20"/>
          <p:cNvSpPr txBox="true"/>
          <p:nvPr/>
        </p:nvSpPr>
        <p:spPr>
          <a:xfrm rot="0">
            <a:off x="6815781" y="6984701"/>
            <a:ext cx="4656437" cy="1326024"/>
          </a:xfrm>
          <a:prstGeom prst="rect">
            <a:avLst/>
          </a:prstGeom>
        </p:spPr>
        <p:txBody>
          <a:bodyPr anchor="t" rtlCol="false" tIns="0" lIns="0" bIns="0" rIns="0">
            <a:spAutoFit/>
          </a:bodyPr>
          <a:lstStyle/>
          <a:p>
            <a:pPr algn="ctr">
              <a:lnSpc>
                <a:spcPts val="3562"/>
              </a:lnSpc>
            </a:pPr>
            <a:r>
              <a:rPr lang="en-US" sz="2544" spc="106">
                <a:solidFill>
                  <a:srgbClr val="FDFDFD"/>
                </a:solidFill>
                <a:latin typeface="Open Sans"/>
              </a:rPr>
              <a:t>RITIKA RATHI</a:t>
            </a:r>
          </a:p>
          <a:p>
            <a:pPr algn="ctr">
              <a:lnSpc>
                <a:spcPts val="3562"/>
              </a:lnSpc>
            </a:pPr>
            <a:r>
              <a:rPr lang="en-US" sz="2544" spc="106">
                <a:solidFill>
                  <a:srgbClr val="FDFDFD"/>
                </a:solidFill>
                <a:latin typeface="Open Sans"/>
              </a:rPr>
              <a:t>200381</a:t>
            </a:r>
          </a:p>
          <a:p>
            <a:pPr algn="ctr">
              <a:lnSpc>
                <a:spcPts val="3562"/>
              </a:lnSpc>
            </a:pPr>
            <a:r>
              <a:rPr lang="en-US" sz="2544" spc="106">
                <a:solidFill>
                  <a:srgbClr val="FDFDFD"/>
                </a:solidFill>
                <a:latin typeface="Open Sans"/>
              </a:rPr>
              <a:t>III YEAR</a:t>
            </a:r>
          </a:p>
        </p:txBody>
      </p:sp>
      <p:sp>
        <p:nvSpPr>
          <p:cNvPr name="TextBox 21" id="21"/>
          <p:cNvSpPr txBox="true"/>
          <p:nvPr/>
        </p:nvSpPr>
        <p:spPr>
          <a:xfrm rot="0">
            <a:off x="4205599" y="4093402"/>
            <a:ext cx="9876803" cy="604647"/>
          </a:xfrm>
          <a:prstGeom prst="rect">
            <a:avLst/>
          </a:prstGeom>
        </p:spPr>
        <p:txBody>
          <a:bodyPr anchor="t" rtlCol="false" tIns="0" lIns="0" bIns="0" rIns="0">
            <a:spAutoFit/>
          </a:bodyPr>
          <a:lstStyle/>
          <a:p>
            <a:pPr algn="ctr">
              <a:lnSpc>
                <a:spcPts val="4704"/>
              </a:lnSpc>
            </a:pPr>
            <a:r>
              <a:rPr lang="en-US" sz="4200">
                <a:solidFill>
                  <a:srgbClr val="FDFDFD"/>
                </a:solidFill>
                <a:latin typeface="Open Sans"/>
              </a:rPr>
              <a:t>SUMMER INTERNSHIP PROJECT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sp>
        <p:nvSpPr>
          <p:cNvPr name="Freeform 2" id="2"/>
          <p:cNvSpPr/>
          <p:nvPr/>
        </p:nvSpPr>
        <p:spPr>
          <a:xfrm flipH="false" flipV="false" rot="0">
            <a:off x="596569" y="474009"/>
            <a:ext cx="11843890" cy="3371969"/>
          </a:xfrm>
          <a:custGeom>
            <a:avLst/>
            <a:gdLst/>
            <a:ahLst/>
            <a:cxnLst/>
            <a:rect r="r" b="b" t="t" l="l"/>
            <a:pathLst>
              <a:path h="3371969" w="11843890">
                <a:moveTo>
                  <a:pt x="0" y="0"/>
                </a:moveTo>
                <a:lnTo>
                  <a:pt x="11843890" y="0"/>
                </a:lnTo>
                <a:lnTo>
                  <a:pt x="11843890" y="3371969"/>
                </a:lnTo>
                <a:lnTo>
                  <a:pt x="0" y="3371969"/>
                </a:lnTo>
                <a:lnTo>
                  <a:pt x="0" y="0"/>
                </a:lnTo>
                <a:close/>
              </a:path>
            </a:pathLst>
          </a:custGeom>
          <a:blipFill>
            <a:blip r:embed="rId2"/>
            <a:stretch>
              <a:fillRect l="0" t="0" r="0" b="0"/>
            </a:stretch>
          </a:blipFill>
        </p:spPr>
      </p:sp>
      <p:sp>
        <p:nvSpPr>
          <p:cNvPr name="Freeform 3" id="3"/>
          <p:cNvSpPr/>
          <p:nvPr/>
        </p:nvSpPr>
        <p:spPr>
          <a:xfrm flipH="false" flipV="false" rot="0">
            <a:off x="13475730" y="-3040285"/>
            <a:ext cx="8137971" cy="8137971"/>
          </a:xfrm>
          <a:custGeom>
            <a:avLst/>
            <a:gdLst/>
            <a:ahLst/>
            <a:cxnLst/>
            <a:rect r="r" b="b" t="t" l="l"/>
            <a:pathLst>
              <a:path h="8137971" w="8137971">
                <a:moveTo>
                  <a:pt x="0" y="0"/>
                </a:moveTo>
                <a:lnTo>
                  <a:pt x="8137971" y="0"/>
                </a:lnTo>
                <a:lnTo>
                  <a:pt x="8137971" y="8137970"/>
                </a:lnTo>
                <a:lnTo>
                  <a:pt x="0" y="8137970"/>
                </a:lnTo>
                <a:lnTo>
                  <a:pt x="0" y="0"/>
                </a:lnTo>
                <a:close/>
              </a:path>
            </a:pathLst>
          </a:custGeom>
          <a:blipFill>
            <a:blip r:embed="rId3">
              <a:alphaModFix amt="65999"/>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727019" y="4209351"/>
            <a:ext cx="8122838" cy="5591715"/>
          </a:xfrm>
          <a:custGeom>
            <a:avLst/>
            <a:gdLst/>
            <a:ahLst/>
            <a:cxnLst/>
            <a:rect r="r" b="b" t="t" l="l"/>
            <a:pathLst>
              <a:path h="5591715" w="8122838">
                <a:moveTo>
                  <a:pt x="0" y="0"/>
                </a:moveTo>
                <a:lnTo>
                  <a:pt x="8122837" y="0"/>
                </a:lnTo>
                <a:lnTo>
                  <a:pt x="8122837" y="5591714"/>
                </a:lnTo>
                <a:lnTo>
                  <a:pt x="0" y="5591714"/>
                </a:lnTo>
                <a:lnTo>
                  <a:pt x="0" y="0"/>
                </a:lnTo>
                <a:close/>
              </a:path>
            </a:pathLst>
          </a:custGeom>
          <a:blipFill>
            <a:blip r:embed="rId5"/>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sp>
        <p:nvSpPr>
          <p:cNvPr name="Freeform 2" id="2"/>
          <p:cNvSpPr/>
          <p:nvPr/>
        </p:nvSpPr>
        <p:spPr>
          <a:xfrm flipH="false" flipV="false" rot="0">
            <a:off x="13628130" y="-2887885"/>
            <a:ext cx="8137971" cy="8137971"/>
          </a:xfrm>
          <a:custGeom>
            <a:avLst/>
            <a:gdLst/>
            <a:ahLst/>
            <a:cxnLst/>
            <a:rect r="r" b="b" t="t" l="l"/>
            <a:pathLst>
              <a:path h="8137971" w="8137971">
                <a:moveTo>
                  <a:pt x="0" y="0"/>
                </a:moveTo>
                <a:lnTo>
                  <a:pt x="8137971" y="0"/>
                </a:lnTo>
                <a:lnTo>
                  <a:pt x="8137971" y="8137970"/>
                </a:lnTo>
                <a:lnTo>
                  <a:pt x="0" y="8137970"/>
                </a:lnTo>
                <a:lnTo>
                  <a:pt x="0" y="0"/>
                </a:lnTo>
                <a:close/>
              </a:path>
            </a:pathLst>
          </a:custGeom>
          <a:blipFill>
            <a:blip r:embed="rId2">
              <a:alphaModFix amt="65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20308" y="400335"/>
            <a:ext cx="11271620" cy="9291077"/>
          </a:xfrm>
          <a:custGeom>
            <a:avLst/>
            <a:gdLst/>
            <a:ahLst/>
            <a:cxnLst/>
            <a:rect r="r" b="b" t="t" l="l"/>
            <a:pathLst>
              <a:path h="9291077" w="11271620">
                <a:moveTo>
                  <a:pt x="0" y="0"/>
                </a:moveTo>
                <a:lnTo>
                  <a:pt x="11271620" y="0"/>
                </a:lnTo>
                <a:lnTo>
                  <a:pt x="11271620" y="9291077"/>
                </a:lnTo>
                <a:lnTo>
                  <a:pt x="0" y="9291077"/>
                </a:lnTo>
                <a:lnTo>
                  <a:pt x="0" y="0"/>
                </a:lnTo>
                <a:close/>
              </a:path>
            </a:pathLst>
          </a:custGeom>
          <a:blipFill>
            <a:blip r:embed="rId4"/>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7599101"/>
            <a:chOff x="0" y="0"/>
            <a:chExt cx="19872376" cy="9304166"/>
          </a:xfrm>
        </p:grpSpPr>
        <p:sp>
          <p:nvSpPr>
            <p:cNvPr name="Freeform 3" id="3"/>
            <p:cNvSpPr/>
            <p:nvPr/>
          </p:nvSpPr>
          <p:spPr>
            <a:xfrm flipH="false" flipV="false" rot="0">
              <a:off x="0" y="0"/>
              <a:ext cx="19872376" cy="9304166"/>
            </a:xfrm>
            <a:custGeom>
              <a:avLst/>
              <a:gdLst/>
              <a:ahLst/>
              <a:cxnLst/>
              <a:rect r="r" b="b" t="t" l="l"/>
              <a:pathLst>
                <a:path h="9304166" w="19872376">
                  <a:moveTo>
                    <a:pt x="0" y="0"/>
                  </a:moveTo>
                  <a:lnTo>
                    <a:pt x="0" y="9304166"/>
                  </a:lnTo>
                  <a:lnTo>
                    <a:pt x="19872376" y="9304166"/>
                  </a:lnTo>
                  <a:lnTo>
                    <a:pt x="19872376" y="0"/>
                  </a:lnTo>
                  <a:lnTo>
                    <a:pt x="0" y="0"/>
                  </a:lnTo>
                  <a:close/>
                  <a:moveTo>
                    <a:pt x="19811417" y="9243206"/>
                  </a:moveTo>
                  <a:lnTo>
                    <a:pt x="59690" y="9243206"/>
                  </a:lnTo>
                  <a:lnTo>
                    <a:pt x="59690" y="59690"/>
                  </a:lnTo>
                  <a:lnTo>
                    <a:pt x="19811417" y="59690"/>
                  </a:lnTo>
                  <a:lnTo>
                    <a:pt x="19811417" y="9243206"/>
                  </a:lnTo>
                  <a:close/>
                </a:path>
              </a:pathLst>
            </a:custGeom>
            <a:solidFill>
              <a:srgbClr val="F9C041"/>
            </a:solidFill>
          </p:spPr>
        </p:sp>
      </p:grpSp>
      <p:sp>
        <p:nvSpPr>
          <p:cNvPr name="Freeform 4" id="4"/>
          <p:cNvSpPr/>
          <p:nvPr/>
        </p:nvSpPr>
        <p:spPr>
          <a:xfrm flipH="false" flipV="false" rot="0">
            <a:off x="8500632" y="1828800"/>
            <a:ext cx="1286735" cy="321684"/>
          </a:xfrm>
          <a:custGeom>
            <a:avLst/>
            <a:gdLst/>
            <a:ahLst/>
            <a:cxnLst/>
            <a:rect r="r" b="b" t="t" l="l"/>
            <a:pathLst>
              <a:path h="321684" w="1286735">
                <a:moveTo>
                  <a:pt x="0" y="0"/>
                </a:moveTo>
                <a:lnTo>
                  <a:pt x="1286736" y="0"/>
                </a:lnTo>
                <a:lnTo>
                  <a:pt x="1286736" y="321684"/>
                </a:lnTo>
                <a:lnTo>
                  <a:pt x="0" y="321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500632" y="7315200"/>
            <a:ext cx="1286735" cy="321684"/>
          </a:xfrm>
          <a:custGeom>
            <a:avLst/>
            <a:gdLst/>
            <a:ahLst/>
            <a:cxnLst/>
            <a:rect r="r" b="b" t="t" l="l"/>
            <a:pathLst>
              <a:path h="321684" w="1286735">
                <a:moveTo>
                  <a:pt x="0" y="0"/>
                </a:moveTo>
                <a:lnTo>
                  <a:pt x="1286736" y="0"/>
                </a:lnTo>
                <a:lnTo>
                  <a:pt x="1286736" y="321684"/>
                </a:lnTo>
                <a:lnTo>
                  <a:pt x="0" y="321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3113129" y="3347640"/>
            <a:ext cx="12061741" cy="2115651"/>
          </a:xfrm>
          <a:prstGeom prst="rect">
            <a:avLst/>
          </a:prstGeom>
        </p:spPr>
        <p:txBody>
          <a:bodyPr anchor="t" rtlCol="false" tIns="0" lIns="0" bIns="0" rIns="0">
            <a:spAutoFit/>
          </a:bodyPr>
          <a:lstStyle/>
          <a:p>
            <a:pPr algn="ctr">
              <a:lnSpc>
                <a:spcPts val="17264"/>
              </a:lnSpc>
            </a:pPr>
            <a:r>
              <a:rPr lang="en-US" sz="12331">
                <a:solidFill>
                  <a:srgbClr val="FFFFFF"/>
                </a:solidFill>
                <a:latin typeface="The Youngest Serif"/>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sp>
        <p:nvSpPr>
          <p:cNvPr name="Freeform 2" id="2"/>
          <p:cNvSpPr/>
          <p:nvPr/>
        </p:nvSpPr>
        <p:spPr>
          <a:xfrm flipH="false" flipV="false" rot="0">
            <a:off x="12488721" y="-2216912"/>
            <a:ext cx="8137971" cy="8137971"/>
          </a:xfrm>
          <a:custGeom>
            <a:avLst/>
            <a:gdLst/>
            <a:ahLst/>
            <a:cxnLst/>
            <a:rect r="r" b="b" t="t" l="l"/>
            <a:pathLst>
              <a:path h="8137971" w="8137971">
                <a:moveTo>
                  <a:pt x="0" y="0"/>
                </a:moveTo>
                <a:lnTo>
                  <a:pt x="8137971" y="0"/>
                </a:lnTo>
                <a:lnTo>
                  <a:pt x="8137971" y="8137971"/>
                </a:lnTo>
                <a:lnTo>
                  <a:pt x="0" y="8137971"/>
                </a:lnTo>
                <a:lnTo>
                  <a:pt x="0" y="0"/>
                </a:lnTo>
                <a:close/>
              </a:path>
            </a:pathLst>
          </a:custGeom>
          <a:blipFill>
            <a:blip r:embed="rId2">
              <a:alphaModFix amt="65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355872" y="2256011"/>
            <a:ext cx="5407549" cy="6210443"/>
          </a:xfrm>
          <a:custGeom>
            <a:avLst/>
            <a:gdLst/>
            <a:ahLst/>
            <a:cxnLst/>
            <a:rect r="r" b="b" t="t" l="l"/>
            <a:pathLst>
              <a:path h="6210443" w="5407549">
                <a:moveTo>
                  <a:pt x="0" y="0"/>
                </a:moveTo>
                <a:lnTo>
                  <a:pt x="5407549" y="0"/>
                </a:lnTo>
                <a:lnTo>
                  <a:pt x="5407549" y="6210444"/>
                </a:lnTo>
                <a:lnTo>
                  <a:pt x="0" y="6210444"/>
                </a:lnTo>
                <a:lnTo>
                  <a:pt x="0" y="0"/>
                </a:lnTo>
                <a:close/>
              </a:path>
            </a:pathLst>
          </a:custGeom>
          <a:blipFill>
            <a:blip r:embed="rId4"/>
            <a:stretch>
              <a:fillRect l="0" t="-40876" r="-142804" b="-17684"/>
            </a:stretch>
          </a:blipFill>
        </p:spPr>
      </p:sp>
      <p:sp>
        <p:nvSpPr>
          <p:cNvPr name="TextBox 4" id="4"/>
          <p:cNvSpPr txBox="true"/>
          <p:nvPr/>
        </p:nvSpPr>
        <p:spPr>
          <a:xfrm rot="0">
            <a:off x="771517" y="1190625"/>
            <a:ext cx="11717204" cy="1016876"/>
          </a:xfrm>
          <a:prstGeom prst="rect">
            <a:avLst/>
          </a:prstGeom>
        </p:spPr>
        <p:txBody>
          <a:bodyPr anchor="t" rtlCol="false" tIns="0" lIns="0" bIns="0" rIns="0">
            <a:spAutoFit/>
          </a:bodyPr>
          <a:lstStyle/>
          <a:p>
            <a:pPr>
              <a:lnSpc>
                <a:spcPts val="7784"/>
              </a:lnSpc>
            </a:pPr>
            <a:r>
              <a:rPr lang="en-US" sz="7784">
                <a:solidFill>
                  <a:srgbClr val="FCBF01"/>
                </a:solidFill>
                <a:latin typeface="League Spartan"/>
              </a:rPr>
              <a:t>CONTENT </a:t>
            </a:r>
          </a:p>
        </p:txBody>
      </p:sp>
      <p:sp>
        <p:nvSpPr>
          <p:cNvPr name="TextBox 5" id="5"/>
          <p:cNvSpPr txBox="true"/>
          <p:nvPr/>
        </p:nvSpPr>
        <p:spPr>
          <a:xfrm rot="0">
            <a:off x="129267" y="2394674"/>
            <a:ext cx="5306378" cy="934720"/>
          </a:xfrm>
          <a:prstGeom prst="rect">
            <a:avLst/>
          </a:prstGeom>
        </p:spPr>
        <p:txBody>
          <a:bodyPr anchor="t" rtlCol="false" tIns="0" lIns="0" bIns="0" rIns="0">
            <a:spAutoFit/>
          </a:bodyPr>
          <a:lstStyle/>
          <a:p>
            <a:pPr algn="ctr" marL="1122679" indent="-561340" lvl="1">
              <a:lnSpc>
                <a:spcPts val="7279"/>
              </a:lnSpc>
              <a:buFont typeface="Arial"/>
              <a:buChar char="•"/>
            </a:pPr>
            <a:r>
              <a:rPr lang="en-US" sz="5199">
                <a:solidFill>
                  <a:srgbClr val="FDFDFD"/>
                </a:solidFill>
                <a:latin typeface="Canva Sans"/>
              </a:rPr>
              <a:t>Introduction </a:t>
            </a:r>
          </a:p>
        </p:txBody>
      </p:sp>
      <p:sp>
        <p:nvSpPr>
          <p:cNvPr name="TextBox 6" id="6"/>
          <p:cNvSpPr txBox="true"/>
          <p:nvPr/>
        </p:nvSpPr>
        <p:spPr>
          <a:xfrm rot="0">
            <a:off x="129267" y="3519894"/>
            <a:ext cx="6955980" cy="934720"/>
          </a:xfrm>
          <a:prstGeom prst="rect">
            <a:avLst/>
          </a:prstGeom>
        </p:spPr>
        <p:txBody>
          <a:bodyPr anchor="t" rtlCol="false" tIns="0" lIns="0" bIns="0" rIns="0">
            <a:spAutoFit/>
          </a:bodyPr>
          <a:lstStyle/>
          <a:p>
            <a:pPr algn="ctr" marL="1122679" indent="-561340" lvl="1">
              <a:lnSpc>
                <a:spcPts val="7279"/>
              </a:lnSpc>
              <a:buFont typeface="Arial"/>
              <a:buChar char="•"/>
            </a:pPr>
            <a:r>
              <a:rPr lang="en-US" sz="5199">
                <a:solidFill>
                  <a:srgbClr val="FDFDFD"/>
                </a:solidFill>
                <a:latin typeface="Canva Sans"/>
              </a:rPr>
              <a:t>Proposed System </a:t>
            </a:r>
          </a:p>
        </p:txBody>
      </p:sp>
      <p:sp>
        <p:nvSpPr>
          <p:cNvPr name="TextBox 7" id="7"/>
          <p:cNvSpPr txBox="true"/>
          <p:nvPr/>
        </p:nvSpPr>
        <p:spPr>
          <a:xfrm rot="0">
            <a:off x="0" y="4645115"/>
            <a:ext cx="8293708" cy="934720"/>
          </a:xfrm>
          <a:prstGeom prst="rect">
            <a:avLst/>
          </a:prstGeom>
        </p:spPr>
        <p:txBody>
          <a:bodyPr anchor="t" rtlCol="false" tIns="0" lIns="0" bIns="0" rIns="0">
            <a:spAutoFit/>
          </a:bodyPr>
          <a:lstStyle/>
          <a:p>
            <a:pPr algn="ctr" marL="1122679" indent="-561340" lvl="1">
              <a:lnSpc>
                <a:spcPts val="7279"/>
              </a:lnSpc>
              <a:buFont typeface="Arial"/>
              <a:buChar char="•"/>
            </a:pPr>
            <a:r>
              <a:rPr lang="en-US" sz="5199">
                <a:solidFill>
                  <a:srgbClr val="FDFDFD"/>
                </a:solidFill>
                <a:latin typeface="Canva Sans"/>
              </a:rPr>
              <a:t>System Architecture </a:t>
            </a:r>
          </a:p>
        </p:txBody>
      </p:sp>
      <p:sp>
        <p:nvSpPr>
          <p:cNvPr name="TextBox 8" id="8"/>
          <p:cNvSpPr txBox="true"/>
          <p:nvPr/>
        </p:nvSpPr>
        <p:spPr>
          <a:xfrm rot="0">
            <a:off x="0" y="5770335"/>
            <a:ext cx="6998174" cy="934720"/>
          </a:xfrm>
          <a:prstGeom prst="rect">
            <a:avLst/>
          </a:prstGeom>
        </p:spPr>
        <p:txBody>
          <a:bodyPr anchor="t" rtlCol="false" tIns="0" lIns="0" bIns="0" rIns="0">
            <a:spAutoFit/>
          </a:bodyPr>
          <a:lstStyle/>
          <a:p>
            <a:pPr algn="ctr" marL="1122679" indent="-561340" lvl="1">
              <a:lnSpc>
                <a:spcPts val="7279"/>
              </a:lnSpc>
              <a:buFont typeface="Arial"/>
              <a:buChar char="•"/>
            </a:pPr>
            <a:r>
              <a:rPr lang="en-US" sz="5199">
                <a:solidFill>
                  <a:srgbClr val="FDFDFD"/>
                </a:solidFill>
                <a:latin typeface="Canva Sans"/>
              </a:rPr>
              <a:t>Technology Used</a:t>
            </a:r>
          </a:p>
        </p:txBody>
      </p:sp>
      <p:sp>
        <p:nvSpPr>
          <p:cNvPr name="TextBox 9" id="9"/>
          <p:cNvSpPr txBox="true"/>
          <p:nvPr/>
        </p:nvSpPr>
        <p:spPr>
          <a:xfrm rot="0">
            <a:off x="0" y="7059090"/>
            <a:ext cx="5805877" cy="934720"/>
          </a:xfrm>
          <a:prstGeom prst="rect">
            <a:avLst/>
          </a:prstGeom>
        </p:spPr>
        <p:txBody>
          <a:bodyPr anchor="t" rtlCol="false" tIns="0" lIns="0" bIns="0" rIns="0">
            <a:spAutoFit/>
          </a:bodyPr>
          <a:lstStyle/>
          <a:p>
            <a:pPr algn="ctr" marL="1122679" indent="-561340" lvl="1">
              <a:lnSpc>
                <a:spcPts val="7279"/>
              </a:lnSpc>
              <a:buFont typeface="Arial"/>
              <a:buChar char="•"/>
            </a:pPr>
            <a:r>
              <a:rPr lang="en-US" sz="5199">
                <a:solidFill>
                  <a:srgbClr val="FDFDFD"/>
                </a:solidFill>
                <a:latin typeface="Canva Sans"/>
              </a:rPr>
              <a:t>Applications </a:t>
            </a:r>
          </a:p>
        </p:txBody>
      </p:sp>
      <p:sp>
        <p:nvSpPr>
          <p:cNvPr name="TextBox 10" id="10"/>
          <p:cNvSpPr txBox="true"/>
          <p:nvPr/>
        </p:nvSpPr>
        <p:spPr>
          <a:xfrm rot="0">
            <a:off x="0" y="8323580"/>
            <a:ext cx="5506686" cy="934720"/>
          </a:xfrm>
          <a:prstGeom prst="rect">
            <a:avLst/>
          </a:prstGeom>
        </p:spPr>
        <p:txBody>
          <a:bodyPr anchor="t" rtlCol="false" tIns="0" lIns="0" bIns="0" rIns="0">
            <a:spAutoFit/>
          </a:bodyPr>
          <a:lstStyle/>
          <a:p>
            <a:pPr algn="ctr" marL="1122679" indent="-561340" lvl="1">
              <a:lnSpc>
                <a:spcPts val="7279"/>
              </a:lnSpc>
              <a:buFont typeface="Arial"/>
              <a:buChar char="•"/>
            </a:pPr>
            <a:r>
              <a:rPr lang="en-US" sz="5199">
                <a:solidFill>
                  <a:srgbClr val="FDFDFD"/>
                </a:solidFill>
                <a:latin typeface="Canva Sans"/>
              </a:rPr>
              <a:t>Snapshots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grpSp>
        <p:nvGrpSpPr>
          <p:cNvPr name="Group 2" id="2"/>
          <p:cNvGrpSpPr/>
          <p:nvPr/>
        </p:nvGrpSpPr>
        <p:grpSpPr>
          <a:xfrm rot="0">
            <a:off x="12539228" y="0"/>
            <a:ext cx="5748772" cy="10287000"/>
            <a:chOff x="0" y="0"/>
            <a:chExt cx="1069556" cy="1913890"/>
          </a:xfrm>
        </p:grpSpPr>
        <p:sp>
          <p:nvSpPr>
            <p:cNvPr name="Freeform 3" id="3"/>
            <p:cNvSpPr/>
            <p:nvPr/>
          </p:nvSpPr>
          <p:spPr>
            <a:xfrm flipH="false" flipV="false" rot="0">
              <a:off x="0" y="0"/>
              <a:ext cx="1069556" cy="1913890"/>
            </a:xfrm>
            <a:custGeom>
              <a:avLst/>
              <a:gdLst/>
              <a:ahLst/>
              <a:cxnLst/>
              <a:rect r="r" b="b" t="t" l="l"/>
              <a:pathLst>
                <a:path h="1913890" w="1069556">
                  <a:moveTo>
                    <a:pt x="0" y="0"/>
                  </a:moveTo>
                  <a:lnTo>
                    <a:pt x="1069556" y="0"/>
                  </a:lnTo>
                  <a:lnTo>
                    <a:pt x="1069556" y="1913890"/>
                  </a:lnTo>
                  <a:lnTo>
                    <a:pt x="0" y="1913890"/>
                  </a:lnTo>
                  <a:close/>
                </a:path>
              </a:pathLst>
            </a:custGeom>
            <a:solidFill>
              <a:srgbClr val="F1C024"/>
            </a:solidFill>
          </p:spPr>
        </p:sp>
      </p:grpSp>
      <p:sp>
        <p:nvSpPr>
          <p:cNvPr name="TextBox 4" id="4"/>
          <p:cNvSpPr txBox="true"/>
          <p:nvPr/>
        </p:nvSpPr>
        <p:spPr>
          <a:xfrm rot="0">
            <a:off x="431999" y="3653714"/>
            <a:ext cx="7646891" cy="5380765"/>
          </a:xfrm>
          <a:prstGeom prst="rect">
            <a:avLst/>
          </a:prstGeom>
        </p:spPr>
        <p:txBody>
          <a:bodyPr anchor="t" rtlCol="false" tIns="0" lIns="0" bIns="0" rIns="0">
            <a:spAutoFit/>
          </a:bodyPr>
          <a:lstStyle/>
          <a:p>
            <a:pPr>
              <a:lnSpc>
                <a:spcPts val="4758"/>
              </a:lnSpc>
            </a:pPr>
            <a:r>
              <a:rPr lang="en-US" sz="2973">
                <a:solidFill>
                  <a:srgbClr val="FDFDFD"/>
                </a:solidFill>
                <a:latin typeface="Montserrat"/>
              </a:rPr>
              <a:t>Facial emotion recognition is the process of identifying human emotions but with the help of technology. In this the faces are matched to available dataset to find out the human emotion. They are mostly used in biometric, government cyber security areas. They use camera of the device to capture the image and then detect its emotion.</a:t>
            </a:r>
          </a:p>
        </p:txBody>
      </p:sp>
      <p:sp>
        <p:nvSpPr>
          <p:cNvPr name="Freeform 5" id="5"/>
          <p:cNvSpPr/>
          <p:nvPr/>
        </p:nvSpPr>
        <p:spPr>
          <a:xfrm flipH="false" flipV="false" rot="0">
            <a:off x="1028700" y="1028700"/>
            <a:ext cx="1286735" cy="321684"/>
          </a:xfrm>
          <a:custGeom>
            <a:avLst/>
            <a:gdLst/>
            <a:ahLst/>
            <a:cxnLst/>
            <a:rect r="r" b="b" t="t" l="l"/>
            <a:pathLst>
              <a:path h="321684" w="1286735">
                <a:moveTo>
                  <a:pt x="0" y="0"/>
                </a:moveTo>
                <a:lnTo>
                  <a:pt x="1286735" y="0"/>
                </a:lnTo>
                <a:lnTo>
                  <a:pt x="1286735" y="321684"/>
                </a:lnTo>
                <a:lnTo>
                  <a:pt x="0" y="321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700000">
            <a:off x="7830196" y="3982374"/>
            <a:ext cx="2437479" cy="2322253"/>
          </a:xfrm>
          <a:custGeom>
            <a:avLst/>
            <a:gdLst/>
            <a:ahLst/>
            <a:cxnLst/>
            <a:rect r="r" b="b" t="t" l="l"/>
            <a:pathLst>
              <a:path h="2322253" w="2437479">
                <a:moveTo>
                  <a:pt x="0" y="0"/>
                </a:moveTo>
                <a:lnTo>
                  <a:pt x="2437479" y="0"/>
                </a:lnTo>
                <a:lnTo>
                  <a:pt x="2437479" y="2322252"/>
                </a:lnTo>
                <a:lnTo>
                  <a:pt x="0" y="2322252"/>
                </a:lnTo>
                <a:lnTo>
                  <a:pt x="0" y="0"/>
                </a:lnTo>
                <a:close/>
              </a:path>
            </a:pathLst>
          </a:custGeom>
          <a:blipFill>
            <a:blip r:embed="rId4">
              <a:alphaModFix amt="29000"/>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144000" y="2559489"/>
            <a:ext cx="8956006" cy="5970671"/>
          </a:xfrm>
          <a:custGeom>
            <a:avLst/>
            <a:gdLst/>
            <a:ahLst/>
            <a:cxnLst/>
            <a:rect r="r" b="b" t="t" l="l"/>
            <a:pathLst>
              <a:path h="5970671" w="8956006">
                <a:moveTo>
                  <a:pt x="0" y="0"/>
                </a:moveTo>
                <a:lnTo>
                  <a:pt x="8956006" y="0"/>
                </a:lnTo>
                <a:lnTo>
                  <a:pt x="8956006" y="5970670"/>
                </a:lnTo>
                <a:lnTo>
                  <a:pt x="0" y="5970670"/>
                </a:lnTo>
                <a:lnTo>
                  <a:pt x="0" y="0"/>
                </a:lnTo>
                <a:close/>
              </a:path>
            </a:pathLst>
          </a:custGeom>
          <a:blipFill>
            <a:blip r:embed="rId6"/>
            <a:stretch>
              <a:fillRect l="0" t="0" r="0" b="0"/>
            </a:stretch>
          </a:blipFill>
        </p:spPr>
      </p:sp>
      <p:sp>
        <p:nvSpPr>
          <p:cNvPr name="TextBox 8" id="8"/>
          <p:cNvSpPr txBox="true"/>
          <p:nvPr/>
        </p:nvSpPr>
        <p:spPr>
          <a:xfrm rot="0">
            <a:off x="431999" y="2132013"/>
            <a:ext cx="11717204" cy="1016876"/>
          </a:xfrm>
          <a:prstGeom prst="rect">
            <a:avLst/>
          </a:prstGeom>
        </p:spPr>
        <p:txBody>
          <a:bodyPr anchor="t" rtlCol="false" tIns="0" lIns="0" bIns="0" rIns="0">
            <a:spAutoFit/>
          </a:bodyPr>
          <a:lstStyle/>
          <a:p>
            <a:pPr>
              <a:lnSpc>
                <a:spcPts val="7784"/>
              </a:lnSpc>
            </a:pPr>
            <a:r>
              <a:rPr lang="en-US" sz="7784">
                <a:solidFill>
                  <a:srgbClr val="FCBF01"/>
                </a:solidFill>
                <a:latin typeface="League Spartan"/>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grpSp>
        <p:nvGrpSpPr>
          <p:cNvPr name="Group 2" id="2"/>
          <p:cNvGrpSpPr/>
          <p:nvPr/>
        </p:nvGrpSpPr>
        <p:grpSpPr>
          <a:xfrm rot="0">
            <a:off x="0" y="0"/>
            <a:ext cx="5748772" cy="10287000"/>
            <a:chOff x="0" y="0"/>
            <a:chExt cx="1069556" cy="1913890"/>
          </a:xfrm>
        </p:grpSpPr>
        <p:sp>
          <p:nvSpPr>
            <p:cNvPr name="Freeform 3" id="3"/>
            <p:cNvSpPr/>
            <p:nvPr/>
          </p:nvSpPr>
          <p:spPr>
            <a:xfrm flipH="false" flipV="false" rot="0">
              <a:off x="0" y="0"/>
              <a:ext cx="1069556" cy="1913890"/>
            </a:xfrm>
            <a:custGeom>
              <a:avLst/>
              <a:gdLst/>
              <a:ahLst/>
              <a:cxnLst/>
              <a:rect r="r" b="b" t="t" l="l"/>
              <a:pathLst>
                <a:path h="1913890" w="1069556">
                  <a:moveTo>
                    <a:pt x="0" y="0"/>
                  </a:moveTo>
                  <a:lnTo>
                    <a:pt x="1069556" y="0"/>
                  </a:lnTo>
                  <a:lnTo>
                    <a:pt x="1069556" y="1913890"/>
                  </a:lnTo>
                  <a:lnTo>
                    <a:pt x="0" y="1913890"/>
                  </a:lnTo>
                  <a:close/>
                </a:path>
              </a:pathLst>
            </a:custGeom>
            <a:solidFill>
              <a:srgbClr val="F1C024"/>
            </a:solidFill>
          </p:spPr>
        </p:sp>
      </p:grpSp>
      <p:sp>
        <p:nvSpPr>
          <p:cNvPr name="Freeform 4" id="4"/>
          <p:cNvSpPr/>
          <p:nvPr/>
        </p:nvSpPr>
        <p:spPr>
          <a:xfrm flipH="false" flipV="false" rot="0">
            <a:off x="10560760" y="1471106"/>
            <a:ext cx="1286735" cy="321684"/>
          </a:xfrm>
          <a:custGeom>
            <a:avLst/>
            <a:gdLst/>
            <a:ahLst/>
            <a:cxnLst/>
            <a:rect r="r" b="b" t="t" l="l"/>
            <a:pathLst>
              <a:path h="321684" w="1286735">
                <a:moveTo>
                  <a:pt x="0" y="0"/>
                </a:moveTo>
                <a:lnTo>
                  <a:pt x="1286735" y="0"/>
                </a:lnTo>
                <a:lnTo>
                  <a:pt x="1286735" y="321684"/>
                </a:lnTo>
                <a:lnTo>
                  <a:pt x="0" y="321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a:grpSpLocks noChangeAspect="true"/>
          </p:cNvGrpSpPr>
          <p:nvPr/>
        </p:nvGrpSpPr>
        <p:grpSpPr>
          <a:xfrm rot="0">
            <a:off x="15664815" y="7618296"/>
            <a:ext cx="4179570" cy="4179570"/>
            <a:chOff x="0" y="0"/>
            <a:chExt cx="2787650" cy="2787650"/>
          </a:xfrm>
        </p:grpSpPr>
        <p:sp>
          <p:nvSpPr>
            <p:cNvPr name="Freeform 6" id="6"/>
            <p:cNvSpPr/>
            <p:nvPr/>
          </p:nvSpPr>
          <p:spPr>
            <a:xfrm flipH="false" flipV="false" rot="0">
              <a:off x="0" y="0"/>
              <a:ext cx="2787650" cy="2787650"/>
            </a:xfrm>
            <a:custGeom>
              <a:avLst/>
              <a:gdLst/>
              <a:ahLst/>
              <a:cxnLst/>
              <a:rect r="r" b="b" t="t" l="l"/>
              <a:pathLst>
                <a:path h="2787650" w="2787650">
                  <a:moveTo>
                    <a:pt x="81280" y="1861820"/>
                  </a:moveTo>
                  <a:cubicBezTo>
                    <a:pt x="73660" y="1841500"/>
                    <a:pt x="67310" y="1819910"/>
                    <a:pt x="60960" y="1799590"/>
                  </a:cubicBezTo>
                  <a:lnTo>
                    <a:pt x="1800860" y="59690"/>
                  </a:lnTo>
                  <a:cubicBezTo>
                    <a:pt x="1821180" y="66040"/>
                    <a:pt x="1842770" y="72390"/>
                    <a:pt x="1863090" y="80010"/>
                  </a:cubicBezTo>
                  <a:lnTo>
                    <a:pt x="81280" y="1861820"/>
                  </a:lnTo>
                  <a:close/>
                  <a:moveTo>
                    <a:pt x="1597660" y="15240"/>
                  </a:moveTo>
                  <a:cubicBezTo>
                    <a:pt x="1573530" y="11430"/>
                    <a:pt x="1548130" y="8890"/>
                    <a:pt x="1524000" y="6350"/>
                  </a:cubicBezTo>
                  <a:lnTo>
                    <a:pt x="6350" y="1524000"/>
                  </a:lnTo>
                  <a:cubicBezTo>
                    <a:pt x="8890" y="1548130"/>
                    <a:pt x="11430" y="1573530"/>
                    <a:pt x="15240" y="1597660"/>
                  </a:cubicBezTo>
                  <a:lnTo>
                    <a:pt x="1597660" y="15240"/>
                  </a:lnTo>
                  <a:close/>
                  <a:moveTo>
                    <a:pt x="2189480" y="248920"/>
                  </a:moveTo>
                  <a:cubicBezTo>
                    <a:pt x="2172970" y="237490"/>
                    <a:pt x="2156460" y="226060"/>
                    <a:pt x="2139950" y="215900"/>
                  </a:cubicBezTo>
                  <a:lnTo>
                    <a:pt x="215900" y="2139950"/>
                  </a:lnTo>
                  <a:cubicBezTo>
                    <a:pt x="226060" y="2156460"/>
                    <a:pt x="237490" y="2172970"/>
                    <a:pt x="248920" y="2189480"/>
                  </a:cubicBezTo>
                  <a:lnTo>
                    <a:pt x="2189480" y="248920"/>
                  </a:lnTo>
                  <a:close/>
                  <a:moveTo>
                    <a:pt x="1979930" y="128270"/>
                  </a:moveTo>
                  <a:cubicBezTo>
                    <a:pt x="1960880" y="119380"/>
                    <a:pt x="1941830" y="110490"/>
                    <a:pt x="1922780" y="102870"/>
                  </a:cubicBezTo>
                  <a:lnTo>
                    <a:pt x="104140" y="1921510"/>
                  </a:lnTo>
                  <a:cubicBezTo>
                    <a:pt x="111760" y="1940560"/>
                    <a:pt x="120650" y="1959610"/>
                    <a:pt x="129540" y="1978660"/>
                  </a:cubicBezTo>
                  <a:lnTo>
                    <a:pt x="1979930" y="128270"/>
                  </a:lnTo>
                  <a:close/>
                  <a:moveTo>
                    <a:pt x="2087880" y="185420"/>
                  </a:moveTo>
                  <a:cubicBezTo>
                    <a:pt x="2070100" y="175260"/>
                    <a:pt x="2052320" y="165100"/>
                    <a:pt x="2034540" y="156210"/>
                  </a:cubicBezTo>
                  <a:lnTo>
                    <a:pt x="154940" y="2035810"/>
                  </a:lnTo>
                  <a:cubicBezTo>
                    <a:pt x="163830" y="2053590"/>
                    <a:pt x="173990" y="2071370"/>
                    <a:pt x="184150" y="2089150"/>
                  </a:cubicBezTo>
                  <a:lnTo>
                    <a:pt x="2087880" y="185420"/>
                  </a:lnTo>
                  <a:close/>
                  <a:moveTo>
                    <a:pt x="834390" y="116840"/>
                  </a:moveTo>
                  <a:cubicBezTo>
                    <a:pt x="774700" y="143510"/>
                    <a:pt x="716280" y="173990"/>
                    <a:pt x="660400" y="208280"/>
                  </a:cubicBezTo>
                  <a:lnTo>
                    <a:pt x="208280" y="660400"/>
                  </a:lnTo>
                  <a:cubicBezTo>
                    <a:pt x="172720" y="716280"/>
                    <a:pt x="142240" y="774700"/>
                    <a:pt x="116840" y="834390"/>
                  </a:cubicBezTo>
                  <a:lnTo>
                    <a:pt x="834390" y="116840"/>
                  </a:lnTo>
                  <a:close/>
                  <a:moveTo>
                    <a:pt x="1363980" y="0"/>
                  </a:moveTo>
                  <a:lnTo>
                    <a:pt x="0" y="1363980"/>
                  </a:lnTo>
                  <a:cubicBezTo>
                    <a:pt x="0" y="1391920"/>
                    <a:pt x="0" y="1418590"/>
                    <a:pt x="1270" y="1446530"/>
                  </a:cubicBezTo>
                  <a:lnTo>
                    <a:pt x="1445260" y="1270"/>
                  </a:lnTo>
                  <a:cubicBezTo>
                    <a:pt x="1418590" y="0"/>
                    <a:pt x="1390650" y="0"/>
                    <a:pt x="1363980" y="0"/>
                  </a:cubicBezTo>
                  <a:close/>
                  <a:moveTo>
                    <a:pt x="2787650" y="1386840"/>
                  </a:moveTo>
                  <a:lnTo>
                    <a:pt x="1386840" y="2787650"/>
                  </a:lnTo>
                  <a:cubicBezTo>
                    <a:pt x="1414780" y="2787650"/>
                    <a:pt x="1443990" y="2787650"/>
                    <a:pt x="1471930" y="2785110"/>
                  </a:cubicBezTo>
                  <a:lnTo>
                    <a:pt x="2785110" y="1471930"/>
                  </a:lnTo>
                  <a:cubicBezTo>
                    <a:pt x="2786380" y="1443990"/>
                    <a:pt x="2787650" y="1414780"/>
                    <a:pt x="2787650" y="1386840"/>
                  </a:cubicBezTo>
                  <a:close/>
                  <a:moveTo>
                    <a:pt x="2283460" y="321310"/>
                  </a:moveTo>
                  <a:cubicBezTo>
                    <a:pt x="2268220" y="308610"/>
                    <a:pt x="2252980" y="295910"/>
                    <a:pt x="2237740" y="284480"/>
                  </a:cubicBezTo>
                  <a:lnTo>
                    <a:pt x="284480" y="2237740"/>
                  </a:lnTo>
                  <a:cubicBezTo>
                    <a:pt x="295910" y="2252980"/>
                    <a:pt x="308610" y="2268220"/>
                    <a:pt x="321310" y="2283460"/>
                  </a:cubicBezTo>
                  <a:lnTo>
                    <a:pt x="2283460" y="321310"/>
                  </a:lnTo>
                  <a:close/>
                  <a:moveTo>
                    <a:pt x="1276350" y="5080"/>
                  </a:moveTo>
                  <a:cubicBezTo>
                    <a:pt x="1244600" y="7620"/>
                    <a:pt x="1214120" y="11430"/>
                    <a:pt x="1182370" y="16510"/>
                  </a:cubicBezTo>
                  <a:lnTo>
                    <a:pt x="16510" y="1182370"/>
                  </a:lnTo>
                  <a:cubicBezTo>
                    <a:pt x="11430" y="1214120"/>
                    <a:pt x="7620" y="1244600"/>
                    <a:pt x="5080" y="1276350"/>
                  </a:cubicBezTo>
                  <a:lnTo>
                    <a:pt x="1276350" y="5080"/>
                  </a:lnTo>
                  <a:close/>
                  <a:moveTo>
                    <a:pt x="1080770" y="35560"/>
                  </a:moveTo>
                  <a:cubicBezTo>
                    <a:pt x="1042670" y="44450"/>
                    <a:pt x="1004570" y="54610"/>
                    <a:pt x="966470" y="67310"/>
                  </a:cubicBezTo>
                  <a:lnTo>
                    <a:pt x="66040" y="966470"/>
                  </a:lnTo>
                  <a:cubicBezTo>
                    <a:pt x="54610" y="1004570"/>
                    <a:pt x="43180" y="1041400"/>
                    <a:pt x="34290" y="1080770"/>
                  </a:cubicBezTo>
                  <a:lnTo>
                    <a:pt x="1080770" y="35560"/>
                  </a:lnTo>
                  <a:close/>
                  <a:moveTo>
                    <a:pt x="1734820" y="41910"/>
                  </a:moveTo>
                  <a:cubicBezTo>
                    <a:pt x="1711960" y="36830"/>
                    <a:pt x="1690370" y="31750"/>
                    <a:pt x="1667510" y="26670"/>
                  </a:cubicBezTo>
                  <a:lnTo>
                    <a:pt x="26670" y="1667510"/>
                  </a:lnTo>
                  <a:cubicBezTo>
                    <a:pt x="31750" y="1690370"/>
                    <a:pt x="36830" y="1711960"/>
                    <a:pt x="41910" y="1734820"/>
                  </a:cubicBezTo>
                  <a:lnTo>
                    <a:pt x="1734820" y="41910"/>
                  </a:lnTo>
                  <a:close/>
                  <a:moveTo>
                    <a:pt x="2762250" y="1659890"/>
                  </a:moveTo>
                  <a:cubicBezTo>
                    <a:pt x="2768600" y="1626870"/>
                    <a:pt x="2773680" y="1595120"/>
                    <a:pt x="2777490" y="1562100"/>
                  </a:cubicBezTo>
                  <a:lnTo>
                    <a:pt x="1562100" y="2777490"/>
                  </a:lnTo>
                  <a:cubicBezTo>
                    <a:pt x="1595120" y="2773680"/>
                    <a:pt x="1628140" y="2768600"/>
                    <a:pt x="1659890" y="2762250"/>
                  </a:cubicBezTo>
                  <a:lnTo>
                    <a:pt x="2762250" y="1659890"/>
                  </a:lnTo>
                  <a:close/>
                  <a:moveTo>
                    <a:pt x="2785110" y="1306830"/>
                  </a:moveTo>
                  <a:cubicBezTo>
                    <a:pt x="2783840" y="1281430"/>
                    <a:pt x="2781300" y="1256030"/>
                    <a:pt x="2778760" y="1230630"/>
                  </a:cubicBezTo>
                  <a:lnTo>
                    <a:pt x="1230630" y="2777490"/>
                  </a:lnTo>
                  <a:cubicBezTo>
                    <a:pt x="1256030" y="2780030"/>
                    <a:pt x="1281430" y="2782570"/>
                    <a:pt x="1306830" y="2783840"/>
                  </a:cubicBezTo>
                  <a:lnTo>
                    <a:pt x="2785110" y="1306830"/>
                  </a:lnTo>
                  <a:close/>
                  <a:moveTo>
                    <a:pt x="2767330" y="1158240"/>
                  </a:moveTo>
                  <a:cubicBezTo>
                    <a:pt x="2763520" y="1135380"/>
                    <a:pt x="2758440" y="1112520"/>
                    <a:pt x="2753360" y="1089660"/>
                  </a:cubicBezTo>
                  <a:lnTo>
                    <a:pt x="1088390" y="2753360"/>
                  </a:lnTo>
                  <a:cubicBezTo>
                    <a:pt x="1111250" y="2758440"/>
                    <a:pt x="1134110" y="2763520"/>
                    <a:pt x="1156970" y="2767330"/>
                  </a:cubicBezTo>
                  <a:lnTo>
                    <a:pt x="2767330" y="1158240"/>
                  </a:lnTo>
                  <a:close/>
                  <a:moveTo>
                    <a:pt x="2369820" y="398780"/>
                  </a:moveTo>
                  <a:cubicBezTo>
                    <a:pt x="2355850" y="384810"/>
                    <a:pt x="2341880" y="372110"/>
                    <a:pt x="2327910" y="358140"/>
                  </a:cubicBezTo>
                  <a:lnTo>
                    <a:pt x="359410" y="2326640"/>
                  </a:lnTo>
                  <a:cubicBezTo>
                    <a:pt x="372110" y="2340610"/>
                    <a:pt x="386080" y="2354580"/>
                    <a:pt x="400050" y="2368550"/>
                  </a:cubicBezTo>
                  <a:lnTo>
                    <a:pt x="2369820" y="398780"/>
                  </a:lnTo>
                  <a:close/>
                  <a:moveTo>
                    <a:pt x="2451100" y="2301240"/>
                  </a:moveTo>
                  <a:cubicBezTo>
                    <a:pt x="2520950" y="2219960"/>
                    <a:pt x="2579370" y="2133600"/>
                    <a:pt x="2627630" y="2042160"/>
                  </a:cubicBezTo>
                  <a:lnTo>
                    <a:pt x="2042160" y="2627630"/>
                  </a:lnTo>
                  <a:cubicBezTo>
                    <a:pt x="2133600" y="2579370"/>
                    <a:pt x="2219960" y="2520950"/>
                    <a:pt x="2301240" y="2451100"/>
                  </a:cubicBezTo>
                  <a:lnTo>
                    <a:pt x="2451100" y="2301240"/>
                  </a:lnTo>
                  <a:close/>
                  <a:moveTo>
                    <a:pt x="2736850" y="1023620"/>
                  </a:moveTo>
                  <a:cubicBezTo>
                    <a:pt x="2730500" y="1002030"/>
                    <a:pt x="2724150" y="981710"/>
                    <a:pt x="2717800" y="960120"/>
                  </a:cubicBezTo>
                  <a:lnTo>
                    <a:pt x="960120" y="2717800"/>
                  </a:lnTo>
                  <a:cubicBezTo>
                    <a:pt x="981710" y="2724150"/>
                    <a:pt x="1002030" y="2730500"/>
                    <a:pt x="1023620" y="2736850"/>
                  </a:cubicBezTo>
                  <a:lnTo>
                    <a:pt x="2736850" y="1023620"/>
                  </a:lnTo>
                  <a:close/>
                  <a:moveTo>
                    <a:pt x="2696210" y="1892300"/>
                  </a:moveTo>
                  <a:cubicBezTo>
                    <a:pt x="2711450" y="1851660"/>
                    <a:pt x="2725420" y="1811020"/>
                    <a:pt x="2736850" y="1769110"/>
                  </a:cubicBezTo>
                  <a:lnTo>
                    <a:pt x="1769110" y="2736850"/>
                  </a:lnTo>
                  <a:cubicBezTo>
                    <a:pt x="1811020" y="2725420"/>
                    <a:pt x="1851660" y="2711450"/>
                    <a:pt x="1892300" y="2696210"/>
                  </a:cubicBezTo>
                  <a:lnTo>
                    <a:pt x="2696210" y="1892300"/>
                  </a:lnTo>
                  <a:close/>
                  <a:moveTo>
                    <a:pt x="2523490" y="576580"/>
                  </a:moveTo>
                  <a:cubicBezTo>
                    <a:pt x="2512060" y="561340"/>
                    <a:pt x="2500630" y="544830"/>
                    <a:pt x="2487930" y="529590"/>
                  </a:cubicBezTo>
                  <a:lnTo>
                    <a:pt x="529590" y="2486660"/>
                  </a:lnTo>
                  <a:cubicBezTo>
                    <a:pt x="544830" y="2499360"/>
                    <a:pt x="561340" y="2510790"/>
                    <a:pt x="576580" y="2522220"/>
                  </a:cubicBezTo>
                  <a:lnTo>
                    <a:pt x="2523490" y="576580"/>
                  </a:lnTo>
                  <a:close/>
                  <a:moveTo>
                    <a:pt x="2696210" y="899160"/>
                  </a:moveTo>
                  <a:cubicBezTo>
                    <a:pt x="2688590" y="878840"/>
                    <a:pt x="2680970" y="859790"/>
                    <a:pt x="2672080" y="840740"/>
                  </a:cubicBezTo>
                  <a:lnTo>
                    <a:pt x="839470" y="2673350"/>
                  </a:lnTo>
                  <a:cubicBezTo>
                    <a:pt x="858520" y="2682240"/>
                    <a:pt x="878840" y="2689860"/>
                    <a:pt x="897890" y="2697480"/>
                  </a:cubicBezTo>
                  <a:lnTo>
                    <a:pt x="2696210" y="899160"/>
                  </a:lnTo>
                  <a:close/>
                  <a:moveTo>
                    <a:pt x="2449830" y="483870"/>
                  </a:moveTo>
                  <a:cubicBezTo>
                    <a:pt x="2437130" y="468630"/>
                    <a:pt x="2424430" y="454660"/>
                    <a:pt x="2410460" y="440690"/>
                  </a:cubicBezTo>
                  <a:lnTo>
                    <a:pt x="440690" y="2410460"/>
                  </a:lnTo>
                  <a:cubicBezTo>
                    <a:pt x="454660" y="2424430"/>
                    <a:pt x="469900" y="2437130"/>
                    <a:pt x="483870" y="2449830"/>
                  </a:cubicBezTo>
                  <a:lnTo>
                    <a:pt x="2449830" y="483870"/>
                  </a:lnTo>
                  <a:close/>
                  <a:moveTo>
                    <a:pt x="2588260" y="675640"/>
                  </a:moveTo>
                  <a:cubicBezTo>
                    <a:pt x="2578100" y="659130"/>
                    <a:pt x="2567940" y="641350"/>
                    <a:pt x="2556510" y="624840"/>
                  </a:cubicBezTo>
                  <a:lnTo>
                    <a:pt x="624840" y="2556510"/>
                  </a:lnTo>
                  <a:cubicBezTo>
                    <a:pt x="641350" y="2567940"/>
                    <a:pt x="657860" y="2578100"/>
                    <a:pt x="675640" y="2588260"/>
                  </a:cubicBezTo>
                  <a:lnTo>
                    <a:pt x="2588260" y="675640"/>
                  </a:lnTo>
                  <a:close/>
                  <a:moveTo>
                    <a:pt x="2646680" y="783590"/>
                  </a:moveTo>
                  <a:cubicBezTo>
                    <a:pt x="2637790" y="765810"/>
                    <a:pt x="2628900" y="746760"/>
                    <a:pt x="2618740" y="728980"/>
                  </a:cubicBezTo>
                  <a:lnTo>
                    <a:pt x="728980" y="2618740"/>
                  </a:lnTo>
                  <a:cubicBezTo>
                    <a:pt x="746760" y="2628900"/>
                    <a:pt x="764540" y="2637790"/>
                    <a:pt x="783590" y="2646680"/>
                  </a:cubicBezTo>
                  <a:lnTo>
                    <a:pt x="2646680" y="783590"/>
                  </a:lnTo>
                  <a:close/>
                </a:path>
              </a:pathLst>
            </a:custGeom>
            <a:solidFill>
              <a:srgbClr val="FFFFFF">
                <a:alpha val="14902"/>
              </a:srgbClr>
            </a:solidFill>
          </p:spPr>
        </p:sp>
      </p:grpSp>
      <p:sp>
        <p:nvSpPr>
          <p:cNvPr name="Freeform 7" id="7"/>
          <p:cNvSpPr/>
          <p:nvPr/>
        </p:nvSpPr>
        <p:spPr>
          <a:xfrm flipH="false" flipV="false" rot="0">
            <a:off x="629681" y="1792790"/>
            <a:ext cx="7599175" cy="7198952"/>
          </a:xfrm>
          <a:custGeom>
            <a:avLst/>
            <a:gdLst/>
            <a:ahLst/>
            <a:cxnLst/>
            <a:rect r="r" b="b" t="t" l="l"/>
            <a:pathLst>
              <a:path h="7198952" w="7599175">
                <a:moveTo>
                  <a:pt x="0" y="0"/>
                </a:moveTo>
                <a:lnTo>
                  <a:pt x="7599176" y="0"/>
                </a:lnTo>
                <a:lnTo>
                  <a:pt x="7599176" y="7198952"/>
                </a:lnTo>
                <a:lnTo>
                  <a:pt x="0" y="7198952"/>
                </a:lnTo>
                <a:lnTo>
                  <a:pt x="0" y="0"/>
                </a:lnTo>
                <a:close/>
              </a:path>
            </a:pathLst>
          </a:custGeom>
          <a:blipFill>
            <a:blip r:embed="rId4"/>
            <a:stretch>
              <a:fillRect l="0" t="0" r="0" b="0"/>
            </a:stretch>
          </a:blipFill>
        </p:spPr>
      </p:sp>
      <p:sp>
        <p:nvSpPr>
          <p:cNvPr name="TextBox 8" id="8"/>
          <p:cNvSpPr txBox="true"/>
          <p:nvPr/>
        </p:nvSpPr>
        <p:spPr>
          <a:xfrm rot="0">
            <a:off x="9462830" y="2144156"/>
            <a:ext cx="8464776" cy="1815707"/>
          </a:xfrm>
          <a:prstGeom prst="rect">
            <a:avLst/>
          </a:prstGeom>
        </p:spPr>
        <p:txBody>
          <a:bodyPr anchor="t" rtlCol="false" tIns="0" lIns="0" bIns="0" rIns="0">
            <a:spAutoFit/>
          </a:bodyPr>
          <a:lstStyle/>
          <a:p>
            <a:pPr>
              <a:lnSpc>
                <a:spcPts val="6984"/>
              </a:lnSpc>
            </a:pPr>
            <a:r>
              <a:rPr lang="en-US" sz="6984">
                <a:solidFill>
                  <a:srgbClr val="FCBF01"/>
                </a:solidFill>
                <a:latin typeface="League Spartan"/>
              </a:rPr>
              <a:t>PROPOSED SYSTEM</a:t>
            </a:r>
          </a:p>
        </p:txBody>
      </p:sp>
      <p:sp>
        <p:nvSpPr>
          <p:cNvPr name="TextBox 9" id="9"/>
          <p:cNvSpPr txBox="true"/>
          <p:nvPr/>
        </p:nvSpPr>
        <p:spPr>
          <a:xfrm rot="0">
            <a:off x="9792659" y="4092153"/>
            <a:ext cx="7193840" cy="5006976"/>
          </a:xfrm>
          <a:prstGeom prst="rect">
            <a:avLst/>
          </a:prstGeom>
        </p:spPr>
        <p:txBody>
          <a:bodyPr anchor="t" rtlCol="false" tIns="0" lIns="0" bIns="0" rIns="0">
            <a:spAutoFit/>
          </a:bodyPr>
          <a:lstStyle/>
          <a:p>
            <a:pPr>
              <a:lnSpc>
                <a:spcPts val="3999"/>
              </a:lnSpc>
            </a:pPr>
            <a:r>
              <a:rPr lang="en-US" sz="2499">
                <a:solidFill>
                  <a:srgbClr val="FDFDFD"/>
                </a:solidFill>
                <a:latin typeface="Montserrat"/>
              </a:rPr>
              <a:t>This proposed system capable of performing automatic facial expression or emotion recognition of seven universal emotions considered as happy, sad, anger, surprise, neutral, disguise, fear. Such system would analyze image of the face and produce calculated prediction of the expression. The approach integrates a module for automatic face detection, by generating neural network using training dataset.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sp>
        <p:nvSpPr>
          <p:cNvPr name="Freeform 2" id="2"/>
          <p:cNvSpPr/>
          <p:nvPr/>
        </p:nvSpPr>
        <p:spPr>
          <a:xfrm flipH="true" flipV="false" rot="-10800000">
            <a:off x="-1062719" y="-1422191"/>
            <a:ext cx="4806532" cy="4806532"/>
          </a:xfrm>
          <a:custGeom>
            <a:avLst/>
            <a:gdLst/>
            <a:ahLst/>
            <a:cxnLst/>
            <a:rect r="r" b="b" t="t" l="l"/>
            <a:pathLst>
              <a:path h="4806532" w="4806532">
                <a:moveTo>
                  <a:pt x="4806533" y="0"/>
                </a:moveTo>
                <a:lnTo>
                  <a:pt x="0" y="0"/>
                </a:lnTo>
                <a:lnTo>
                  <a:pt x="0" y="4806532"/>
                </a:lnTo>
                <a:lnTo>
                  <a:pt x="4806533" y="4806532"/>
                </a:lnTo>
                <a:lnTo>
                  <a:pt x="4806533"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096840" y="2760207"/>
            <a:ext cx="13052691" cy="6498093"/>
          </a:xfrm>
          <a:custGeom>
            <a:avLst/>
            <a:gdLst/>
            <a:ahLst/>
            <a:cxnLst/>
            <a:rect r="r" b="b" t="t" l="l"/>
            <a:pathLst>
              <a:path h="6498093" w="13052691">
                <a:moveTo>
                  <a:pt x="0" y="0"/>
                </a:moveTo>
                <a:lnTo>
                  <a:pt x="13052692" y="0"/>
                </a:lnTo>
                <a:lnTo>
                  <a:pt x="13052692" y="6498093"/>
                </a:lnTo>
                <a:lnTo>
                  <a:pt x="0" y="6498093"/>
                </a:lnTo>
                <a:lnTo>
                  <a:pt x="0" y="0"/>
                </a:lnTo>
                <a:close/>
              </a:path>
            </a:pathLst>
          </a:custGeom>
          <a:blipFill>
            <a:blip r:embed="rId4"/>
            <a:stretch>
              <a:fillRect l="0" t="0" r="0" b="0"/>
            </a:stretch>
          </a:blipFill>
        </p:spPr>
      </p:sp>
      <p:sp>
        <p:nvSpPr>
          <p:cNvPr name="TextBox 4" id="4"/>
          <p:cNvSpPr txBox="true"/>
          <p:nvPr/>
        </p:nvSpPr>
        <p:spPr>
          <a:xfrm rot="0">
            <a:off x="2821371" y="365816"/>
            <a:ext cx="13603630" cy="1787653"/>
          </a:xfrm>
          <a:prstGeom prst="rect">
            <a:avLst/>
          </a:prstGeom>
        </p:spPr>
        <p:txBody>
          <a:bodyPr anchor="t" rtlCol="false" tIns="0" lIns="0" bIns="0" rIns="0">
            <a:spAutoFit/>
          </a:bodyPr>
          <a:lstStyle/>
          <a:p>
            <a:pPr>
              <a:lnSpc>
                <a:spcPts val="14628"/>
              </a:lnSpc>
              <a:spcBef>
                <a:spcPct val="0"/>
              </a:spcBef>
            </a:pPr>
            <a:r>
              <a:rPr lang="en-US" sz="10449">
                <a:solidFill>
                  <a:srgbClr val="F1C024"/>
                </a:solidFill>
                <a:latin typeface="Open Sauce SemiBold"/>
              </a:rPr>
              <a:t>System Architecture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sp>
        <p:nvSpPr>
          <p:cNvPr name="Freeform 2" id="2"/>
          <p:cNvSpPr/>
          <p:nvPr/>
        </p:nvSpPr>
        <p:spPr>
          <a:xfrm flipH="false" flipV="false" rot="0">
            <a:off x="12078484" y="-785455"/>
            <a:ext cx="8137971" cy="8137971"/>
          </a:xfrm>
          <a:custGeom>
            <a:avLst/>
            <a:gdLst/>
            <a:ahLst/>
            <a:cxnLst/>
            <a:rect r="r" b="b" t="t" l="l"/>
            <a:pathLst>
              <a:path h="8137971" w="8137971">
                <a:moveTo>
                  <a:pt x="0" y="0"/>
                </a:moveTo>
                <a:lnTo>
                  <a:pt x="8137971" y="0"/>
                </a:lnTo>
                <a:lnTo>
                  <a:pt x="8137971" y="8137971"/>
                </a:lnTo>
                <a:lnTo>
                  <a:pt x="0" y="8137971"/>
                </a:lnTo>
                <a:lnTo>
                  <a:pt x="0" y="0"/>
                </a:lnTo>
                <a:close/>
              </a:path>
            </a:pathLst>
          </a:custGeom>
          <a:blipFill>
            <a:blip r:embed="rId2">
              <a:alphaModFix amt="65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003757" y="431442"/>
            <a:ext cx="9751979" cy="917340"/>
          </a:xfrm>
          <a:prstGeom prst="rect">
            <a:avLst/>
          </a:prstGeom>
        </p:spPr>
        <p:txBody>
          <a:bodyPr anchor="t" rtlCol="false" tIns="0" lIns="0" bIns="0" rIns="0">
            <a:spAutoFit/>
          </a:bodyPr>
          <a:lstStyle/>
          <a:p>
            <a:pPr>
              <a:lnSpc>
                <a:spcPts val="6962"/>
              </a:lnSpc>
            </a:pPr>
            <a:r>
              <a:rPr lang="en-US" sz="6962">
                <a:solidFill>
                  <a:srgbClr val="FCBF01"/>
                </a:solidFill>
                <a:latin typeface="League Spartan"/>
              </a:rPr>
              <a:t>TECHNOLOGY USED</a:t>
            </a:r>
          </a:p>
        </p:txBody>
      </p:sp>
      <p:sp>
        <p:nvSpPr>
          <p:cNvPr name="TextBox 4" id="4"/>
          <p:cNvSpPr txBox="true"/>
          <p:nvPr/>
        </p:nvSpPr>
        <p:spPr>
          <a:xfrm rot="0">
            <a:off x="1228836" y="2106840"/>
            <a:ext cx="3685192" cy="554359"/>
          </a:xfrm>
          <a:prstGeom prst="rect">
            <a:avLst/>
          </a:prstGeom>
        </p:spPr>
        <p:txBody>
          <a:bodyPr anchor="t" rtlCol="false" tIns="0" lIns="0" bIns="0" rIns="0">
            <a:spAutoFit/>
          </a:bodyPr>
          <a:lstStyle/>
          <a:p>
            <a:pPr>
              <a:lnSpc>
                <a:spcPts val="4409"/>
              </a:lnSpc>
            </a:pPr>
            <a:r>
              <a:rPr lang="en-US" sz="3499" spc="195">
                <a:solidFill>
                  <a:srgbClr val="FFFFFF"/>
                </a:solidFill>
                <a:latin typeface="Open Sauce SemiBold"/>
              </a:rPr>
              <a:t>Keras</a:t>
            </a:r>
          </a:p>
        </p:txBody>
      </p:sp>
      <p:sp>
        <p:nvSpPr>
          <p:cNvPr name="TextBox 5" id="5"/>
          <p:cNvSpPr txBox="true"/>
          <p:nvPr/>
        </p:nvSpPr>
        <p:spPr>
          <a:xfrm rot="0">
            <a:off x="1228836" y="4589141"/>
            <a:ext cx="3685192" cy="554359"/>
          </a:xfrm>
          <a:prstGeom prst="rect">
            <a:avLst/>
          </a:prstGeom>
        </p:spPr>
        <p:txBody>
          <a:bodyPr anchor="t" rtlCol="false" tIns="0" lIns="0" bIns="0" rIns="0">
            <a:spAutoFit/>
          </a:bodyPr>
          <a:lstStyle/>
          <a:p>
            <a:pPr>
              <a:lnSpc>
                <a:spcPts val="4409"/>
              </a:lnSpc>
            </a:pPr>
            <a:r>
              <a:rPr lang="en-US" sz="3499" spc="195">
                <a:solidFill>
                  <a:srgbClr val="FFFFFF"/>
                </a:solidFill>
                <a:latin typeface="Open Sauce SemiBold"/>
              </a:rPr>
              <a:t>Pandas</a:t>
            </a:r>
          </a:p>
        </p:txBody>
      </p:sp>
      <p:sp>
        <p:nvSpPr>
          <p:cNvPr name="TextBox 6" id="6"/>
          <p:cNvSpPr txBox="true"/>
          <p:nvPr/>
        </p:nvSpPr>
        <p:spPr>
          <a:xfrm rot="0">
            <a:off x="0" y="2845476"/>
            <a:ext cx="12232328" cy="1199515"/>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rPr>
              <a:t>It is a open source software library that provides Python interface for artificial neural networks.</a:t>
            </a:r>
          </a:p>
        </p:txBody>
      </p:sp>
      <p:sp>
        <p:nvSpPr>
          <p:cNvPr name="TextBox 7" id="7"/>
          <p:cNvSpPr txBox="true"/>
          <p:nvPr/>
        </p:nvSpPr>
        <p:spPr>
          <a:xfrm rot="0">
            <a:off x="0" y="5324475"/>
            <a:ext cx="12232328" cy="1199515"/>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rPr>
              <a:t>It is a software library written for python programming language for data manipulation and analysis.</a:t>
            </a:r>
          </a:p>
        </p:txBody>
      </p:sp>
      <p:sp>
        <p:nvSpPr>
          <p:cNvPr name="TextBox 8" id="8"/>
          <p:cNvSpPr txBox="true"/>
          <p:nvPr/>
        </p:nvSpPr>
        <p:spPr>
          <a:xfrm rot="0">
            <a:off x="1028700" y="7285990"/>
            <a:ext cx="3685192" cy="554359"/>
          </a:xfrm>
          <a:prstGeom prst="rect">
            <a:avLst/>
          </a:prstGeom>
        </p:spPr>
        <p:txBody>
          <a:bodyPr anchor="t" rtlCol="false" tIns="0" lIns="0" bIns="0" rIns="0">
            <a:spAutoFit/>
          </a:bodyPr>
          <a:lstStyle/>
          <a:p>
            <a:pPr>
              <a:lnSpc>
                <a:spcPts val="4409"/>
              </a:lnSpc>
            </a:pPr>
            <a:r>
              <a:rPr lang="en-US" sz="3499" spc="195">
                <a:solidFill>
                  <a:srgbClr val="FFFFFF"/>
                </a:solidFill>
                <a:latin typeface="Open Sauce SemiBold"/>
              </a:rPr>
              <a:t>Matplotlib</a:t>
            </a:r>
          </a:p>
        </p:txBody>
      </p:sp>
      <p:sp>
        <p:nvSpPr>
          <p:cNvPr name="TextBox 9" id="9"/>
          <p:cNvSpPr txBox="true"/>
          <p:nvPr/>
        </p:nvSpPr>
        <p:spPr>
          <a:xfrm rot="0">
            <a:off x="334153" y="8326124"/>
            <a:ext cx="12232328" cy="1199515"/>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rPr>
              <a:t>It is a plotting library for Python programming language and its numerical mathematics extension NumPY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sp>
        <p:nvSpPr>
          <p:cNvPr name="Freeform 2" id="2"/>
          <p:cNvSpPr/>
          <p:nvPr/>
        </p:nvSpPr>
        <p:spPr>
          <a:xfrm flipH="false" flipV="false" rot="0">
            <a:off x="12612773" y="-1802589"/>
            <a:ext cx="8137971" cy="8137971"/>
          </a:xfrm>
          <a:custGeom>
            <a:avLst/>
            <a:gdLst/>
            <a:ahLst/>
            <a:cxnLst/>
            <a:rect r="r" b="b" t="t" l="l"/>
            <a:pathLst>
              <a:path h="8137971" w="8137971">
                <a:moveTo>
                  <a:pt x="0" y="0"/>
                </a:moveTo>
                <a:lnTo>
                  <a:pt x="8137971" y="0"/>
                </a:lnTo>
                <a:lnTo>
                  <a:pt x="8137971" y="8137970"/>
                </a:lnTo>
                <a:lnTo>
                  <a:pt x="0" y="8137970"/>
                </a:lnTo>
                <a:lnTo>
                  <a:pt x="0" y="0"/>
                </a:lnTo>
                <a:close/>
              </a:path>
            </a:pathLst>
          </a:custGeom>
          <a:blipFill>
            <a:blip r:embed="rId2">
              <a:alphaModFix amt="65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00125"/>
            <a:ext cx="3685192" cy="554359"/>
          </a:xfrm>
          <a:prstGeom prst="rect">
            <a:avLst/>
          </a:prstGeom>
        </p:spPr>
        <p:txBody>
          <a:bodyPr anchor="t" rtlCol="false" tIns="0" lIns="0" bIns="0" rIns="0">
            <a:spAutoFit/>
          </a:bodyPr>
          <a:lstStyle/>
          <a:p>
            <a:pPr>
              <a:lnSpc>
                <a:spcPts val="4409"/>
              </a:lnSpc>
            </a:pPr>
            <a:r>
              <a:rPr lang="en-US" sz="3499" spc="195">
                <a:solidFill>
                  <a:srgbClr val="FFFFFF"/>
                </a:solidFill>
                <a:latin typeface="Open Sauce SemiBold"/>
              </a:rPr>
              <a:t>OPEN CV</a:t>
            </a:r>
          </a:p>
        </p:txBody>
      </p:sp>
      <p:sp>
        <p:nvSpPr>
          <p:cNvPr name="TextBox 4" id="4"/>
          <p:cNvSpPr txBox="true"/>
          <p:nvPr/>
        </p:nvSpPr>
        <p:spPr>
          <a:xfrm rot="0">
            <a:off x="0" y="5475344"/>
            <a:ext cx="14428189" cy="2399665"/>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rPr>
              <a:t>NumPY is a library for Python programming language , adding support for large, multi-dimensional arrays and matrices along with large collection of high-level mathematical functions to operate on this array.</a:t>
            </a:r>
          </a:p>
        </p:txBody>
      </p:sp>
      <p:sp>
        <p:nvSpPr>
          <p:cNvPr name="TextBox 5" id="5"/>
          <p:cNvSpPr txBox="true"/>
          <p:nvPr/>
        </p:nvSpPr>
        <p:spPr>
          <a:xfrm rot="0">
            <a:off x="1028700" y="4441429"/>
            <a:ext cx="3685192" cy="554359"/>
          </a:xfrm>
          <a:prstGeom prst="rect">
            <a:avLst/>
          </a:prstGeom>
        </p:spPr>
        <p:txBody>
          <a:bodyPr anchor="t" rtlCol="false" tIns="0" lIns="0" bIns="0" rIns="0">
            <a:spAutoFit/>
          </a:bodyPr>
          <a:lstStyle/>
          <a:p>
            <a:pPr>
              <a:lnSpc>
                <a:spcPts val="4409"/>
              </a:lnSpc>
            </a:pPr>
            <a:r>
              <a:rPr lang="en-US" sz="3499" spc="195">
                <a:solidFill>
                  <a:srgbClr val="FFFFFF"/>
                </a:solidFill>
                <a:latin typeface="Open Sauce SemiBold"/>
              </a:rPr>
              <a:t>NumPY</a:t>
            </a:r>
          </a:p>
        </p:txBody>
      </p:sp>
      <p:sp>
        <p:nvSpPr>
          <p:cNvPr name="TextBox 6" id="6"/>
          <p:cNvSpPr txBox="true"/>
          <p:nvPr/>
        </p:nvSpPr>
        <p:spPr>
          <a:xfrm rot="0">
            <a:off x="0" y="2069587"/>
            <a:ext cx="12256196" cy="17995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rPr>
              <a:t>Open CV is a open source library for computer vision. It provides facility to the machine to recognize faces and objects.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sp>
        <p:nvSpPr>
          <p:cNvPr name="TextBox 2" id="2"/>
          <p:cNvSpPr txBox="true"/>
          <p:nvPr/>
        </p:nvSpPr>
        <p:spPr>
          <a:xfrm rot="0">
            <a:off x="3046686" y="415478"/>
            <a:ext cx="9362947" cy="1102620"/>
          </a:xfrm>
          <a:prstGeom prst="rect">
            <a:avLst/>
          </a:prstGeom>
        </p:spPr>
        <p:txBody>
          <a:bodyPr anchor="t" rtlCol="false" tIns="0" lIns="0" bIns="0" rIns="0">
            <a:spAutoFit/>
          </a:bodyPr>
          <a:lstStyle/>
          <a:p>
            <a:pPr algn="ctr">
              <a:lnSpc>
                <a:spcPts val="9050"/>
              </a:lnSpc>
              <a:spcBef>
                <a:spcPct val="0"/>
              </a:spcBef>
            </a:pPr>
            <a:r>
              <a:rPr lang="en-US" sz="6464">
                <a:solidFill>
                  <a:srgbClr val="FCBF01"/>
                </a:solidFill>
                <a:latin typeface="Open Sauce SemiBold Bold"/>
              </a:rPr>
              <a:t>Applications</a:t>
            </a:r>
          </a:p>
        </p:txBody>
      </p:sp>
      <p:sp>
        <p:nvSpPr>
          <p:cNvPr name="Freeform 3" id="3"/>
          <p:cNvSpPr/>
          <p:nvPr/>
        </p:nvSpPr>
        <p:spPr>
          <a:xfrm flipH="false" flipV="false" rot="0">
            <a:off x="12884513" y="-1984342"/>
            <a:ext cx="8137971" cy="8137971"/>
          </a:xfrm>
          <a:custGeom>
            <a:avLst/>
            <a:gdLst/>
            <a:ahLst/>
            <a:cxnLst/>
            <a:rect r="r" b="b" t="t" l="l"/>
            <a:pathLst>
              <a:path h="8137971" w="8137971">
                <a:moveTo>
                  <a:pt x="0" y="0"/>
                </a:moveTo>
                <a:lnTo>
                  <a:pt x="8137971" y="0"/>
                </a:lnTo>
                <a:lnTo>
                  <a:pt x="8137971" y="8137970"/>
                </a:lnTo>
                <a:lnTo>
                  <a:pt x="0" y="8137970"/>
                </a:lnTo>
                <a:lnTo>
                  <a:pt x="0" y="0"/>
                </a:lnTo>
                <a:close/>
              </a:path>
            </a:pathLst>
          </a:custGeom>
          <a:blipFill>
            <a:blip r:embed="rId2">
              <a:alphaModFix amt="65999"/>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0" y="1960818"/>
            <a:ext cx="12884513" cy="1574165"/>
          </a:xfrm>
          <a:prstGeom prst="rect">
            <a:avLst/>
          </a:prstGeom>
        </p:spPr>
        <p:txBody>
          <a:bodyPr anchor="t" rtlCol="false" tIns="0" lIns="0" bIns="0" rIns="0">
            <a:spAutoFit/>
          </a:bodyPr>
          <a:lstStyle/>
          <a:p>
            <a:pPr algn="ctr">
              <a:lnSpc>
                <a:spcPts val="6160"/>
              </a:lnSpc>
            </a:pPr>
            <a:r>
              <a:rPr lang="en-US" sz="4400">
                <a:solidFill>
                  <a:srgbClr val="FDFDFD"/>
                </a:solidFill>
                <a:latin typeface="Canva Sans"/>
              </a:rPr>
              <a:t>Following are the rapidly growing areas where system can be used-:</a:t>
            </a:r>
          </a:p>
        </p:txBody>
      </p:sp>
      <p:sp>
        <p:nvSpPr>
          <p:cNvPr name="TextBox 5" id="5"/>
          <p:cNvSpPr txBox="true"/>
          <p:nvPr/>
        </p:nvSpPr>
        <p:spPr>
          <a:xfrm rot="0">
            <a:off x="101956" y="4011233"/>
            <a:ext cx="10174456" cy="59944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rPr>
              <a:t>Camera or in cell phone camera applications.</a:t>
            </a:r>
          </a:p>
        </p:txBody>
      </p:sp>
      <p:sp>
        <p:nvSpPr>
          <p:cNvPr name="TextBox 6" id="6"/>
          <p:cNvSpPr txBox="true"/>
          <p:nvPr/>
        </p:nvSpPr>
        <p:spPr>
          <a:xfrm rot="0">
            <a:off x="143208" y="5086923"/>
            <a:ext cx="4029466" cy="59944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rPr>
              <a:t>For advertising.</a:t>
            </a:r>
          </a:p>
        </p:txBody>
      </p:sp>
      <p:sp>
        <p:nvSpPr>
          <p:cNvPr name="TextBox 7" id="7"/>
          <p:cNvSpPr txBox="true"/>
          <p:nvPr/>
        </p:nvSpPr>
        <p:spPr>
          <a:xfrm rot="0">
            <a:off x="143208" y="6162613"/>
            <a:ext cx="7872223" cy="59944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rPr>
              <a:t>Content creators to sell products.</a:t>
            </a:r>
          </a:p>
        </p:txBody>
      </p:sp>
      <p:sp>
        <p:nvSpPr>
          <p:cNvPr name="TextBox 8" id="8"/>
          <p:cNvSpPr txBox="true"/>
          <p:nvPr/>
        </p:nvSpPr>
        <p:spPr>
          <a:xfrm rot="0">
            <a:off x="143208" y="7238303"/>
            <a:ext cx="6583348" cy="59944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rPr>
              <a:t>Learner emotion detection.</a:t>
            </a:r>
          </a:p>
        </p:txBody>
      </p:sp>
      <p:sp>
        <p:nvSpPr>
          <p:cNvPr name="TextBox 9" id="9"/>
          <p:cNvSpPr txBox="true"/>
          <p:nvPr/>
        </p:nvSpPr>
        <p:spPr>
          <a:xfrm rot="0">
            <a:off x="143208" y="8313993"/>
            <a:ext cx="13719895" cy="59944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rPr>
              <a:t>Film industries and q-sensor to guise emotion of the children.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sp>
        <p:nvSpPr>
          <p:cNvPr name="Freeform 2" id="2"/>
          <p:cNvSpPr/>
          <p:nvPr/>
        </p:nvSpPr>
        <p:spPr>
          <a:xfrm flipH="false" flipV="false" rot="0">
            <a:off x="13036913" y="-1831942"/>
            <a:ext cx="8137971" cy="8137971"/>
          </a:xfrm>
          <a:custGeom>
            <a:avLst/>
            <a:gdLst/>
            <a:ahLst/>
            <a:cxnLst/>
            <a:rect r="r" b="b" t="t" l="l"/>
            <a:pathLst>
              <a:path h="8137971" w="8137971">
                <a:moveTo>
                  <a:pt x="0" y="0"/>
                </a:moveTo>
                <a:lnTo>
                  <a:pt x="8137971" y="0"/>
                </a:lnTo>
                <a:lnTo>
                  <a:pt x="8137971" y="8137970"/>
                </a:lnTo>
                <a:lnTo>
                  <a:pt x="0" y="8137970"/>
                </a:lnTo>
                <a:lnTo>
                  <a:pt x="0" y="0"/>
                </a:lnTo>
                <a:close/>
              </a:path>
            </a:pathLst>
          </a:custGeom>
          <a:blipFill>
            <a:blip r:embed="rId2">
              <a:alphaModFix amt="65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91137" y="2237043"/>
            <a:ext cx="11670897" cy="1250453"/>
          </a:xfrm>
          <a:custGeom>
            <a:avLst/>
            <a:gdLst/>
            <a:ahLst/>
            <a:cxnLst/>
            <a:rect r="r" b="b" t="t" l="l"/>
            <a:pathLst>
              <a:path h="1250453" w="11670897">
                <a:moveTo>
                  <a:pt x="0" y="0"/>
                </a:moveTo>
                <a:lnTo>
                  <a:pt x="11670896" y="0"/>
                </a:lnTo>
                <a:lnTo>
                  <a:pt x="11670896" y="1250453"/>
                </a:lnTo>
                <a:lnTo>
                  <a:pt x="0" y="1250453"/>
                </a:lnTo>
                <a:lnTo>
                  <a:pt x="0" y="0"/>
                </a:lnTo>
                <a:close/>
              </a:path>
            </a:pathLst>
          </a:custGeom>
          <a:blipFill>
            <a:blip r:embed="rId4"/>
            <a:stretch>
              <a:fillRect l="0" t="0" r="0" b="0"/>
            </a:stretch>
          </a:blipFill>
        </p:spPr>
      </p:sp>
      <p:sp>
        <p:nvSpPr>
          <p:cNvPr name="Freeform 4" id="4"/>
          <p:cNvSpPr/>
          <p:nvPr/>
        </p:nvSpPr>
        <p:spPr>
          <a:xfrm flipH="false" flipV="false" rot="0">
            <a:off x="4053439" y="4049471"/>
            <a:ext cx="8983475" cy="5713537"/>
          </a:xfrm>
          <a:custGeom>
            <a:avLst/>
            <a:gdLst/>
            <a:ahLst/>
            <a:cxnLst/>
            <a:rect r="r" b="b" t="t" l="l"/>
            <a:pathLst>
              <a:path h="5713537" w="8983475">
                <a:moveTo>
                  <a:pt x="0" y="0"/>
                </a:moveTo>
                <a:lnTo>
                  <a:pt x="8983474" y="0"/>
                </a:lnTo>
                <a:lnTo>
                  <a:pt x="8983474" y="5713538"/>
                </a:lnTo>
                <a:lnTo>
                  <a:pt x="0" y="5713538"/>
                </a:lnTo>
                <a:lnTo>
                  <a:pt x="0" y="0"/>
                </a:lnTo>
                <a:close/>
              </a:path>
            </a:pathLst>
          </a:custGeom>
          <a:blipFill>
            <a:blip r:embed="rId5"/>
            <a:stretch>
              <a:fillRect l="0" t="0" r="0" b="0"/>
            </a:stretch>
          </a:blipFill>
        </p:spPr>
      </p:sp>
      <p:sp>
        <p:nvSpPr>
          <p:cNvPr name="TextBox 5" id="5"/>
          <p:cNvSpPr txBox="true"/>
          <p:nvPr/>
        </p:nvSpPr>
        <p:spPr>
          <a:xfrm rot="0">
            <a:off x="3199086" y="567878"/>
            <a:ext cx="9362947" cy="1102620"/>
          </a:xfrm>
          <a:prstGeom prst="rect">
            <a:avLst/>
          </a:prstGeom>
        </p:spPr>
        <p:txBody>
          <a:bodyPr anchor="t" rtlCol="false" tIns="0" lIns="0" bIns="0" rIns="0">
            <a:spAutoFit/>
          </a:bodyPr>
          <a:lstStyle/>
          <a:p>
            <a:pPr algn="ctr">
              <a:lnSpc>
                <a:spcPts val="9050"/>
              </a:lnSpc>
              <a:spcBef>
                <a:spcPct val="0"/>
              </a:spcBef>
            </a:pPr>
            <a:r>
              <a:rPr lang="en-US" sz="6464">
                <a:solidFill>
                  <a:srgbClr val="FCBF01"/>
                </a:solidFill>
                <a:latin typeface="Open Sauce SemiBold"/>
              </a:rPr>
              <a:t>Snapshots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DAFOcM3odco</dc:identifier>
  <dcterms:modified xsi:type="dcterms:W3CDTF">2011-08-01T06:04:30Z</dcterms:modified>
  <cp:revision>1</cp:revision>
  <dc:title>Facial Emotion Recognition</dc:title>
</cp:coreProperties>
</file>