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7" r:id="rId3"/>
    <p:sldId id="258" r:id="rId4"/>
    <p:sldId id="259" r:id="rId5"/>
    <p:sldId id="269" r:id="rId6"/>
    <p:sldId id="266" r:id="rId7"/>
    <p:sldId id="268" r:id="rId8"/>
    <p:sldId id="265"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414"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8FFDCF-1F43-4871-A4A9-7327F342E73D}"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AA1E7-32BC-41BD-8C5B-92EE43069A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812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8FFDCF-1F43-4871-A4A9-7327F342E73D}"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AA1E7-32BC-41BD-8C5B-92EE43069A1E}" type="slidenum">
              <a:rPr lang="en-US" smtClean="0"/>
              <a:t>‹#›</a:t>
            </a:fld>
            <a:endParaRPr lang="en-US"/>
          </a:p>
        </p:txBody>
      </p:sp>
    </p:spTree>
    <p:extLst>
      <p:ext uri="{BB962C8B-B14F-4D97-AF65-F5344CB8AC3E}">
        <p14:creationId xmlns:p14="http://schemas.microsoft.com/office/powerpoint/2010/main" val="178358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8FFDCF-1F43-4871-A4A9-7327F342E73D}"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AA1E7-32BC-41BD-8C5B-92EE43069A1E}" type="slidenum">
              <a:rPr lang="en-US" smtClean="0"/>
              <a:t>‹#›</a:t>
            </a:fld>
            <a:endParaRPr lang="en-US"/>
          </a:p>
        </p:txBody>
      </p:sp>
    </p:spTree>
    <p:extLst>
      <p:ext uri="{BB962C8B-B14F-4D97-AF65-F5344CB8AC3E}">
        <p14:creationId xmlns:p14="http://schemas.microsoft.com/office/powerpoint/2010/main" val="598961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8FFDCF-1F43-4871-A4A9-7327F342E73D}"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AA1E7-32BC-41BD-8C5B-92EE43069A1E}" type="slidenum">
              <a:rPr lang="en-US" smtClean="0"/>
              <a:t>‹#›</a:t>
            </a:fld>
            <a:endParaRPr lang="en-US"/>
          </a:p>
        </p:txBody>
      </p:sp>
    </p:spTree>
    <p:extLst>
      <p:ext uri="{BB962C8B-B14F-4D97-AF65-F5344CB8AC3E}">
        <p14:creationId xmlns:p14="http://schemas.microsoft.com/office/powerpoint/2010/main" val="45560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8FFDCF-1F43-4871-A4A9-7327F342E73D}"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AA1E7-32BC-41BD-8C5B-92EE43069A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45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8FFDCF-1F43-4871-A4A9-7327F342E73D}"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AA1E7-32BC-41BD-8C5B-92EE43069A1E}" type="slidenum">
              <a:rPr lang="en-US" smtClean="0"/>
              <a:t>‹#›</a:t>
            </a:fld>
            <a:endParaRPr lang="en-US"/>
          </a:p>
        </p:txBody>
      </p:sp>
    </p:spTree>
    <p:extLst>
      <p:ext uri="{BB962C8B-B14F-4D97-AF65-F5344CB8AC3E}">
        <p14:creationId xmlns:p14="http://schemas.microsoft.com/office/powerpoint/2010/main" val="158213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8FFDCF-1F43-4871-A4A9-7327F342E73D}" type="datetimeFigureOut">
              <a:rPr lang="en-US" smtClean="0"/>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4AA1E7-32BC-41BD-8C5B-92EE43069A1E}" type="slidenum">
              <a:rPr lang="en-US" smtClean="0"/>
              <a:t>‹#›</a:t>
            </a:fld>
            <a:endParaRPr lang="en-US"/>
          </a:p>
        </p:txBody>
      </p:sp>
    </p:spTree>
    <p:extLst>
      <p:ext uri="{BB962C8B-B14F-4D97-AF65-F5344CB8AC3E}">
        <p14:creationId xmlns:p14="http://schemas.microsoft.com/office/powerpoint/2010/main" val="100081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8FFDCF-1F43-4871-A4A9-7327F342E73D}" type="datetimeFigureOut">
              <a:rPr lang="en-US" smtClean="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4AA1E7-32BC-41BD-8C5B-92EE43069A1E}" type="slidenum">
              <a:rPr lang="en-US" smtClean="0"/>
              <a:t>‹#›</a:t>
            </a:fld>
            <a:endParaRPr lang="en-US"/>
          </a:p>
        </p:txBody>
      </p:sp>
    </p:spTree>
    <p:extLst>
      <p:ext uri="{BB962C8B-B14F-4D97-AF65-F5344CB8AC3E}">
        <p14:creationId xmlns:p14="http://schemas.microsoft.com/office/powerpoint/2010/main" val="3891879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E8FFDCF-1F43-4871-A4A9-7327F342E73D}" type="datetimeFigureOut">
              <a:rPr lang="en-US" smtClean="0"/>
              <a:t>5/24/2021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04AA1E7-32BC-41BD-8C5B-92EE43069A1E}" type="slidenum">
              <a:rPr lang="en-US" smtClean="0"/>
              <a:t>‹#›</a:t>
            </a:fld>
            <a:endParaRPr lang="en-US"/>
          </a:p>
        </p:txBody>
      </p:sp>
    </p:spTree>
    <p:extLst>
      <p:ext uri="{BB962C8B-B14F-4D97-AF65-F5344CB8AC3E}">
        <p14:creationId xmlns:p14="http://schemas.microsoft.com/office/powerpoint/2010/main" val="327759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8FFDCF-1F43-4871-A4A9-7327F342E73D}" type="datetimeFigureOut">
              <a:rPr lang="en-US" smtClean="0"/>
              <a:t>5/24/2021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4AA1E7-32BC-41BD-8C5B-92EE43069A1E}" type="slidenum">
              <a:rPr lang="en-US" smtClean="0"/>
              <a:t>‹#›</a:t>
            </a:fld>
            <a:endParaRPr lang="en-US"/>
          </a:p>
        </p:txBody>
      </p:sp>
    </p:spTree>
    <p:extLst>
      <p:ext uri="{BB962C8B-B14F-4D97-AF65-F5344CB8AC3E}">
        <p14:creationId xmlns:p14="http://schemas.microsoft.com/office/powerpoint/2010/main" val="556222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8FFDCF-1F43-4871-A4A9-7327F342E73D}"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AA1E7-32BC-41BD-8C5B-92EE43069A1E}" type="slidenum">
              <a:rPr lang="en-US" smtClean="0"/>
              <a:t>‹#›</a:t>
            </a:fld>
            <a:endParaRPr lang="en-US"/>
          </a:p>
        </p:txBody>
      </p:sp>
    </p:spTree>
    <p:extLst>
      <p:ext uri="{BB962C8B-B14F-4D97-AF65-F5344CB8AC3E}">
        <p14:creationId xmlns:p14="http://schemas.microsoft.com/office/powerpoint/2010/main" val="2575014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E8FFDCF-1F43-4871-A4A9-7327F342E73D}" type="datetimeFigureOut">
              <a:rPr lang="en-US" smtClean="0"/>
              <a:t>5/24/2021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4AA1E7-32BC-41BD-8C5B-92EE43069A1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368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1B9133-1D90-415A-AF50-FA12DC39684D}"/>
              </a:ext>
            </a:extLst>
          </p:cNvPr>
          <p:cNvSpPr txBox="1"/>
          <p:nvPr/>
        </p:nvSpPr>
        <p:spPr>
          <a:xfrm>
            <a:off x="1662545" y="983673"/>
            <a:ext cx="9365673" cy="3970318"/>
          </a:xfrm>
          <a:prstGeom prst="rect">
            <a:avLst/>
          </a:prstGeom>
          <a:noFill/>
        </p:spPr>
        <p:txBody>
          <a:bodyPr wrap="square">
            <a:spAutoFit/>
          </a:bodyPr>
          <a:lstStyle/>
          <a:p>
            <a:r>
              <a:rPr lang="en-US" sz="3600" dirty="0"/>
              <a:t>Team Name- </a:t>
            </a:r>
            <a:r>
              <a:rPr lang="en-US" sz="3600" dirty="0" err="1"/>
              <a:t>MODYfyers</a:t>
            </a:r>
            <a:br>
              <a:rPr lang="en-US" sz="3600" dirty="0"/>
            </a:br>
            <a:br>
              <a:rPr lang="en-US" sz="3600" dirty="0"/>
            </a:br>
            <a:r>
              <a:rPr lang="en-US" sz="3600" dirty="0"/>
              <a:t>Team Members- </a:t>
            </a:r>
            <a:r>
              <a:rPr lang="en-US" sz="3200" dirty="0" err="1"/>
              <a:t>Shatakshi</a:t>
            </a:r>
            <a:r>
              <a:rPr lang="en-US" sz="3200" dirty="0"/>
              <a:t> Singh, Shalini Agrawal,   Ritika Sethi, Harshita Das</a:t>
            </a:r>
            <a:br>
              <a:rPr lang="en-US" sz="3600" dirty="0"/>
            </a:br>
            <a:br>
              <a:rPr lang="en-US" sz="3600" dirty="0"/>
            </a:br>
            <a:r>
              <a:rPr lang="en-US" sz="3600" dirty="0"/>
              <a:t>College- </a:t>
            </a:r>
            <a:r>
              <a:rPr lang="en-US" sz="3200" dirty="0" err="1"/>
              <a:t>Mody</a:t>
            </a:r>
            <a:r>
              <a:rPr lang="en-US" sz="3200" dirty="0"/>
              <a:t> University of Science and Technology, </a:t>
            </a:r>
            <a:r>
              <a:rPr lang="en-US" sz="3200" dirty="0" err="1"/>
              <a:t>Lakshmangarh</a:t>
            </a:r>
            <a:r>
              <a:rPr lang="en-US" sz="3200" dirty="0"/>
              <a:t>, Rajasthan</a:t>
            </a:r>
          </a:p>
        </p:txBody>
      </p:sp>
    </p:spTree>
    <p:extLst>
      <p:ext uri="{BB962C8B-B14F-4D97-AF65-F5344CB8AC3E}">
        <p14:creationId xmlns:p14="http://schemas.microsoft.com/office/powerpoint/2010/main" val="1214269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E5E800-CD6B-40E4-9D5D-02B72DBDBE36}"/>
              </a:ext>
            </a:extLst>
          </p:cNvPr>
          <p:cNvSpPr txBox="1"/>
          <p:nvPr/>
        </p:nvSpPr>
        <p:spPr>
          <a:xfrm>
            <a:off x="872835" y="831273"/>
            <a:ext cx="3422073" cy="584775"/>
          </a:xfrm>
          <a:prstGeom prst="rect">
            <a:avLst/>
          </a:prstGeom>
          <a:noFill/>
        </p:spPr>
        <p:txBody>
          <a:bodyPr wrap="square" rtlCol="0">
            <a:spAutoFit/>
          </a:bodyPr>
          <a:lstStyle/>
          <a:p>
            <a:r>
              <a:rPr lang="en-US" sz="3200" b="1" dirty="0"/>
              <a:t>Training Epochs</a:t>
            </a:r>
          </a:p>
        </p:txBody>
      </p:sp>
      <p:pic>
        <p:nvPicPr>
          <p:cNvPr id="3074" name="Picture 2">
            <a:extLst>
              <a:ext uri="{FF2B5EF4-FFF2-40B4-BE49-F238E27FC236}">
                <a16:creationId xmlns:a16="http://schemas.microsoft.com/office/drawing/2014/main" id="{B65C696D-D689-4148-8BE3-5ECCCFA65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2" y="1537855"/>
            <a:ext cx="10620375" cy="4253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520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8DC897-18B4-4C53-9BDF-D2991D9FC68B}"/>
              </a:ext>
            </a:extLst>
          </p:cNvPr>
          <p:cNvSpPr txBox="1"/>
          <p:nvPr/>
        </p:nvSpPr>
        <p:spPr>
          <a:xfrm>
            <a:off x="1108364" y="1995053"/>
            <a:ext cx="9975272" cy="1569660"/>
          </a:xfrm>
          <a:prstGeom prst="rect">
            <a:avLst/>
          </a:prstGeom>
          <a:noFill/>
        </p:spPr>
        <p:txBody>
          <a:bodyPr wrap="square" rtlCol="0">
            <a:spAutoFit/>
          </a:bodyPr>
          <a:lstStyle/>
          <a:p>
            <a:pPr algn="ctr"/>
            <a:r>
              <a:rPr lang="en-US" sz="9600" b="1" dirty="0"/>
              <a:t>THANK YOU</a:t>
            </a:r>
          </a:p>
        </p:txBody>
      </p:sp>
    </p:spTree>
    <p:extLst>
      <p:ext uri="{BB962C8B-B14F-4D97-AF65-F5344CB8AC3E}">
        <p14:creationId xmlns:p14="http://schemas.microsoft.com/office/powerpoint/2010/main" val="1828969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E4F4-2F22-498E-8D98-F34D80F657EA}"/>
              </a:ext>
            </a:extLst>
          </p:cNvPr>
          <p:cNvSpPr>
            <a:spLocks noGrp="1"/>
          </p:cNvSpPr>
          <p:nvPr>
            <p:ph type="title"/>
          </p:nvPr>
        </p:nvSpPr>
        <p:spPr/>
        <p:txBody>
          <a:bodyPr>
            <a:normAutofit/>
          </a:bodyPr>
          <a:lstStyle/>
          <a:p>
            <a:pPr algn="ctr"/>
            <a:r>
              <a:rPr lang="en-US" sz="6600" dirty="0">
                <a:solidFill>
                  <a:schemeClr val="accent2"/>
                </a:solidFill>
              </a:rPr>
              <a:t>PROBLEM STATEMENT</a:t>
            </a:r>
          </a:p>
        </p:txBody>
      </p:sp>
      <p:sp>
        <p:nvSpPr>
          <p:cNvPr id="3" name="Content Placeholder 2">
            <a:extLst>
              <a:ext uri="{FF2B5EF4-FFF2-40B4-BE49-F238E27FC236}">
                <a16:creationId xmlns:a16="http://schemas.microsoft.com/office/drawing/2014/main" id="{A16F5B59-CC01-440D-BF11-992C4E5D4D81}"/>
              </a:ext>
            </a:extLst>
          </p:cNvPr>
          <p:cNvSpPr>
            <a:spLocks noGrp="1"/>
          </p:cNvSpPr>
          <p:nvPr>
            <p:ph idx="1"/>
          </p:nvPr>
        </p:nvSpPr>
        <p:spPr/>
        <p:txBody>
          <a:bodyPr>
            <a:normAutofit/>
          </a:bodyPr>
          <a:lstStyle/>
          <a:p>
            <a:r>
              <a:rPr lang="en-US" sz="2400" b="1" u="sng" dirty="0"/>
              <a:t>Rapid Detection of COVID-19 using Lung X-Ray.</a:t>
            </a:r>
          </a:p>
          <a:p>
            <a:pPr algn="just" rtl="0">
              <a:lnSpc>
                <a:spcPct val="150000"/>
              </a:lnSpc>
              <a:spcBef>
                <a:spcPts val="0"/>
              </a:spcBef>
              <a:spcAft>
                <a:spcPts val="1200"/>
              </a:spcAft>
            </a:pPr>
            <a:r>
              <a:rPr lang="en-US" sz="1800" b="0" i="0" u="none" strike="noStrike" dirty="0">
                <a:solidFill>
                  <a:srgbClr val="000000"/>
                </a:solidFill>
                <a:effectLst/>
                <a:latin typeface="Calibri body"/>
              </a:rPr>
              <a:t>The test of Covid-19 is currently done by Reverse Transcriptase -Polymerase Chain Reaction (RT-PCR) which is time-consuming and the number of test kits are limited . Hence, in most cases the diagnosis is taking time and hence, the disease is spreading rapidly.</a:t>
            </a:r>
            <a:endParaRPr lang="en-US" b="0" dirty="0">
              <a:effectLst/>
              <a:latin typeface="Calibri body"/>
            </a:endParaRPr>
          </a:p>
          <a:p>
            <a:pPr algn="just" rtl="0">
              <a:lnSpc>
                <a:spcPct val="150000"/>
              </a:lnSpc>
              <a:spcBef>
                <a:spcPts val="0"/>
              </a:spcBef>
              <a:spcAft>
                <a:spcPts val="1200"/>
              </a:spcAft>
            </a:pPr>
            <a:r>
              <a:rPr lang="en-US" sz="1800" b="0" i="0" u="none" strike="noStrike" dirty="0">
                <a:solidFill>
                  <a:srgbClr val="000000"/>
                </a:solidFill>
                <a:effectLst/>
                <a:latin typeface="Calibri body"/>
              </a:rPr>
              <a:t>We aim to leverage Artificial Intelligence methodologies to develop a system for rapid detection of COVID-19 using Lung X-ray </a:t>
            </a:r>
            <a:r>
              <a:rPr lang="en-US" b="0" i="0" u="none" strike="noStrike" dirty="0">
                <a:solidFill>
                  <a:srgbClr val="000000"/>
                </a:solidFill>
                <a:effectLst/>
                <a:latin typeface="Calibri body"/>
              </a:rPr>
              <a:t>image</a:t>
            </a:r>
            <a:r>
              <a:rPr lang="en-US" sz="1800" b="0" i="0" u="none" strike="noStrike" dirty="0">
                <a:solidFill>
                  <a:srgbClr val="000000"/>
                </a:solidFill>
                <a:effectLst/>
                <a:latin typeface="Calibri body"/>
              </a:rPr>
              <a:t>.</a:t>
            </a:r>
            <a:endParaRPr lang="en-US" b="0" dirty="0">
              <a:effectLst/>
              <a:latin typeface="Calibri body"/>
            </a:endParaRPr>
          </a:p>
          <a:p>
            <a:br>
              <a:rPr lang="en-US" dirty="0"/>
            </a:br>
            <a:endParaRPr lang="en-US" dirty="0"/>
          </a:p>
        </p:txBody>
      </p:sp>
    </p:spTree>
    <p:extLst>
      <p:ext uri="{BB962C8B-B14F-4D97-AF65-F5344CB8AC3E}">
        <p14:creationId xmlns:p14="http://schemas.microsoft.com/office/powerpoint/2010/main" val="459184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01993-7D8A-4695-84C4-6228901DD537}"/>
              </a:ext>
            </a:extLst>
          </p:cNvPr>
          <p:cNvSpPr>
            <a:spLocks noGrp="1"/>
          </p:cNvSpPr>
          <p:nvPr>
            <p:ph type="title"/>
          </p:nvPr>
        </p:nvSpPr>
        <p:spPr/>
        <p:txBody>
          <a:bodyPr>
            <a:normAutofit/>
          </a:bodyPr>
          <a:lstStyle/>
          <a:p>
            <a:pPr algn="ctr"/>
            <a:r>
              <a:rPr lang="en-US" sz="6600" dirty="0">
                <a:solidFill>
                  <a:schemeClr val="accent2"/>
                </a:solidFill>
              </a:rPr>
              <a:t>SOLUTION</a:t>
            </a:r>
          </a:p>
        </p:txBody>
      </p:sp>
      <p:sp>
        <p:nvSpPr>
          <p:cNvPr id="3" name="Content Placeholder 2">
            <a:extLst>
              <a:ext uri="{FF2B5EF4-FFF2-40B4-BE49-F238E27FC236}">
                <a16:creationId xmlns:a16="http://schemas.microsoft.com/office/drawing/2014/main" id="{17DE4A05-E2BB-4A30-BC43-51FF86153CAE}"/>
              </a:ext>
            </a:extLst>
          </p:cNvPr>
          <p:cNvSpPr>
            <a:spLocks noGrp="1"/>
          </p:cNvSpPr>
          <p:nvPr>
            <p:ph idx="1"/>
          </p:nvPr>
        </p:nvSpPr>
        <p:spPr/>
        <p:txBody>
          <a:bodyPr/>
          <a:lstStyle/>
          <a:p>
            <a:pPr rtl="0" fontAlgn="base">
              <a:lnSpc>
                <a:spcPct val="100000"/>
              </a:lnSpc>
              <a:spcBef>
                <a:spcPts val="0"/>
              </a:spcBef>
              <a:spcAft>
                <a:spcPts val="0"/>
              </a:spcAft>
              <a:buFont typeface="Arial" panose="020B0604020202020204" pitchFamily="34" charset="0"/>
              <a:buChar char="•"/>
            </a:pPr>
            <a:r>
              <a:rPr lang="en-US" b="0" i="0" u="none" strike="noStrike" dirty="0">
                <a:solidFill>
                  <a:srgbClr val="273339"/>
                </a:solidFill>
                <a:effectLst/>
                <a:latin typeface="Calibri body"/>
              </a:rPr>
              <a:t> The AI model here is trained with Chest X-ray images of Covid-19 positive patients and health    lungs. </a:t>
            </a:r>
          </a:p>
          <a:p>
            <a:pPr rtl="0" fontAlgn="base">
              <a:lnSpc>
                <a:spcPct val="100000"/>
              </a:lnSpc>
              <a:spcBef>
                <a:spcPts val="0"/>
              </a:spcBef>
              <a:spcAft>
                <a:spcPts val="0"/>
              </a:spcAft>
              <a:buFont typeface="Arial" panose="020B0604020202020204" pitchFamily="34" charset="0"/>
              <a:buChar char="•"/>
            </a:pPr>
            <a:r>
              <a:rPr lang="en-US" b="0" i="0" u="none" strike="noStrike" dirty="0">
                <a:solidFill>
                  <a:srgbClr val="273339"/>
                </a:solidFill>
                <a:effectLst/>
                <a:latin typeface="Calibri body"/>
              </a:rPr>
              <a:t> VGG-16 architecture is  used  for applying transfer learning,  using </a:t>
            </a:r>
            <a:r>
              <a:rPr lang="en-US" b="0" i="0" u="none" strike="noStrike" dirty="0" err="1">
                <a:solidFill>
                  <a:srgbClr val="273339"/>
                </a:solidFill>
                <a:effectLst/>
                <a:latin typeface="Calibri body"/>
              </a:rPr>
              <a:t>Tensorflow</a:t>
            </a:r>
            <a:r>
              <a:rPr lang="en-US" b="0" i="0" u="none" strike="noStrike" dirty="0">
                <a:solidFill>
                  <a:srgbClr val="273339"/>
                </a:solidFill>
                <a:effectLst/>
                <a:latin typeface="Calibri body"/>
              </a:rPr>
              <a:t> 2.3.0 and </a:t>
            </a:r>
            <a:r>
              <a:rPr lang="en-US" b="0" i="0" u="none" strike="noStrike" dirty="0" err="1">
                <a:solidFill>
                  <a:srgbClr val="273339"/>
                </a:solidFill>
                <a:effectLst/>
                <a:latin typeface="Calibri body"/>
              </a:rPr>
              <a:t>Keras</a:t>
            </a:r>
            <a:r>
              <a:rPr lang="en-US" b="0" i="0" u="none" strike="noStrike" dirty="0">
                <a:solidFill>
                  <a:srgbClr val="273339"/>
                </a:solidFill>
                <a:effectLst/>
                <a:latin typeface="Calibri body"/>
              </a:rPr>
              <a:t> 2.3.5. </a:t>
            </a:r>
          </a:p>
          <a:p>
            <a:pPr rtl="0" fontAlgn="base">
              <a:lnSpc>
                <a:spcPct val="100000"/>
              </a:lnSpc>
              <a:spcBef>
                <a:spcPts val="0"/>
              </a:spcBef>
              <a:spcAft>
                <a:spcPts val="1200"/>
              </a:spcAft>
              <a:buFont typeface="Arial" panose="020B0604020202020204" pitchFamily="34" charset="0"/>
              <a:buChar char="•"/>
            </a:pPr>
            <a:r>
              <a:rPr lang="en-US" b="0" i="0" u="none" strike="noStrike" dirty="0">
                <a:solidFill>
                  <a:srgbClr val="273339"/>
                </a:solidFill>
                <a:effectLst/>
                <a:latin typeface="Calibri body"/>
              </a:rPr>
              <a:t> The trained model is then being deployed to a web application which is built with Python 3.6  and flask in back-end and HTML and CSS in front-end.</a:t>
            </a:r>
          </a:p>
          <a:p>
            <a:pPr rtl="0" fontAlgn="base">
              <a:lnSpc>
                <a:spcPct val="10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libri body"/>
              </a:rPr>
              <a:t> Our application will not only provide result at a faster speed but will be much economical. Moreover , this can be done at smaller labs where only X-Ray facility is available. Sample for RTPCR are sent elsewhere.</a:t>
            </a:r>
          </a:p>
          <a:p>
            <a:endParaRPr lang="en-US" dirty="0"/>
          </a:p>
        </p:txBody>
      </p:sp>
    </p:spTree>
    <p:extLst>
      <p:ext uri="{BB962C8B-B14F-4D97-AF65-F5344CB8AC3E}">
        <p14:creationId xmlns:p14="http://schemas.microsoft.com/office/powerpoint/2010/main" val="2994155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4B3C-5523-4B23-A47A-9F877CAE6F87}"/>
              </a:ext>
            </a:extLst>
          </p:cNvPr>
          <p:cNvSpPr>
            <a:spLocks noGrp="1"/>
          </p:cNvSpPr>
          <p:nvPr>
            <p:ph type="title"/>
          </p:nvPr>
        </p:nvSpPr>
        <p:spPr/>
        <p:txBody>
          <a:bodyPr>
            <a:normAutofit/>
          </a:bodyPr>
          <a:lstStyle/>
          <a:p>
            <a:pPr algn="ctr"/>
            <a:r>
              <a:rPr lang="en-US" sz="6600" dirty="0">
                <a:solidFill>
                  <a:schemeClr val="accent2"/>
                </a:solidFill>
              </a:rPr>
              <a:t>TECH STACK</a:t>
            </a:r>
          </a:p>
        </p:txBody>
      </p:sp>
      <p:sp>
        <p:nvSpPr>
          <p:cNvPr id="3" name="Content Placeholder 2">
            <a:extLst>
              <a:ext uri="{FF2B5EF4-FFF2-40B4-BE49-F238E27FC236}">
                <a16:creationId xmlns:a16="http://schemas.microsoft.com/office/drawing/2014/main" id="{20523327-D4BD-449F-973B-386002666091}"/>
              </a:ext>
            </a:extLst>
          </p:cNvPr>
          <p:cNvSpPr>
            <a:spLocks noGrp="1"/>
          </p:cNvSpPr>
          <p:nvPr>
            <p:ph idx="1"/>
          </p:nvPr>
        </p:nvSpPr>
        <p:spPr>
          <a:xfrm>
            <a:off x="1036319" y="1716578"/>
            <a:ext cx="10127863" cy="4023360"/>
          </a:xfrm>
        </p:spPr>
        <p:txBody>
          <a:bodyPr>
            <a:normAutofit lnSpcReduction="10000"/>
          </a:bodyPr>
          <a:lstStyle/>
          <a:p>
            <a:pPr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libri body"/>
              </a:rPr>
              <a:t> Flask</a:t>
            </a:r>
          </a:p>
          <a:p>
            <a:pPr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libri body"/>
              </a:rPr>
              <a:t> </a:t>
            </a:r>
            <a:r>
              <a:rPr lang="en-US" b="0" i="0" u="none" strike="noStrike" dirty="0" err="1">
                <a:solidFill>
                  <a:srgbClr val="000000"/>
                </a:solidFill>
                <a:effectLst/>
                <a:latin typeface="Calibri body"/>
              </a:rPr>
              <a:t>Keras</a:t>
            </a:r>
            <a:r>
              <a:rPr lang="en-US" b="0" i="0" u="none" strike="noStrike" dirty="0">
                <a:solidFill>
                  <a:srgbClr val="000000"/>
                </a:solidFill>
                <a:effectLst/>
                <a:latin typeface="Calibri body"/>
              </a:rPr>
              <a:t>                                              </a:t>
            </a:r>
          </a:p>
          <a:p>
            <a:pPr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libri body"/>
              </a:rPr>
              <a:t> TensorFlow</a:t>
            </a:r>
          </a:p>
          <a:p>
            <a:pPr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libri body"/>
              </a:rPr>
              <a:t> HTML5</a:t>
            </a:r>
          </a:p>
          <a:p>
            <a:pPr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libri body"/>
              </a:rPr>
              <a:t> CSS</a:t>
            </a:r>
          </a:p>
          <a:p>
            <a:pPr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libri body"/>
              </a:rPr>
              <a:t> Python</a:t>
            </a:r>
          </a:p>
          <a:p>
            <a:pPr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libri body"/>
              </a:rPr>
              <a:t> </a:t>
            </a:r>
            <a:r>
              <a:rPr lang="en-US" b="0" i="0" u="none" strike="noStrike" dirty="0" err="1">
                <a:solidFill>
                  <a:srgbClr val="000000"/>
                </a:solidFill>
                <a:effectLst/>
                <a:latin typeface="Calibri body"/>
              </a:rPr>
              <a:t>Colab</a:t>
            </a:r>
            <a:endParaRPr lang="en-US" b="0" i="0" u="none" strike="noStrike" dirty="0">
              <a:solidFill>
                <a:srgbClr val="000000"/>
              </a:solidFill>
              <a:effectLst/>
              <a:latin typeface="Calibri body"/>
            </a:endParaRPr>
          </a:p>
          <a:p>
            <a:pPr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libri body"/>
              </a:rPr>
              <a:t> OpenCV</a:t>
            </a:r>
          </a:p>
          <a:p>
            <a:pPr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libri body"/>
              </a:rPr>
              <a:t> Scikit learn</a:t>
            </a:r>
          </a:p>
          <a:p>
            <a:endParaRPr lang="en-US" dirty="0"/>
          </a:p>
        </p:txBody>
      </p:sp>
      <p:pic>
        <p:nvPicPr>
          <p:cNvPr id="5" name="Picture 4">
            <a:extLst>
              <a:ext uri="{FF2B5EF4-FFF2-40B4-BE49-F238E27FC236}">
                <a16:creationId xmlns:a16="http://schemas.microsoft.com/office/drawing/2014/main" id="{829EDCB2-8A3D-4DB0-BDF2-D1610E4CD046}"/>
              </a:ext>
            </a:extLst>
          </p:cNvPr>
          <p:cNvPicPr>
            <a:picLocks noChangeAspect="1"/>
          </p:cNvPicPr>
          <p:nvPr/>
        </p:nvPicPr>
        <p:blipFill rotWithShape="1">
          <a:blip r:embed="rId2">
            <a:extLst>
              <a:ext uri="{28A0092B-C50C-407E-A947-70E740481C1C}">
                <a14:useLocalDpi xmlns:a14="http://schemas.microsoft.com/office/drawing/2010/main" val="0"/>
              </a:ext>
            </a:extLst>
          </a:blip>
          <a:srcRect l="5883" t="22335" r="31868" b="24685"/>
          <a:stretch/>
        </p:blipFill>
        <p:spPr>
          <a:xfrm>
            <a:off x="3603009" y="1905431"/>
            <a:ext cx="2224585" cy="1261904"/>
          </a:xfrm>
          <a:prstGeom prst="rect">
            <a:avLst/>
          </a:prstGeom>
        </p:spPr>
      </p:pic>
      <p:pic>
        <p:nvPicPr>
          <p:cNvPr id="7" name="Picture 6">
            <a:extLst>
              <a:ext uri="{FF2B5EF4-FFF2-40B4-BE49-F238E27FC236}">
                <a16:creationId xmlns:a16="http://schemas.microsoft.com/office/drawing/2014/main" id="{5DEBF8B1-EFF0-4116-B849-622CAB9DF3B9}"/>
              </a:ext>
            </a:extLst>
          </p:cNvPr>
          <p:cNvPicPr>
            <a:picLocks noChangeAspect="1"/>
          </p:cNvPicPr>
          <p:nvPr/>
        </p:nvPicPr>
        <p:blipFill rotWithShape="1">
          <a:blip r:embed="rId3">
            <a:extLst>
              <a:ext uri="{28A0092B-C50C-407E-A947-70E740481C1C}">
                <a14:useLocalDpi xmlns:a14="http://schemas.microsoft.com/office/drawing/2010/main" val="0"/>
              </a:ext>
            </a:extLst>
          </a:blip>
          <a:srcRect l="21466" t="21383" r="21302" b="20891"/>
          <a:stretch/>
        </p:blipFill>
        <p:spPr>
          <a:xfrm>
            <a:off x="9455732" y="4509856"/>
            <a:ext cx="1133355" cy="1143125"/>
          </a:xfrm>
          <a:prstGeom prst="rect">
            <a:avLst/>
          </a:prstGeom>
        </p:spPr>
      </p:pic>
      <p:pic>
        <p:nvPicPr>
          <p:cNvPr id="9" name="Picture 8">
            <a:extLst>
              <a:ext uri="{FF2B5EF4-FFF2-40B4-BE49-F238E27FC236}">
                <a16:creationId xmlns:a16="http://schemas.microsoft.com/office/drawing/2014/main" id="{48A8A215-116E-454C-8D0E-00C128CC55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2139" y="4834642"/>
            <a:ext cx="2735455" cy="793282"/>
          </a:xfrm>
          <a:prstGeom prst="rect">
            <a:avLst/>
          </a:prstGeom>
        </p:spPr>
      </p:pic>
      <p:pic>
        <p:nvPicPr>
          <p:cNvPr id="11" name="Picture 10">
            <a:extLst>
              <a:ext uri="{FF2B5EF4-FFF2-40B4-BE49-F238E27FC236}">
                <a16:creationId xmlns:a16="http://schemas.microsoft.com/office/drawing/2014/main" id="{179BB697-1339-4300-AB56-C41B61E1A6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2139" y="3413095"/>
            <a:ext cx="1379400" cy="1034550"/>
          </a:xfrm>
          <a:prstGeom prst="rect">
            <a:avLst/>
          </a:prstGeom>
        </p:spPr>
      </p:pic>
      <p:pic>
        <p:nvPicPr>
          <p:cNvPr id="13" name="Picture 12">
            <a:extLst>
              <a:ext uri="{FF2B5EF4-FFF2-40B4-BE49-F238E27FC236}">
                <a16:creationId xmlns:a16="http://schemas.microsoft.com/office/drawing/2014/main" id="{2B733CCD-4C98-4A3F-A16B-F050FCF3B1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55732" y="2236387"/>
            <a:ext cx="1499268" cy="1846599"/>
          </a:xfrm>
          <a:prstGeom prst="rect">
            <a:avLst/>
          </a:prstGeom>
        </p:spPr>
      </p:pic>
      <p:pic>
        <p:nvPicPr>
          <p:cNvPr id="15" name="Picture 14">
            <a:extLst>
              <a:ext uri="{FF2B5EF4-FFF2-40B4-BE49-F238E27FC236}">
                <a16:creationId xmlns:a16="http://schemas.microsoft.com/office/drawing/2014/main" id="{A70F0151-A4C7-4730-A6C2-B525882E3D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0583" y="2178443"/>
            <a:ext cx="2050695" cy="906428"/>
          </a:xfrm>
          <a:prstGeom prst="rect">
            <a:avLst/>
          </a:prstGeom>
        </p:spPr>
      </p:pic>
      <p:pic>
        <p:nvPicPr>
          <p:cNvPr id="17" name="Picture 16">
            <a:extLst>
              <a:ext uri="{FF2B5EF4-FFF2-40B4-BE49-F238E27FC236}">
                <a16:creationId xmlns:a16="http://schemas.microsoft.com/office/drawing/2014/main" id="{393D497E-2A7A-41DB-A33A-2D3E8DE1E3B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5301" y="3256455"/>
            <a:ext cx="3406182" cy="1143125"/>
          </a:xfrm>
          <a:prstGeom prst="rect">
            <a:avLst/>
          </a:prstGeom>
        </p:spPr>
      </p:pic>
      <p:pic>
        <p:nvPicPr>
          <p:cNvPr id="19" name="Picture 18">
            <a:extLst>
              <a:ext uri="{FF2B5EF4-FFF2-40B4-BE49-F238E27FC236}">
                <a16:creationId xmlns:a16="http://schemas.microsoft.com/office/drawing/2014/main" id="{5CCD9140-FF17-4272-B25A-F53E6063785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94188" y="4658764"/>
            <a:ext cx="1683768" cy="906428"/>
          </a:xfrm>
          <a:prstGeom prst="rect">
            <a:avLst/>
          </a:prstGeom>
        </p:spPr>
      </p:pic>
    </p:spTree>
    <p:extLst>
      <p:ext uri="{BB962C8B-B14F-4D97-AF65-F5344CB8AC3E}">
        <p14:creationId xmlns:p14="http://schemas.microsoft.com/office/powerpoint/2010/main" val="4146332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3EC46-BAE4-4B1A-9A71-00512CE703AC}"/>
              </a:ext>
            </a:extLst>
          </p:cNvPr>
          <p:cNvSpPr>
            <a:spLocks noGrp="1"/>
          </p:cNvSpPr>
          <p:nvPr>
            <p:ph type="title"/>
          </p:nvPr>
        </p:nvSpPr>
        <p:spPr/>
        <p:txBody>
          <a:bodyPr>
            <a:normAutofit/>
          </a:bodyPr>
          <a:lstStyle/>
          <a:p>
            <a:pPr algn="ctr"/>
            <a:r>
              <a:rPr lang="en-US" sz="6600" dirty="0">
                <a:solidFill>
                  <a:schemeClr val="accent2"/>
                </a:solidFill>
              </a:rPr>
              <a:t>USE CASE DIAGRAM</a:t>
            </a:r>
          </a:p>
        </p:txBody>
      </p:sp>
      <p:sp>
        <p:nvSpPr>
          <p:cNvPr id="21" name="Rectangle 20">
            <a:extLst>
              <a:ext uri="{FF2B5EF4-FFF2-40B4-BE49-F238E27FC236}">
                <a16:creationId xmlns:a16="http://schemas.microsoft.com/office/drawing/2014/main" id="{9DA8493C-5E42-4A54-B87B-AFD1A0BB164B}"/>
              </a:ext>
            </a:extLst>
          </p:cNvPr>
          <p:cNvSpPr/>
          <p:nvPr/>
        </p:nvSpPr>
        <p:spPr>
          <a:xfrm>
            <a:off x="1205345" y="2147456"/>
            <a:ext cx="1662546" cy="526472"/>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CLIENT</a:t>
            </a:r>
          </a:p>
        </p:txBody>
      </p:sp>
      <p:sp>
        <p:nvSpPr>
          <p:cNvPr id="22" name="Rectangle 21">
            <a:extLst>
              <a:ext uri="{FF2B5EF4-FFF2-40B4-BE49-F238E27FC236}">
                <a16:creationId xmlns:a16="http://schemas.microsoft.com/office/drawing/2014/main" id="{A93D630C-18CE-4898-BB22-D2F821983144}"/>
              </a:ext>
            </a:extLst>
          </p:cNvPr>
          <p:cNvSpPr/>
          <p:nvPr/>
        </p:nvSpPr>
        <p:spPr>
          <a:xfrm>
            <a:off x="5295207" y="2147456"/>
            <a:ext cx="1662546" cy="526472"/>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SERVER</a:t>
            </a:r>
          </a:p>
        </p:txBody>
      </p:sp>
      <p:cxnSp>
        <p:nvCxnSpPr>
          <p:cNvPr id="23" name="Google Shape;89;p17">
            <a:extLst>
              <a:ext uri="{FF2B5EF4-FFF2-40B4-BE49-F238E27FC236}">
                <a16:creationId xmlns:a16="http://schemas.microsoft.com/office/drawing/2014/main" id="{2FC7B502-E22A-4BC0-A789-20E8468FED09}"/>
              </a:ext>
            </a:extLst>
          </p:cNvPr>
          <p:cNvCxnSpPr>
            <a:cxnSpLocks/>
          </p:cNvCxnSpPr>
          <p:nvPr/>
        </p:nvCxnSpPr>
        <p:spPr>
          <a:xfrm flipV="1">
            <a:off x="2867891" y="2293217"/>
            <a:ext cx="2427316" cy="6638"/>
          </a:xfrm>
          <a:prstGeom prst="straightConnector1">
            <a:avLst/>
          </a:prstGeom>
          <a:noFill/>
          <a:ln w="9525" cap="flat" cmpd="sng">
            <a:solidFill>
              <a:srgbClr val="0B5394"/>
            </a:solidFill>
            <a:prstDash val="solid"/>
            <a:round/>
            <a:headEnd type="none" w="med" len="med"/>
            <a:tailEnd type="triangle" w="med" len="med"/>
          </a:ln>
        </p:spPr>
      </p:cxnSp>
      <p:cxnSp>
        <p:nvCxnSpPr>
          <p:cNvPr id="26" name="Google Shape;90;p17">
            <a:extLst>
              <a:ext uri="{FF2B5EF4-FFF2-40B4-BE49-F238E27FC236}">
                <a16:creationId xmlns:a16="http://schemas.microsoft.com/office/drawing/2014/main" id="{34F0CAED-C553-4C41-9A9C-566722B76175}"/>
              </a:ext>
            </a:extLst>
          </p:cNvPr>
          <p:cNvCxnSpPr>
            <a:cxnSpLocks/>
          </p:cNvCxnSpPr>
          <p:nvPr/>
        </p:nvCxnSpPr>
        <p:spPr>
          <a:xfrm flipH="1">
            <a:off x="2867891" y="2527619"/>
            <a:ext cx="2427316" cy="0"/>
          </a:xfrm>
          <a:prstGeom prst="straightConnector1">
            <a:avLst/>
          </a:prstGeom>
          <a:noFill/>
          <a:ln w="9525" cap="flat" cmpd="sng">
            <a:solidFill>
              <a:srgbClr val="0B5394"/>
            </a:solidFill>
            <a:prstDash val="solid"/>
            <a:round/>
            <a:headEnd type="none" w="med" len="med"/>
            <a:tailEnd type="triangle" w="med" len="med"/>
          </a:ln>
        </p:spPr>
      </p:cxnSp>
      <p:sp>
        <p:nvSpPr>
          <p:cNvPr id="30" name="TextBox 29">
            <a:extLst>
              <a:ext uri="{FF2B5EF4-FFF2-40B4-BE49-F238E27FC236}">
                <a16:creationId xmlns:a16="http://schemas.microsoft.com/office/drawing/2014/main" id="{4BE87BAF-3A5E-4FE4-A7C9-F8094992CC4F}"/>
              </a:ext>
            </a:extLst>
          </p:cNvPr>
          <p:cNvSpPr txBox="1"/>
          <p:nvPr/>
        </p:nvSpPr>
        <p:spPr>
          <a:xfrm>
            <a:off x="1033549" y="1930488"/>
            <a:ext cx="6096000" cy="369332"/>
          </a:xfrm>
          <a:prstGeom prst="rect">
            <a:avLst/>
          </a:prstGeom>
          <a:noFill/>
        </p:spPr>
        <p:txBody>
          <a:bodyPr wrap="square">
            <a:spAutoFit/>
          </a:bodyPr>
          <a:lstStyle/>
          <a:p>
            <a:pPr marL="0" lvl="0" indent="0" algn="ctr" rtl="0">
              <a:spcBef>
                <a:spcPts val="0"/>
              </a:spcBef>
              <a:spcAft>
                <a:spcPts val="0"/>
              </a:spcAft>
              <a:buNone/>
            </a:pPr>
            <a:r>
              <a:rPr lang="en-US" sz="1800" dirty="0">
                <a:latin typeface="Georgia"/>
                <a:ea typeface="Georgia"/>
                <a:cs typeface="Georgia"/>
                <a:sym typeface="Georgia"/>
              </a:rPr>
              <a:t>Upload Image</a:t>
            </a:r>
          </a:p>
        </p:txBody>
      </p:sp>
      <p:sp>
        <p:nvSpPr>
          <p:cNvPr id="31" name="Google Shape;93;p17">
            <a:extLst>
              <a:ext uri="{FF2B5EF4-FFF2-40B4-BE49-F238E27FC236}">
                <a16:creationId xmlns:a16="http://schemas.microsoft.com/office/drawing/2014/main" id="{6B86D9BE-D1FA-4B86-86CA-840CB7D4F821}"/>
              </a:ext>
            </a:extLst>
          </p:cNvPr>
          <p:cNvSpPr txBox="1"/>
          <p:nvPr/>
        </p:nvSpPr>
        <p:spPr>
          <a:xfrm>
            <a:off x="3392634" y="2525398"/>
            <a:ext cx="1276348"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Georgia"/>
                <a:ea typeface="Georgia"/>
                <a:cs typeface="Georgia"/>
                <a:sym typeface="Georgia"/>
              </a:rPr>
              <a:t>Response</a:t>
            </a:r>
            <a:endParaRPr dirty="0">
              <a:latin typeface="Georgia"/>
              <a:ea typeface="Georgia"/>
              <a:cs typeface="Georgia"/>
              <a:sym typeface="Georgia"/>
            </a:endParaRPr>
          </a:p>
        </p:txBody>
      </p:sp>
      <p:cxnSp>
        <p:nvCxnSpPr>
          <p:cNvPr id="32" name="Google Shape;103;p17">
            <a:extLst>
              <a:ext uri="{FF2B5EF4-FFF2-40B4-BE49-F238E27FC236}">
                <a16:creationId xmlns:a16="http://schemas.microsoft.com/office/drawing/2014/main" id="{7A9FC915-4E06-4137-A078-B139D9668FB5}"/>
              </a:ext>
            </a:extLst>
          </p:cNvPr>
          <p:cNvCxnSpPr/>
          <p:nvPr/>
        </p:nvCxnSpPr>
        <p:spPr>
          <a:xfrm>
            <a:off x="6957753" y="2397969"/>
            <a:ext cx="545100" cy="10500"/>
          </a:xfrm>
          <a:prstGeom prst="straightConnector1">
            <a:avLst/>
          </a:prstGeom>
          <a:noFill/>
          <a:ln w="9525" cap="flat" cmpd="sng">
            <a:solidFill>
              <a:srgbClr val="595959"/>
            </a:solidFill>
            <a:prstDash val="solid"/>
            <a:round/>
            <a:headEnd type="none" w="med" len="med"/>
            <a:tailEnd type="none" w="med" len="med"/>
          </a:ln>
        </p:spPr>
      </p:cxnSp>
      <p:cxnSp>
        <p:nvCxnSpPr>
          <p:cNvPr id="33" name="Google Shape;104;p17">
            <a:extLst>
              <a:ext uri="{FF2B5EF4-FFF2-40B4-BE49-F238E27FC236}">
                <a16:creationId xmlns:a16="http://schemas.microsoft.com/office/drawing/2014/main" id="{A8726728-80CC-4B1F-BAD5-7A5F73F8A8B5}"/>
              </a:ext>
            </a:extLst>
          </p:cNvPr>
          <p:cNvCxnSpPr/>
          <p:nvPr/>
        </p:nvCxnSpPr>
        <p:spPr>
          <a:xfrm flipH="1">
            <a:off x="7500153" y="2409306"/>
            <a:ext cx="2700" cy="766500"/>
          </a:xfrm>
          <a:prstGeom prst="straightConnector1">
            <a:avLst/>
          </a:prstGeom>
          <a:noFill/>
          <a:ln w="9525" cap="flat" cmpd="sng">
            <a:solidFill>
              <a:srgbClr val="595959"/>
            </a:solidFill>
            <a:prstDash val="solid"/>
            <a:round/>
            <a:headEnd type="none" w="med" len="med"/>
            <a:tailEnd type="triangle" w="med" len="med"/>
          </a:ln>
        </p:spPr>
      </p:cxnSp>
      <p:sp>
        <p:nvSpPr>
          <p:cNvPr id="34" name="Google Shape;95;p17">
            <a:extLst>
              <a:ext uri="{FF2B5EF4-FFF2-40B4-BE49-F238E27FC236}">
                <a16:creationId xmlns:a16="http://schemas.microsoft.com/office/drawing/2014/main" id="{45A30205-9354-42D6-9B71-A6326DA0F582}"/>
              </a:ext>
            </a:extLst>
          </p:cNvPr>
          <p:cNvSpPr txBox="1"/>
          <p:nvPr/>
        </p:nvSpPr>
        <p:spPr>
          <a:xfrm>
            <a:off x="6833063" y="3103719"/>
            <a:ext cx="1662546"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Georgia"/>
                <a:ea typeface="Georgia"/>
                <a:cs typeface="Georgia"/>
                <a:sym typeface="Georgia"/>
              </a:rPr>
              <a:t>Store Image</a:t>
            </a:r>
            <a:endParaRPr dirty="0">
              <a:latin typeface="Georgia"/>
              <a:ea typeface="Georgia"/>
              <a:cs typeface="Georgia"/>
              <a:sym typeface="Georgia"/>
            </a:endParaRPr>
          </a:p>
        </p:txBody>
      </p:sp>
      <p:cxnSp>
        <p:nvCxnSpPr>
          <p:cNvPr id="35" name="Google Shape;99;p17">
            <a:extLst>
              <a:ext uri="{FF2B5EF4-FFF2-40B4-BE49-F238E27FC236}">
                <a16:creationId xmlns:a16="http://schemas.microsoft.com/office/drawing/2014/main" id="{3BDE9A37-9680-4216-BC3A-98580967054B}"/>
              </a:ext>
            </a:extLst>
          </p:cNvPr>
          <p:cNvCxnSpPr/>
          <p:nvPr/>
        </p:nvCxnSpPr>
        <p:spPr>
          <a:xfrm>
            <a:off x="7496553" y="3508719"/>
            <a:ext cx="3600" cy="361500"/>
          </a:xfrm>
          <a:prstGeom prst="straightConnector1">
            <a:avLst/>
          </a:prstGeom>
          <a:noFill/>
          <a:ln w="9525" cap="flat" cmpd="sng">
            <a:solidFill>
              <a:srgbClr val="595959"/>
            </a:solidFill>
            <a:prstDash val="solid"/>
            <a:round/>
            <a:headEnd type="none" w="med" len="med"/>
            <a:tailEnd type="triangle" w="med" len="med"/>
          </a:ln>
        </p:spPr>
      </p:cxnSp>
      <p:sp>
        <p:nvSpPr>
          <p:cNvPr id="36" name="Google Shape;96;p17">
            <a:extLst>
              <a:ext uri="{FF2B5EF4-FFF2-40B4-BE49-F238E27FC236}">
                <a16:creationId xmlns:a16="http://schemas.microsoft.com/office/drawing/2014/main" id="{D9DF82FE-0AC5-4F5D-AB5C-2030A5756DFC}"/>
              </a:ext>
            </a:extLst>
          </p:cNvPr>
          <p:cNvSpPr txBox="1"/>
          <p:nvPr/>
        </p:nvSpPr>
        <p:spPr>
          <a:xfrm>
            <a:off x="6450678" y="3743220"/>
            <a:ext cx="2427316"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Georgia"/>
                <a:ea typeface="Georgia"/>
                <a:cs typeface="Georgia"/>
                <a:sym typeface="Georgia"/>
              </a:rPr>
              <a:t>Preprocess Image</a:t>
            </a:r>
            <a:endParaRPr dirty="0">
              <a:latin typeface="Georgia"/>
              <a:ea typeface="Georgia"/>
              <a:cs typeface="Georgia"/>
              <a:sym typeface="Georgia"/>
            </a:endParaRPr>
          </a:p>
        </p:txBody>
      </p:sp>
      <p:cxnSp>
        <p:nvCxnSpPr>
          <p:cNvPr id="37" name="Google Shape;100;p17">
            <a:extLst>
              <a:ext uri="{FF2B5EF4-FFF2-40B4-BE49-F238E27FC236}">
                <a16:creationId xmlns:a16="http://schemas.microsoft.com/office/drawing/2014/main" id="{3BDC6FCC-B2B5-4512-9939-CF31F808685C}"/>
              </a:ext>
            </a:extLst>
          </p:cNvPr>
          <p:cNvCxnSpPr/>
          <p:nvPr/>
        </p:nvCxnSpPr>
        <p:spPr>
          <a:xfrm>
            <a:off x="7492953" y="4094469"/>
            <a:ext cx="3600" cy="361500"/>
          </a:xfrm>
          <a:prstGeom prst="straightConnector1">
            <a:avLst/>
          </a:prstGeom>
          <a:noFill/>
          <a:ln w="9525" cap="flat" cmpd="sng">
            <a:solidFill>
              <a:srgbClr val="595959"/>
            </a:solidFill>
            <a:prstDash val="solid"/>
            <a:round/>
            <a:headEnd type="none" w="med" len="med"/>
            <a:tailEnd type="triangle" w="med" len="med"/>
          </a:ln>
        </p:spPr>
      </p:cxnSp>
      <p:sp>
        <p:nvSpPr>
          <p:cNvPr id="38" name="Google Shape;97;p17">
            <a:extLst>
              <a:ext uri="{FF2B5EF4-FFF2-40B4-BE49-F238E27FC236}">
                <a16:creationId xmlns:a16="http://schemas.microsoft.com/office/drawing/2014/main" id="{C940E758-F8C7-4D84-BC9E-0AF149E70DD8}"/>
              </a:ext>
            </a:extLst>
          </p:cNvPr>
          <p:cNvSpPr txBox="1"/>
          <p:nvPr/>
        </p:nvSpPr>
        <p:spPr>
          <a:xfrm>
            <a:off x="6340241" y="4403828"/>
            <a:ext cx="2648190"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Georgia"/>
                <a:ea typeface="Georgia"/>
                <a:cs typeface="Georgia"/>
                <a:sym typeface="Georgia"/>
              </a:rPr>
              <a:t>Send it to source model</a:t>
            </a:r>
            <a:endParaRPr dirty="0">
              <a:latin typeface="Georgia"/>
              <a:ea typeface="Georgia"/>
              <a:cs typeface="Georgia"/>
              <a:sym typeface="Georgia"/>
            </a:endParaRPr>
          </a:p>
        </p:txBody>
      </p:sp>
      <p:cxnSp>
        <p:nvCxnSpPr>
          <p:cNvPr id="39" name="Google Shape;101;p17">
            <a:extLst>
              <a:ext uri="{FF2B5EF4-FFF2-40B4-BE49-F238E27FC236}">
                <a16:creationId xmlns:a16="http://schemas.microsoft.com/office/drawing/2014/main" id="{A92D8D72-9A64-4B31-A526-E847022CD962}"/>
              </a:ext>
            </a:extLst>
          </p:cNvPr>
          <p:cNvCxnSpPr/>
          <p:nvPr/>
        </p:nvCxnSpPr>
        <p:spPr>
          <a:xfrm>
            <a:off x="7505978" y="4820166"/>
            <a:ext cx="3600" cy="361500"/>
          </a:xfrm>
          <a:prstGeom prst="straightConnector1">
            <a:avLst/>
          </a:prstGeom>
          <a:noFill/>
          <a:ln w="9525" cap="flat" cmpd="sng">
            <a:solidFill>
              <a:srgbClr val="595959"/>
            </a:solidFill>
            <a:prstDash val="solid"/>
            <a:round/>
            <a:headEnd type="none" w="med" len="med"/>
            <a:tailEnd type="triangle" w="med" len="med"/>
          </a:ln>
        </p:spPr>
      </p:cxnSp>
      <p:sp>
        <p:nvSpPr>
          <p:cNvPr id="40" name="Google Shape;98;p17">
            <a:extLst>
              <a:ext uri="{FF2B5EF4-FFF2-40B4-BE49-F238E27FC236}">
                <a16:creationId xmlns:a16="http://schemas.microsoft.com/office/drawing/2014/main" id="{1EFB07BC-52BA-4C60-9E93-4920CD3EB0F7}"/>
              </a:ext>
            </a:extLst>
          </p:cNvPr>
          <p:cNvSpPr txBox="1"/>
          <p:nvPr/>
        </p:nvSpPr>
        <p:spPr>
          <a:xfrm>
            <a:off x="6450678" y="5084357"/>
            <a:ext cx="2293780"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Georgia"/>
                <a:ea typeface="Georgia"/>
                <a:cs typeface="Georgia"/>
                <a:sym typeface="Georgia"/>
              </a:rPr>
              <a:t>Generates Result</a:t>
            </a:r>
            <a:endParaRPr>
              <a:latin typeface="Georgia"/>
              <a:ea typeface="Georgia"/>
              <a:cs typeface="Georgia"/>
              <a:sym typeface="Georgia"/>
            </a:endParaRPr>
          </a:p>
        </p:txBody>
      </p:sp>
      <p:cxnSp>
        <p:nvCxnSpPr>
          <p:cNvPr id="41" name="Google Shape;105;p17">
            <a:extLst>
              <a:ext uri="{FF2B5EF4-FFF2-40B4-BE49-F238E27FC236}">
                <a16:creationId xmlns:a16="http://schemas.microsoft.com/office/drawing/2014/main" id="{7B77FD66-49B2-483A-9265-D60BB7F5B2B5}"/>
              </a:ext>
            </a:extLst>
          </p:cNvPr>
          <p:cNvCxnSpPr>
            <a:cxnSpLocks/>
          </p:cNvCxnSpPr>
          <p:nvPr/>
        </p:nvCxnSpPr>
        <p:spPr>
          <a:xfrm flipH="1" flipV="1">
            <a:off x="6055465" y="2706670"/>
            <a:ext cx="13765" cy="2608504"/>
          </a:xfrm>
          <a:prstGeom prst="straightConnector1">
            <a:avLst/>
          </a:prstGeom>
          <a:noFill/>
          <a:ln w="9525" cap="flat" cmpd="sng">
            <a:solidFill>
              <a:srgbClr val="595959"/>
            </a:solidFill>
            <a:prstDash val="solid"/>
            <a:round/>
            <a:headEnd type="none" w="med" len="med"/>
            <a:tailEnd type="triangle" w="med" len="med"/>
          </a:ln>
        </p:spPr>
      </p:cxnSp>
      <p:cxnSp>
        <p:nvCxnSpPr>
          <p:cNvPr id="45" name="Google Shape;102;p17">
            <a:extLst>
              <a:ext uri="{FF2B5EF4-FFF2-40B4-BE49-F238E27FC236}">
                <a16:creationId xmlns:a16="http://schemas.microsoft.com/office/drawing/2014/main" id="{29C58FB1-CB2E-4509-A35A-9F37E4613F75}"/>
              </a:ext>
            </a:extLst>
          </p:cNvPr>
          <p:cNvCxnSpPr>
            <a:cxnSpLocks/>
          </p:cNvCxnSpPr>
          <p:nvPr/>
        </p:nvCxnSpPr>
        <p:spPr>
          <a:xfrm flipH="1">
            <a:off x="6069231" y="5296125"/>
            <a:ext cx="567096" cy="0"/>
          </a:xfrm>
          <a:prstGeom prst="straightConnector1">
            <a:avLst/>
          </a:prstGeom>
          <a:noFill/>
          <a:ln w="9525" cap="flat" cmpd="sng">
            <a:solidFill>
              <a:srgbClr val="595959"/>
            </a:solidFill>
            <a:prstDash val="solid"/>
            <a:round/>
            <a:headEnd type="none" w="med" len="med"/>
            <a:tailEnd type="none" w="med" len="med"/>
          </a:ln>
        </p:spPr>
      </p:cxnSp>
    </p:spTree>
    <p:extLst>
      <p:ext uri="{BB962C8B-B14F-4D97-AF65-F5344CB8AC3E}">
        <p14:creationId xmlns:p14="http://schemas.microsoft.com/office/powerpoint/2010/main" val="2394337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7BFF-F8EC-4C72-85D0-7F523F148363}"/>
              </a:ext>
            </a:extLst>
          </p:cNvPr>
          <p:cNvSpPr>
            <a:spLocks noGrp="1"/>
          </p:cNvSpPr>
          <p:nvPr>
            <p:ph type="title"/>
          </p:nvPr>
        </p:nvSpPr>
        <p:spPr/>
        <p:txBody>
          <a:bodyPr>
            <a:normAutofit/>
          </a:bodyPr>
          <a:lstStyle/>
          <a:p>
            <a:pPr algn="ctr"/>
            <a:r>
              <a:rPr lang="en-US" sz="6600" dirty="0">
                <a:solidFill>
                  <a:schemeClr val="accent2"/>
                </a:solidFill>
              </a:rPr>
              <a:t>MARKET ANALYSIS</a:t>
            </a:r>
          </a:p>
        </p:txBody>
      </p:sp>
      <p:sp>
        <p:nvSpPr>
          <p:cNvPr id="10" name="TextBox 9">
            <a:extLst>
              <a:ext uri="{FF2B5EF4-FFF2-40B4-BE49-F238E27FC236}">
                <a16:creationId xmlns:a16="http://schemas.microsoft.com/office/drawing/2014/main" id="{AE03990C-7E1D-4DD6-A68E-2F9B06E50AD6}"/>
              </a:ext>
            </a:extLst>
          </p:cNvPr>
          <p:cNvSpPr txBox="1"/>
          <p:nvPr/>
        </p:nvSpPr>
        <p:spPr>
          <a:xfrm>
            <a:off x="3048000" y="3244334"/>
            <a:ext cx="6096000" cy="369332"/>
          </a:xfrm>
          <a:prstGeom prst="rect">
            <a:avLst/>
          </a:prstGeom>
          <a:noFill/>
        </p:spPr>
        <p:txBody>
          <a:bodyPr wrap="square">
            <a:spAutoFit/>
          </a:bodyPr>
          <a:lstStyle/>
          <a:p>
            <a:r>
              <a:rPr lang="en-US" b="0" dirty="0">
                <a:effectLst/>
              </a:rPr>
              <a:t> </a:t>
            </a:r>
            <a:endParaRPr lang="en-US" dirty="0"/>
          </a:p>
        </p:txBody>
      </p:sp>
      <p:grpSp>
        <p:nvGrpSpPr>
          <p:cNvPr id="11" name="Google Shape;113;p16">
            <a:extLst>
              <a:ext uri="{FF2B5EF4-FFF2-40B4-BE49-F238E27FC236}">
                <a16:creationId xmlns:a16="http://schemas.microsoft.com/office/drawing/2014/main" id="{C7CCE2F5-91D7-441F-93AC-011D11ED6412}"/>
              </a:ext>
            </a:extLst>
          </p:cNvPr>
          <p:cNvGrpSpPr/>
          <p:nvPr/>
        </p:nvGrpSpPr>
        <p:grpSpPr>
          <a:xfrm>
            <a:off x="940431" y="1995055"/>
            <a:ext cx="9795164" cy="4017818"/>
            <a:chOff x="-19199" y="1073390"/>
            <a:chExt cx="8704787" cy="4019700"/>
          </a:xfrm>
        </p:grpSpPr>
        <p:sp>
          <p:nvSpPr>
            <p:cNvPr id="12" name="Google Shape;114;p16">
              <a:extLst>
                <a:ext uri="{FF2B5EF4-FFF2-40B4-BE49-F238E27FC236}">
                  <a16:creationId xmlns:a16="http://schemas.microsoft.com/office/drawing/2014/main" id="{84FDEE96-8BC0-46AF-89C5-F11130432F22}"/>
                </a:ext>
              </a:extLst>
            </p:cNvPr>
            <p:cNvSpPr/>
            <p:nvPr/>
          </p:nvSpPr>
          <p:spPr>
            <a:xfrm rot="10800000">
              <a:off x="3084700" y="1616038"/>
              <a:ext cx="2898000" cy="2898000"/>
            </a:xfrm>
            <a:prstGeom prst="pie">
              <a:avLst>
                <a:gd name="adj1" fmla="val 10777860"/>
                <a:gd name="adj2" fmla="val 16200000"/>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15;p16">
              <a:extLst>
                <a:ext uri="{FF2B5EF4-FFF2-40B4-BE49-F238E27FC236}">
                  <a16:creationId xmlns:a16="http://schemas.microsoft.com/office/drawing/2014/main" id="{A8099805-8179-403E-9BD7-D2C44D015331}"/>
                </a:ext>
              </a:extLst>
            </p:cNvPr>
            <p:cNvSpPr/>
            <p:nvPr/>
          </p:nvSpPr>
          <p:spPr>
            <a:xfrm rot="10800000" flipH="1">
              <a:off x="2979364" y="1484408"/>
              <a:ext cx="3124800" cy="3124800"/>
            </a:xfrm>
            <a:prstGeom prst="pie">
              <a:avLst>
                <a:gd name="adj1" fmla="val 10777860"/>
                <a:gd name="adj2" fmla="val 16200000"/>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16;p16">
              <a:extLst>
                <a:ext uri="{FF2B5EF4-FFF2-40B4-BE49-F238E27FC236}">
                  <a16:creationId xmlns:a16="http://schemas.microsoft.com/office/drawing/2014/main" id="{3821BFAC-B2F0-414D-8F6D-3276EBBC395B}"/>
                </a:ext>
              </a:extLst>
            </p:cNvPr>
            <p:cNvSpPr/>
            <p:nvPr/>
          </p:nvSpPr>
          <p:spPr>
            <a:xfrm>
              <a:off x="2818500" y="1284203"/>
              <a:ext cx="3507000" cy="3507000"/>
            </a:xfrm>
            <a:prstGeom prst="pie">
              <a:avLst>
                <a:gd name="adj1" fmla="val 10777860"/>
                <a:gd name="adj2" fmla="val 16200000"/>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5" name="Google Shape;117;p16">
              <a:extLst>
                <a:ext uri="{FF2B5EF4-FFF2-40B4-BE49-F238E27FC236}">
                  <a16:creationId xmlns:a16="http://schemas.microsoft.com/office/drawing/2014/main" id="{E8ED3121-3C50-4E8A-BF63-DBCE762AC9A2}"/>
                </a:ext>
              </a:extLst>
            </p:cNvPr>
            <p:cNvSpPr/>
            <p:nvPr/>
          </p:nvSpPr>
          <p:spPr>
            <a:xfrm flipH="1">
              <a:off x="2555412" y="1073390"/>
              <a:ext cx="4019700" cy="4019700"/>
            </a:xfrm>
            <a:prstGeom prst="pie">
              <a:avLst>
                <a:gd name="adj1" fmla="val 10777860"/>
                <a:gd name="adj2" fmla="val 16200000"/>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18;p16">
              <a:extLst>
                <a:ext uri="{FF2B5EF4-FFF2-40B4-BE49-F238E27FC236}">
                  <a16:creationId xmlns:a16="http://schemas.microsoft.com/office/drawing/2014/main" id="{2F1C495D-B6E7-47C0-A663-7617B69D69DB}"/>
                </a:ext>
              </a:extLst>
            </p:cNvPr>
            <p:cNvSpPr txBox="1"/>
            <p:nvPr/>
          </p:nvSpPr>
          <p:spPr>
            <a:xfrm>
              <a:off x="6463788" y="4218225"/>
              <a:ext cx="2221800" cy="5889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lnSpc>
                  <a:spcPct val="100000"/>
                </a:lnSpc>
                <a:spcBef>
                  <a:spcPts val="0"/>
                </a:spcBef>
                <a:spcAft>
                  <a:spcPts val="0"/>
                </a:spcAft>
                <a:buClr>
                  <a:schemeClr val="dk1"/>
                </a:buClr>
                <a:buSzPts val="1100"/>
                <a:buFont typeface="Arial"/>
                <a:buNone/>
              </a:pPr>
              <a:r>
                <a:rPr lang="en" sz="1200" dirty="0">
                  <a:solidFill>
                    <a:schemeClr val="dk1"/>
                  </a:solidFill>
                  <a:latin typeface="Roboto"/>
                  <a:ea typeface="Roboto"/>
                  <a:cs typeface="Roboto"/>
                  <a:sym typeface="Roboto"/>
                </a:rPr>
                <a:t>Once the project is developed we plan to collaborate with leading diagnostic and pharmaceutical laboratories for validation of our project and for more dataset.</a:t>
              </a:r>
              <a:endParaRPr sz="1200" dirty="0">
                <a:solidFill>
                  <a:schemeClr val="dk1"/>
                </a:solidFill>
                <a:latin typeface="Roboto"/>
                <a:ea typeface="Roboto"/>
                <a:cs typeface="Roboto"/>
                <a:sym typeface="Roboto"/>
              </a:endParaRPr>
            </a:p>
            <a:p>
              <a:pPr marL="0" lvl="0" indent="0" algn="r" rtl="0">
                <a:lnSpc>
                  <a:spcPct val="100000"/>
                </a:lnSpc>
                <a:spcBef>
                  <a:spcPts val="1600"/>
                </a:spcBef>
                <a:spcAft>
                  <a:spcPts val="1600"/>
                </a:spcAft>
                <a:buNone/>
              </a:pPr>
              <a:endParaRPr sz="1200" dirty="0">
                <a:solidFill>
                  <a:schemeClr val="dk1"/>
                </a:solidFill>
                <a:latin typeface="Roboto"/>
                <a:ea typeface="Roboto"/>
                <a:cs typeface="Roboto"/>
                <a:sym typeface="Roboto"/>
              </a:endParaRPr>
            </a:p>
          </p:txBody>
        </p:sp>
        <p:sp>
          <p:nvSpPr>
            <p:cNvPr id="17" name="Google Shape;119;p16">
              <a:extLst>
                <a:ext uri="{FF2B5EF4-FFF2-40B4-BE49-F238E27FC236}">
                  <a16:creationId xmlns:a16="http://schemas.microsoft.com/office/drawing/2014/main" id="{70CE0170-69FF-49F9-B204-0966882367FF}"/>
                </a:ext>
              </a:extLst>
            </p:cNvPr>
            <p:cNvSpPr/>
            <p:nvPr/>
          </p:nvSpPr>
          <p:spPr>
            <a:xfrm>
              <a:off x="4561033" y="3064955"/>
              <a:ext cx="156" cy="156"/>
            </a:xfrm>
            <a:custGeom>
              <a:avLst/>
              <a:gdLst/>
              <a:ahLst/>
              <a:cxnLst/>
              <a:rect l="l" t="t" r="r" b="b"/>
              <a:pathLst>
                <a:path w="1" h="1" extrusionOk="0">
                  <a:moveTo>
                    <a:pt x="0" y="1"/>
                  </a:moveTo>
                  <a:close/>
                </a:path>
              </a:pathLst>
            </a:custGeom>
            <a:solidFill>
              <a:srgbClr val="FFAE4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20;p16">
              <a:extLst>
                <a:ext uri="{FF2B5EF4-FFF2-40B4-BE49-F238E27FC236}">
                  <a16:creationId xmlns:a16="http://schemas.microsoft.com/office/drawing/2014/main" id="{8A98BA9F-11A1-4321-AD11-9EBBA50D6A05}"/>
                </a:ext>
              </a:extLst>
            </p:cNvPr>
            <p:cNvSpPr/>
            <p:nvPr/>
          </p:nvSpPr>
          <p:spPr>
            <a:xfrm>
              <a:off x="4561033" y="3064955"/>
              <a:ext cx="156" cy="156"/>
            </a:xfrm>
            <a:custGeom>
              <a:avLst/>
              <a:gdLst/>
              <a:ahLst/>
              <a:cxnLst/>
              <a:rect l="l" t="t" r="r" b="b"/>
              <a:pathLst>
                <a:path w="1" h="1" extrusionOk="0">
                  <a:moveTo>
                    <a:pt x="0" y="1"/>
                  </a:moveTo>
                  <a:close/>
                </a:path>
              </a:pathLst>
            </a:custGeom>
            <a:solidFill>
              <a:srgbClr val="FFAE4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21;p16">
              <a:extLst>
                <a:ext uri="{FF2B5EF4-FFF2-40B4-BE49-F238E27FC236}">
                  <a16:creationId xmlns:a16="http://schemas.microsoft.com/office/drawing/2014/main" id="{3065A58C-627A-44C6-AE37-25A84AB76F6E}"/>
                </a:ext>
              </a:extLst>
            </p:cNvPr>
            <p:cNvSpPr/>
            <p:nvPr/>
          </p:nvSpPr>
          <p:spPr>
            <a:xfrm>
              <a:off x="4561033" y="3064955"/>
              <a:ext cx="156" cy="156"/>
            </a:xfrm>
            <a:custGeom>
              <a:avLst/>
              <a:gdLst/>
              <a:ahLst/>
              <a:cxnLst/>
              <a:rect l="l" t="t" r="r" b="b"/>
              <a:pathLst>
                <a:path w="1" h="1" extrusionOk="0">
                  <a:moveTo>
                    <a:pt x="0" y="1"/>
                  </a:moveTo>
                  <a:close/>
                </a:path>
              </a:pathLst>
            </a:custGeom>
            <a:solidFill>
              <a:srgbClr val="FFAE4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22;p16">
              <a:extLst>
                <a:ext uri="{FF2B5EF4-FFF2-40B4-BE49-F238E27FC236}">
                  <a16:creationId xmlns:a16="http://schemas.microsoft.com/office/drawing/2014/main" id="{F0B23764-F00F-4090-A585-421E0109BF61}"/>
                </a:ext>
              </a:extLst>
            </p:cNvPr>
            <p:cNvSpPr/>
            <p:nvPr/>
          </p:nvSpPr>
          <p:spPr>
            <a:xfrm>
              <a:off x="4561033" y="3064955"/>
              <a:ext cx="156" cy="156"/>
            </a:xfrm>
            <a:custGeom>
              <a:avLst/>
              <a:gdLst/>
              <a:ahLst/>
              <a:cxnLst/>
              <a:rect l="l" t="t" r="r" b="b"/>
              <a:pathLst>
                <a:path w="1" h="1" extrusionOk="0">
                  <a:moveTo>
                    <a:pt x="0" y="1"/>
                  </a:moveTo>
                  <a:close/>
                </a:path>
              </a:pathLst>
            </a:custGeom>
            <a:solidFill>
              <a:srgbClr val="FFAE4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23;p16">
              <a:extLst>
                <a:ext uri="{FF2B5EF4-FFF2-40B4-BE49-F238E27FC236}">
                  <a16:creationId xmlns:a16="http://schemas.microsoft.com/office/drawing/2014/main" id="{02A3A7EC-176E-4921-822A-84269475287E}"/>
                </a:ext>
              </a:extLst>
            </p:cNvPr>
            <p:cNvSpPr/>
            <p:nvPr/>
          </p:nvSpPr>
          <p:spPr>
            <a:xfrm>
              <a:off x="3865778" y="2371418"/>
              <a:ext cx="1390507" cy="1387240"/>
            </a:xfrm>
            <a:custGeom>
              <a:avLst/>
              <a:gdLst/>
              <a:ahLst/>
              <a:cxnLst/>
              <a:rect l="l" t="t" r="r" b="b"/>
              <a:pathLst>
                <a:path w="8938" h="8917" extrusionOk="0">
                  <a:moveTo>
                    <a:pt x="4462" y="1"/>
                  </a:moveTo>
                  <a:cubicBezTo>
                    <a:pt x="3249" y="1"/>
                    <a:pt x="2145" y="488"/>
                    <a:pt x="1338" y="1273"/>
                  </a:cubicBezTo>
                  <a:cubicBezTo>
                    <a:pt x="534" y="2078"/>
                    <a:pt x="23" y="3187"/>
                    <a:pt x="12" y="4415"/>
                  </a:cubicBezTo>
                  <a:cubicBezTo>
                    <a:pt x="1" y="5644"/>
                    <a:pt x="479" y="6763"/>
                    <a:pt x="1284" y="7579"/>
                  </a:cubicBezTo>
                  <a:cubicBezTo>
                    <a:pt x="2077" y="8394"/>
                    <a:pt x="3186" y="8905"/>
                    <a:pt x="4426" y="8916"/>
                  </a:cubicBezTo>
                  <a:cubicBezTo>
                    <a:pt x="4439" y="8916"/>
                    <a:pt x="4453" y="8916"/>
                    <a:pt x="4466" y="8916"/>
                  </a:cubicBezTo>
                  <a:cubicBezTo>
                    <a:pt x="5679" y="8916"/>
                    <a:pt x="6783" y="8429"/>
                    <a:pt x="7590" y="7633"/>
                  </a:cubicBezTo>
                  <a:cubicBezTo>
                    <a:pt x="8394" y="6840"/>
                    <a:pt x="8905" y="5731"/>
                    <a:pt x="8916" y="4502"/>
                  </a:cubicBezTo>
                  <a:cubicBezTo>
                    <a:pt x="8938" y="3263"/>
                    <a:pt x="8448" y="2154"/>
                    <a:pt x="7644" y="1338"/>
                  </a:cubicBezTo>
                  <a:cubicBezTo>
                    <a:pt x="6850" y="523"/>
                    <a:pt x="5741" y="12"/>
                    <a:pt x="4502" y="1"/>
                  </a:cubicBezTo>
                  <a:cubicBezTo>
                    <a:pt x="4488" y="1"/>
                    <a:pt x="4475" y="1"/>
                    <a:pt x="446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2" name="Google Shape;124;p16">
              <a:extLst>
                <a:ext uri="{FF2B5EF4-FFF2-40B4-BE49-F238E27FC236}">
                  <a16:creationId xmlns:a16="http://schemas.microsoft.com/office/drawing/2014/main" id="{D1AD1A82-428A-45ED-A2AB-95712C766184}"/>
                </a:ext>
              </a:extLst>
            </p:cNvPr>
            <p:cNvSpPr txBox="1"/>
            <p:nvPr/>
          </p:nvSpPr>
          <p:spPr>
            <a:xfrm>
              <a:off x="6463788" y="3794900"/>
              <a:ext cx="2221800" cy="2487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lnSpc>
                  <a:spcPct val="115000"/>
                </a:lnSpc>
                <a:spcBef>
                  <a:spcPts val="0"/>
                </a:spcBef>
                <a:spcAft>
                  <a:spcPts val="1600"/>
                </a:spcAft>
                <a:buNone/>
              </a:pPr>
              <a:r>
                <a:rPr lang="en" sz="1800" b="1" dirty="0">
                  <a:solidFill>
                    <a:schemeClr val="accent2"/>
                  </a:solidFill>
                  <a:latin typeface="Fira Sans Extra Condensed Medium"/>
                  <a:ea typeface="Fira Sans Extra Condensed Medium"/>
                  <a:cs typeface="Fira Sans Extra Condensed Medium"/>
                  <a:sym typeface="Fira Sans Extra Condensed Medium"/>
                </a:rPr>
                <a:t>Collaboration</a:t>
              </a:r>
              <a:endParaRPr sz="1800" b="1"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23" name="Google Shape;125;p16">
              <a:extLst>
                <a:ext uri="{FF2B5EF4-FFF2-40B4-BE49-F238E27FC236}">
                  <a16:creationId xmlns:a16="http://schemas.microsoft.com/office/drawing/2014/main" id="{1DC04B3B-431E-4FFB-AE87-3044AEE39695}"/>
                </a:ext>
              </a:extLst>
            </p:cNvPr>
            <p:cNvSpPr txBox="1"/>
            <p:nvPr/>
          </p:nvSpPr>
          <p:spPr>
            <a:xfrm>
              <a:off x="6463788" y="1634775"/>
              <a:ext cx="2221800" cy="5889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lnSpc>
                  <a:spcPct val="100000"/>
                </a:lnSpc>
                <a:spcBef>
                  <a:spcPts val="0"/>
                </a:spcBef>
                <a:spcAft>
                  <a:spcPts val="1600"/>
                </a:spcAft>
                <a:buNone/>
              </a:pPr>
              <a:r>
                <a:rPr lang="en" sz="1200" dirty="0">
                  <a:solidFill>
                    <a:schemeClr val="dk1"/>
                  </a:solidFill>
                  <a:latin typeface="Roboto"/>
                  <a:ea typeface="Roboto"/>
                  <a:cs typeface="Roboto"/>
                  <a:sym typeface="Roboto"/>
                </a:rPr>
                <a:t>We did a research on Aritificial Intelligence methods for classification of COVID-19 +ve and –ve X-ray images. We experimented with different Transfer Learning Models and found VCG-16 to be most suitable.</a:t>
              </a:r>
              <a:endParaRPr sz="1200" dirty="0">
                <a:solidFill>
                  <a:schemeClr val="dk1"/>
                </a:solidFill>
                <a:latin typeface="Roboto"/>
                <a:ea typeface="Roboto"/>
                <a:cs typeface="Roboto"/>
                <a:sym typeface="Roboto"/>
              </a:endParaRPr>
            </a:p>
          </p:txBody>
        </p:sp>
        <p:sp>
          <p:nvSpPr>
            <p:cNvPr id="24" name="Google Shape;126;p16">
              <a:extLst>
                <a:ext uri="{FF2B5EF4-FFF2-40B4-BE49-F238E27FC236}">
                  <a16:creationId xmlns:a16="http://schemas.microsoft.com/office/drawing/2014/main" id="{0CB757CE-D192-48A9-9DFE-AF8EC0725A41}"/>
                </a:ext>
              </a:extLst>
            </p:cNvPr>
            <p:cNvSpPr txBox="1"/>
            <p:nvPr/>
          </p:nvSpPr>
          <p:spPr>
            <a:xfrm>
              <a:off x="6463788" y="1211450"/>
              <a:ext cx="2221800" cy="2487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lnSpc>
                  <a:spcPct val="115000"/>
                </a:lnSpc>
                <a:spcBef>
                  <a:spcPts val="0"/>
                </a:spcBef>
                <a:spcAft>
                  <a:spcPts val="1600"/>
                </a:spcAft>
                <a:buNone/>
              </a:pPr>
              <a:r>
                <a:rPr lang="en" sz="1800" b="1" dirty="0">
                  <a:solidFill>
                    <a:schemeClr val="accent1"/>
                  </a:solidFill>
                  <a:latin typeface="Fira Sans Extra Condensed Medium"/>
                  <a:ea typeface="Fira Sans Extra Condensed Medium"/>
                  <a:cs typeface="Fira Sans Extra Condensed Medium"/>
                  <a:sym typeface="Fira Sans Extra Condensed Medium"/>
                </a:rPr>
                <a:t>Research</a:t>
              </a:r>
              <a:endParaRPr sz="1800" b="1"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5" name="Google Shape;127;p16">
              <a:extLst>
                <a:ext uri="{FF2B5EF4-FFF2-40B4-BE49-F238E27FC236}">
                  <a16:creationId xmlns:a16="http://schemas.microsoft.com/office/drawing/2014/main" id="{7583F54E-5817-4098-BD32-0EF6232A9CB4}"/>
                </a:ext>
              </a:extLst>
            </p:cNvPr>
            <p:cNvSpPr txBox="1"/>
            <p:nvPr/>
          </p:nvSpPr>
          <p:spPr>
            <a:xfrm flipH="1">
              <a:off x="458538" y="4218225"/>
              <a:ext cx="2221800" cy="5889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chemeClr val="dk1"/>
                </a:buClr>
                <a:buSzPts val="1100"/>
                <a:buFont typeface="Arial"/>
                <a:buNone/>
              </a:pPr>
              <a:r>
                <a:rPr lang="en" sz="1200" dirty="0">
                  <a:solidFill>
                    <a:schemeClr val="dk1"/>
                  </a:solidFill>
                  <a:latin typeface="Roboto"/>
                  <a:ea typeface="Roboto"/>
                  <a:cs typeface="Roboto"/>
                  <a:sym typeface="Roboto"/>
                </a:rPr>
                <a:t>It requires a high configuration system to train our model with more images for increasing generalizability of the model. We are looking for hardware support from different research labs</a:t>
              </a:r>
              <a:endParaRPr sz="1200" dirty="0">
                <a:solidFill>
                  <a:schemeClr val="dk1"/>
                </a:solidFill>
                <a:latin typeface="Roboto"/>
                <a:ea typeface="Roboto"/>
                <a:cs typeface="Roboto"/>
                <a:sym typeface="Roboto"/>
              </a:endParaRPr>
            </a:p>
            <a:p>
              <a:pPr marL="0" lvl="0" indent="0" algn="l" rtl="0">
                <a:lnSpc>
                  <a:spcPct val="100000"/>
                </a:lnSpc>
                <a:spcBef>
                  <a:spcPts val="1600"/>
                </a:spcBef>
                <a:spcAft>
                  <a:spcPts val="1600"/>
                </a:spcAft>
                <a:buNone/>
              </a:pPr>
              <a:endParaRPr sz="1200" dirty="0">
                <a:solidFill>
                  <a:schemeClr val="dk1"/>
                </a:solidFill>
                <a:latin typeface="Roboto"/>
                <a:ea typeface="Roboto"/>
                <a:cs typeface="Roboto"/>
                <a:sym typeface="Roboto"/>
              </a:endParaRPr>
            </a:p>
          </p:txBody>
        </p:sp>
        <p:sp>
          <p:nvSpPr>
            <p:cNvPr id="26" name="Google Shape;128;p16">
              <a:extLst>
                <a:ext uri="{FF2B5EF4-FFF2-40B4-BE49-F238E27FC236}">
                  <a16:creationId xmlns:a16="http://schemas.microsoft.com/office/drawing/2014/main" id="{046EC15C-C47E-4B24-A5F0-FCE1C2A76882}"/>
                </a:ext>
              </a:extLst>
            </p:cNvPr>
            <p:cNvSpPr txBox="1"/>
            <p:nvPr/>
          </p:nvSpPr>
          <p:spPr>
            <a:xfrm flipH="1">
              <a:off x="-19199" y="3767261"/>
              <a:ext cx="2221800" cy="2487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1600"/>
                </a:spcAft>
                <a:buNone/>
              </a:pPr>
              <a:r>
                <a:rPr lang="en" sz="1800" b="1" dirty="0">
                  <a:solidFill>
                    <a:schemeClr val="accent3"/>
                  </a:solidFill>
                  <a:latin typeface="Fira Sans Extra Condensed Medium"/>
                  <a:ea typeface="Fira Sans Extra Condensed Medium"/>
                  <a:cs typeface="Fira Sans Extra Condensed Medium"/>
                  <a:sym typeface="Fira Sans Extra Condensed Medium"/>
                </a:rPr>
                <a:t>        Budget</a:t>
              </a:r>
              <a:endParaRPr sz="18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27" name="Google Shape;129;p16">
              <a:extLst>
                <a:ext uri="{FF2B5EF4-FFF2-40B4-BE49-F238E27FC236}">
                  <a16:creationId xmlns:a16="http://schemas.microsoft.com/office/drawing/2014/main" id="{252B05C1-63EF-4024-924B-07F228C3A577}"/>
                </a:ext>
              </a:extLst>
            </p:cNvPr>
            <p:cNvSpPr txBox="1"/>
            <p:nvPr/>
          </p:nvSpPr>
          <p:spPr>
            <a:xfrm flipH="1">
              <a:off x="458613" y="1634775"/>
              <a:ext cx="2221800" cy="5889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chemeClr val="dk1"/>
                </a:buClr>
                <a:buSzPts val="1100"/>
                <a:buFont typeface="Arial"/>
                <a:buNone/>
              </a:pPr>
              <a:r>
                <a:rPr lang="en" sz="1200" dirty="0">
                  <a:solidFill>
                    <a:schemeClr val="dk1"/>
                  </a:solidFill>
                  <a:latin typeface="Roboto"/>
                  <a:ea typeface="Roboto"/>
                  <a:cs typeface="Roboto"/>
                  <a:sym typeface="Roboto"/>
                </a:rPr>
                <a:t>It targets large number of users from a child to an elderly person. With 97% accuracy rate,  it will provide the result in just few minutes. Currently it is the hot demand of any diagnostic laboratory.</a:t>
              </a:r>
              <a:endParaRPr sz="1200" dirty="0">
                <a:solidFill>
                  <a:schemeClr val="dk1"/>
                </a:solidFill>
                <a:latin typeface="Roboto"/>
                <a:ea typeface="Roboto"/>
                <a:cs typeface="Roboto"/>
                <a:sym typeface="Roboto"/>
              </a:endParaRPr>
            </a:p>
            <a:p>
              <a:pPr marL="0" lvl="0" indent="0" algn="l" rtl="0">
                <a:lnSpc>
                  <a:spcPct val="100000"/>
                </a:lnSpc>
                <a:spcBef>
                  <a:spcPts val="1600"/>
                </a:spcBef>
                <a:spcAft>
                  <a:spcPts val="1600"/>
                </a:spcAft>
                <a:buNone/>
              </a:pPr>
              <a:endParaRPr sz="1200" dirty="0">
                <a:solidFill>
                  <a:schemeClr val="dk1"/>
                </a:solidFill>
                <a:latin typeface="Roboto"/>
                <a:ea typeface="Roboto"/>
                <a:cs typeface="Roboto"/>
                <a:sym typeface="Roboto"/>
              </a:endParaRPr>
            </a:p>
          </p:txBody>
        </p:sp>
        <p:sp>
          <p:nvSpPr>
            <p:cNvPr id="28" name="Google Shape;130;p16">
              <a:extLst>
                <a:ext uri="{FF2B5EF4-FFF2-40B4-BE49-F238E27FC236}">
                  <a16:creationId xmlns:a16="http://schemas.microsoft.com/office/drawing/2014/main" id="{2F52BE6E-0800-4E9D-BCC9-E8E282CA54E0}"/>
                </a:ext>
              </a:extLst>
            </p:cNvPr>
            <p:cNvSpPr txBox="1"/>
            <p:nvPr/>
          </p:nvSpPr>
          <p:spPr>
            <a:xfrm flipH="1">
              <a:off x="458411" y="1197807"/>
              <a:ext cx="2396677" cy="385455"/>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1600"/>
                </a:spcAft>
                <a:buNone/>
              </a:pPr>
              <a:r>
                <a:rPr lang="en" sz="1600" b="1" dirty="0">
                  <a:solidFill>
                    <a:schemeClr val="dk2"/>
                  </a:solidFill>
                  <a:latin typeface="Fira Sans Extra Condensed Medium"/>
                  <a:ea typeface="Fira Sans Extra Condensed Medium"/>
                  <a:cs typeface="Fira Sans Extra Condensed Medium"/>
                  <a:sym typeface="Fira Sans Extra Condensed Medium"/>
                </a:rPr>
                <a:t>Deliverable Outcomes</a:t>
              </a:r>
              <a:endParaRPr sz="1600" b="1" dirty="0">
                <a:solidFill>
                  <a:schemeClr val="dk2"/>
                </a:solidFill>
                <a:latin typeface="Fira Sans Extra Condensed Medium"/>
                <a:ea typeface="Fira Sans Extra Condensed Medium"/>
                <a:cs typeface="Fira Sans Extra Condensed Medium"/>
                <a:sym typeface="Fira Sans Extra Condensed Medium"/>
              </a:endParaRPr>
            </a:p>
          </p:txBody>
        </p:sp>
        <p:cxnSp>
          <p:nvCxnSpPr>
            <p:cNvPr id="29" name="Google Shape;131;p16">
              <a:extLst>
                <a:ext uri="{FF2B5EF4-FFF2-40B4-BE49-F238E27FC236}">
                  <a16:creationId xmlns:a16="http://schemas.microsoft.com/office/drawing/2014/main" id="{9F02CC10-C5BE-4636-BEFE-51F2E02FDE67}"/>
                </a:ext>
              </a:extLst>
            </p:cNvPr>
            <p:cNvCxnSpPr/>
            <p:nvPr/>
          </p:nvCxnSpPr>
          <p:spPr>
            <a:xfrm rot="10800000" flipH="1">
              <a:off x="458613" y="1524100"/>
              <a:ext cx="2442300" cy="12900"/>
            </a:xfrm>
            <a:prstGeom prst="straightConnector1">
              <a:avLst/>
            </a:prstGeom>
            <a:noFill/>
            <a:ln w="19050" cap="flat" cmpd="sng">
              <a:solidFill>
                <a:schemeClr val="dk2"/>
              </a:solidFill>
              <a:prstDash val="solid"/>
              <a:round/>
              <a:headEnd type="none" w="med" len="med"/>
              <a:tailEnd type="oval" w="med" len="med"/>
            </a:ln>
          </p:spPr>
        </p:cxnSp>
        <p:cxnSp>
          <p:nvCxnSpPr>
            <p:cNvPr id="30" name="Google Shape;132;p16">
              <a:extLst>
                <a:ext uri="{FF2B5EF4-FFF2-40B4-BE49-F238E27FC236}">
                  <a16:creationId xmlns:a16="http://schemas.microsoft.com/office/drawing/2014/main" id="{C92F4CE3-FA2D-43AD-AA4B-D6E1ACC1C21A}"/>
                </a:ext>
              </a:extLst>
            </p:cNvPr>
            <p:cNvCxnSpPr/>
            <p:nvPr/>
          </p:nvCxnSpPr>
          <p:spPr>
            <a:xfrm rot="10800000" flipH="1">
              <a:off x="458613" y="4102298"/>
              <a:ext cx="2442300" cy="12900"/>
            </a:xfrm>
            <a:prstGeom prst="straightConnector1">
              <a:avLst/>
            </a:prstGeom>
            <a:noFill/>
            <a:ln w="19050" cap="flat" cmpd="sng">
              <a:solidFill>
                <a:schemeClr val="accent3"/>
              </a:solidFill>
              <a:prstDash val="solid"/>
              <a:round/>
              <a:headEnd type="none" w="med" len="med"/>
              <a:tailEnd type="oval" w="med" len="med"/>
            </a:ln>
          </p:spPr>
        </p:cxnSp>
        <p:cxnSp>
          <p:nvCxnSpPr>
            <p:cNvPr id="31" name="Google Shape;133;p16">
              <a:extLst>
                <a:ext uri="{FF2B5EF4-FFF2-40B4-BE49-F238E27FC236}">
                  <a16:creationId xmlns:a16="http://schemas.microsoft.com/office/drawing/2014/main" id="{BEEE55EF-FB44-4F5E-8ACA-F88F398880DF}"/>
                </a:ext>
              </a:extLst>
            </p:cNvPr>
            <p:cNvCxnSpPr/>
            <p:nvPr/>
          </p:nvCxnSpPr>
          <p:spPr>
            <a:xfrm rot="10800000">
              <a:off x="6228438" y="1524100"/>
              <a:ext cx="2442300" cy="12900"/>
            </a:xfrm>
            <a:prstGeom prst="straightConnector1">
              <a:avLst/>
            </a:prstGeom>
            <a:noFill/>
            <a:ln w="19050" cap="flat" cmpd="sng">
              <a:solidFill>
                <a:schemeClr val="accent1"/>
              </a:solidFill>
              <a:prstDash val="solid"/>
              <a:round/>
              <a:headEnd type="none" w="med" len="med"/>
              <a:tailEnd type="oval" w="med" len="med"/>
            </a:ln>
          </p:spPr>
        </p:cxnSp>
        <p:cxnSp>
          <p:nvCxnSpPr>
            <p:cNvPr id="32" name="Google Shape;134;p16">
              <a:extLst>
                <a:ext uri="{FF2B5EF4-FFF2-40B4-BE49-F238E27FC236}">
                  <a16:creationId xmlns:a16="http://schemas.microsoft.com/office/drawing/2014/main" id="{BD8B2F59-BC6A-44AC-853D-AF2B632B0D3C}"/>
                </a:ext>
              </a:extLst>
            </p:cNvPr>
            <p:cNvCxnSpPr/>
            <p:nvPr/>
          </p:nvCxnSpPr>
          <p:spPr>
            <a:xfrm rot="10800000">
              <a:off x="6228438" y="4102298"/>
              <a:ext cx="2442300" cy="12900"/>
            </a:xfrm>
            <a:prstGeom prst="straightConnector1">
              <a:avLst/>
            </a:prstGeom>
            <a:noFill/>
            <a:ln w="19050" cap="flat" cmpd="sng">
              <a:solidFill>
                <a:schemeClr val="accent2"/>
              </a:solidFill>
              <a:prstDash val="solid"/>
              <a:round/>
              <a:headEnd type="none" w="med" len="med"/>
              <a:tailEnd type="oval" w="med" len="med"/>
            </a:ln>
          </p:spPr>
        </p:cxnSp>
      </p:grpSp>
      <p:grpSp>
        <p:nvGrpSpPr>
          <p:cNvPr id="77" name="Google Shape;142;p16">
            <a:extLst>
              <a:ext uri="{FF2B5EF4-FFF2-40B4-BE49-F238E27FC236}">
                <a16:creationId xmlns:a16="http://schemas.microsoft.com/office/drawing/2014/main" id="{440BC424-FEFB-4070-89CC-8B4A56C7D249}"/>
              </a:ext>
            </a:extLst>
          </p:cNvPr>
          <p:cNvGrpSpPr/>
          <p:nvPr/>
        </p:nvGrpSpPr>
        <p:grpSpPr>
          <a:xfrm>
            <a:off x="5843942" y="3738751"/>
            <a:ext cx="439384" cy="439394"/>
            <a:chOff x="4198375" y="2702375"/>
            <a:chExt cx="725295" cy="725312"/>
          </a:xfrm>
        </p:grpSpPr>
        <p:sp>
          <p:nvSpPr>
            <p:cNvPr id="78" name="Google Shape;143;p16">
              <a:extLst>
                <a:ext uri="{FF2B5EF4-FFF2-40B4-BE49-F238E27FC236}">
                  <a16:creationId xmlns:a16="http://schemas.microsoft.com/office/drawing/2014/main" id="{E5F3E3FA-D687-41FB-A83B-677812C7DEE0}"/>
                </a:ext>
              </a:extLst>
            </p:cNvPr>
            <p:cNvSpPr/>
            <p:nvPr/>
          </p:nvSpPr>
          <p:spPr>
            <a:xfrm>
              <a:off x="4198375" y="2957361"/>
              <a:ext cx="725295" cy="470325"/>
            </a:xfrm>
            <a:custGeom>
              <a:avLst/>
              <a:gdLst/>
              <a:ahLst/>
              <a:cxnLst/>
              <a:rect l="l" t="t" r="r" b="b"/>
              <a:pathLst>
                <a:path w="31473" h="20409" extrusionOk="0">
                  <a:moveTo>
                    <a:pt x="5592" y="11065"/>
                  </a:moveTo>
                  <a:lnTo>
                    <a:pt x="5592" y="18564"/>
                  </a:lnTo>
                  <a:lnTo>
                    <a:pt x="3748" y="18564"/>
                  </a:lnTo>
                  <a:lnTo>
                    <a:pt x="3748" y="11065"/>
                  </a:lnTo>
                  <a:close/>
                  <a:moveTo>
                    <a:pt x="12968" y="5533"/>
                  </a:moveTo>
                  <a:lnTo>
                    <a:pt x="12968" y="18564"/>
                  </a:lnTo>
                  <a:lnTo>
                    <a:pt x="11124" y="18564"/>
                  </a:lnTo>
                  <a:lnTo>
                    <a:pt x="11124" y="5533"/>
                  </a:lnTo>
                  <a:close/>
                  <a:moveTo>
                    <a:pt x="20344" y="9221"/>
                  </a:moveTo>
                  <a:lnTo>
                    <a:pt x="20344" y="18564"/>
                  </a:lnTo>
                  <a:lnTo>
                    <a:pt x="18500" y="18564"/>
                  </a:lnTo>
                  <a:lnTo>
                    <a:pt x="18500" y="9221"/>
                  </a:lnTo>
                  <a:close/>
                  <a:moveTo>
                    <a:pt x="27720" y="1844"/>
                  </a:moveTo>
                  <a:lnTo>
                    <a:pt x="27720" y="18564"/>
                  </a:lnTo>
                  <a:lnTo>
                    <a:pt x="25876" y="18564"/>
                  </a:lnTo>
                  <a:lnTo>
                    <a:pt x="25876" y="1844"/>
                  </a:lnTo>
                  <a:close/>
                  <a:moveTo>
                    <a:pt x="24032" y="0"/>
                  </a:moveTo>
                  <a:lnTo>
                    <a:pt x="24032" y="18564"/>
                  </a:lnTo>
                  <a:lnTo>
                    <a:pt x="22188" y="18564"/>
                  </a:lnTo>
                  <a:lnTo>
                    <a:pt x="22188" y="7377"/>
                  </a:lnTo>
                  <a:lnTo>
                    <a:pt x="16656" y="7377"/>
                  </a:lnTo>
                  <a:lnTo>
                    <a:pt x="16656" y="18564"/>
                  </a:lnTo>
                  <a:lnTo>
                    <a:pt x="14812" y="18564"/>
                  </a:lnTo>
                  <a:lnTo>
                    <a:pt x="14812" y="3689"/>
                  </a:lnTo>
                  <a:lnTo>
                    <a:pt x="9280" y="3689"/>
                  </a:lnTo>
                  <a:lnTo>
                    <a:pt x="9280" y="18564"/>
                  </a:lnTo>
                  <a:lnTo>
                    <a:pt x="7436" y="18564"/>
                  </a:lnTo>
                  <a:lnTo>
                    <a:pt x="7436" y="9221"/>
                  </a:lnTo>
                  <a:lnTo>
                    <a:pt x="1904" y="9221"/>
                  </a:lnTo>
                  <a:lnTo>
                    <a:pt x="1904" y="18564"/>
                  </a:lnTo>
                  <a:lnTo>
                    <a:pt x="1" y="18564"/>
                  </a:lnTo>
                  <a:lnTo>
                    <a:pt x="1" y="20408"/>
                  </a:lnTo>
                  <a:lnTo>
                    <a:pt x="31473" y="20408"/>
                  </a:lnTo>
                  <a:lnTo>
                    <a:pt x="31473" y="18564"/>
                  </a:lnTo>
                  <a:lnTo>
                    <a:pt x="29565" y="18564"/>
                  </a:lnTo>
                  <a:lnTo>
                    <a:pt x="295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44;p16">
              <a:extLst>
                <a:ext uri="{FF2B5EF4-FFF2-40B4-BE49-F238E27FC236}">
                  <a16:creationId xmlns:a16="http://schemas.microsoft.com/office/drawing/2014/main" id="{5B69F52F-F790-4960-A5E7-C3C19942A2CC}"/>
                </a:ext>
              </a:extLst>
            </p:cNvPr>
            <p:cNvSpPr/>
            <p:nvPr/>
          </p:nvSpPr>
          <p:spPr>
            <a:xfrm>
              <a:off x="4204597" y="2702375"/>
              <a:ext cx="719073" cy="376394"/>
            </a:xfrm>
            <a:custGeom>
              <a:avLst/>
              <a:gdLst/>
              <a:ahLst/>
              <a:cxnLst/>
              <a:rect l="l" t="t" r="r" b="b"/>
              <a:pathLst>
                <a:path w="31203" h="16333" extrusionOk="0">
                  <a:moveTo>
                    <a:pt x="23762" y="1"/>
                  </a:moveTo>
                  <a:lnTo>
                    <a:pt x="23762" y="1845"/>
                  </a:lnTo>
                  <a:lnTo>
                    <a:pt x="28045" y="1845"/>
                  </a:lnTo>
                  <a:lnTo>
                    <a:pt x="19155" y="10687"/>
                  </a:lnTo>
                  <a:lnTo>
                    <a:pt x="11778" y="3310"/>
                  </a:lnTo>
                  <a:lnTo>
                    <a:pt x="1" y="15024"/>
                  </a:lnTo>
                  <a:lnTo>
                    <a:pt x="1299" y="16332"/>
                  </a:lnTo>
                  <a:lnTo>
                    <a:pt x="11773" y="5912"/>
                  </a:lnTo>
                  <a:lnTo>
                    <a:pt x="19150" y="13288"/>
                  </a:lnTo>
                  <a:lnTo>
                    <a:pt x="29358" y="3143"/>
                  </a:lnTo>
                  <a:lnTo>
                    <a:pt x="29358" y="7377"/>
                  </a:lnTo>
                  <a:lnTo>
                    <a:pt x="31203" y="7377"/>
                  </a:lnTo>
                  <a:lnTo>
                    <a:pt x="312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137;p16">
            <a:extLst>
              <a:ext uri="{FF2B5EF4-FFF2-40B4-BE49-F238E27FC236}">
                <a16:creationId xmlns:a16="http://schemas.microsoft.com/office/drawing/2014/main" id="{9372F7DD-D2B5-4AC7-AE71-2E98D8F8E9FB}"/>
              </a:ext>
            </a:extLst>
          </p:cNvPr>
          <p:cNvGrpSpPr/>
          <p:nvPr/>
        </p:nvGrpSpPr>
        <p:grpSpPr>
          <a:xfrm>
            <a:off x="6907591" y="2843870"/>
            <a:ext cx="459409" cy="459409"/>
            <a:chOff x="5681463" y="2323738"/>
            <a:chExt cx="496014" cy="496014"/>
          </a:xfrm>
        </p:grpSpPr>
        <p:sp>
          <p:nvSpPr>
            <p:cNvPr id="81" name="Google Shape;138;p16">
              <a:extLst>
                <a:ext uri="{FF2B5EF4-FFF2-40B4-BE49-F238E27FC236}">
                  <a16:creationId xmlns:a16="http://schemas.microsoft.com/office/drawing/2014/main" id="{60ACB0A0-7CFB-433A-A9C2-E5E537EE009B}"/>
                </a:ext>
              </a:extLst>
            </p:cNvPr>
            <p:cNvSpPr/>
            <p:nvPr/>
          </p:nvSpPr>
          <p:spPr>
            <a:xfrm>
              <a:off x="5681463" y="2323738"/>
              <a:ext cx="496014" cy="496014"/>
            </a:xfrm>
            <a:custGeom>
              <a:avLst/>
              <a:gdLst/>
              <a:ahLst/>
              <a:cxnLst/>
              <a:rect l="l" t="t" r="r" b="b"/>
              <a:pathLst>
                <a:path w="31473" h="31473" extrusionOk="0">
                  <a:moveTo>
                    <a:pt x="19484" y="1844"/>
                  </a:moveTo>
                  <a:cubicBezTo>
                    <a:pt x="25080" y="1844"/>
                    <a:pt x="29629" y="6393"/>
                    <a:pt x="29629" y="11989"/>
                  </a:cubicBezTo>
                  <a:cubicBezTo>
                    <a:pt x="29629" y="17580"/>
                    <a:pt x="25080" y="22129"/>
                    <a:pt x="19484" y="22129"/>
                  </a:cubicBezTo>
                  <a:cubicBezTo>
                    <a:pt x="13893" y="22129"/>
                    <a:pt x="9339" y="17580"/>
                    <a:pt x="9339" y="11989"/>
                  </a:cubicBezTo>
                  <a:cubicBezTo>
                    <a:pt x="9339" y="6393"/>
                    <a:pt x="13893" y="1844"/>
                    <a:pt x="19484" y="1844"/>
                  </a:cubicBezTo>
                  <a:close/>
                  <a:moveTo>
                    <a:pt x="7987" y="23481"/>
                  </a:moveTo>
                  <a:lnTo>
                    <a:pt x="7987" y="24784"/>
                  </a:lnTo>
                  <a:lnTo>
                    <a:pt x="3915" y="28861"/>
                  </a:lnTo>
                  <a:lnTo>
                    <a:pt x="2607" y="27558"/>
                  </a:lnTo>
                  <a:lnTo>
                    <a:pt x="6683" y="23481"/>
                  </a:lnTo>
                  <a:close/>
                  <a:moveTo>
                    <a:pt x="19484" y="0"/>
                  </a:moveTo>
                  <a:cubicBezTo>
                    <a:pt x="12875" y="0"/>
                    <a:pt x="7495" y="5375"/>
                    <a:pt x="7495" y="11989"/>
                  </a:cubicBezTo>
                  <a:cubicBezTo>
                    <a:pt x="7495" y="14959"/>
                    <a:pt x="8587" y="17684"/>
                    <a:pt x="10386" y="19783"/>
                  </a:cubicBezTo>
                  <a:lnTo>
                    <a:pt x="8528" y="21637"/>
                  </a:lnTo>
                  <a:lnTo>
                    <a:pt x="5921" y="21637"/>
                  </a:lnTo>
                  <a:lnTo>
                    <a:pt x="1" y="27558"/>
                  </a:lnTo>
                  <a:lnTo>
                    <a:pt x="3915" y="31472"/>
                  </a:lnTo>
                  <a:lnTo>
                    <a:pt x="9831" y="25552"/>
                  </a:lnTo>
                  <a:lnTo>
                    <a:pt x="9831" y="22940"/>
                  </a:lnTo>
                  <a:lnTo>
                    <a:pt x="11689" y="21086"/>
                  </a:lnTo>
                  <a:cubicBezTo>
                    <a:pt x="13784" y="22886"/>
                    <a:pt x="16509" y="23973"/>
                    <a:pt x="19484" y="23973"/>
                  </a:cubicBezTo>
                  <a:cubicBezTo>
                    <a:pt x="26093" y="23973"/>
                    <a:pt x="31473" y="18598"/>
                    <a:pt x="31473" y="11989"/>
                  </a:cubicBezTo>
                  <a:cubicBezTo>
                    <a:pt x="31473" y="5375"/>
                    <a:pt x="26093" y="0"/>
                    <a:pt x="19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39;p16">
              <a:extLst>
                <a:ext uri="{FF2B5EF4-FFF2-40B4-BE49-F238E27FC236}">
                  <a16:creationId xmlns:a16="http://schemas.microsoft.com/office/drawing/2014/main" id="{A8F45F77-B093-4D27-902F-E32C3C40D926}"/>
                </a:ext>
              </a:extLst>
            </p:cNvPr>
            <p:cNvSpPr/>
            <p:nvPr/>
          </p:nvSpPr>
          <p:spPr>
            <a:xfrm>
              <a:off x="5886834" y="2454484"/>
              <a:ext cx="87216" cy="174463"/>
            </a:xfrm>
            <a:custGeom>
              <a:avLst/>
              <a:gdLst/>
              <a:ahLst/>
              <a:cxnLst/>
              <a:rect l="l" t="t" r="r" b="b"/>
              <a:pathLst>
                <a:path w="5534" h="11070" extrusionOk="0">
                  <a:moveTo>
                    <a:pt x="3689" y="3693"/>
                  </a:moveTo>
                  <a:lnTo>
                    <a:pt x="3689" y="7381"/>
                  </a:lnTo>
                  <a:lnTo>
                    <a:pt x="1845" y="7381"/>
                  </a:lnTo>
                  <a:lnTo>
                    <a:pt x="1845" y="3693"/>
                  </a:lnTo>
                  <a:close/>
                  <a:moveTo>
                    <a:pt x="1845" y="0"/>
                  </a:moveTo>
                  <a:lnTo>
                    <a:pt x="1845" y="1844"/>
                  </a:lnTo>
                  <a:lnTo>
                    <a:pt x="1" y="1844"/>
                  </a:lnTo>
                  <a:lnTo>
                    <a:pt x="1" y="9225"/>
                  </a:lnTo>
                  <a:lnTo>
                    <a:pt x="1845" y="9225"/>
                  </a:lnTo>
                  <a:lnTo>
                    <a:pt x="1845" y="11069"/>
                  </a:lnTo>
                  <a:lnTo>
                    <a:pt x="3689" y="11069"/>
                  </a:lnTo>
                  <a:lnTo>
                    <a:pt x="3689" y="9225"/>
                  </a:lnTo>
                  <a:lnTo>
                    <a:pt x="5533" y="9225"/>
                  </a:lnTo>
                  <a:lnTo>
                    <a:pt x="5533" y="1844"/>
                  </a:lnTo>
                  <a:lnTo>
                    <a:pt x="3689" y="1844"/>
                  </a:lnTo>
                  <a:lnTo>
                    <a:pt x="36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40;p16">
              <a:extLst>
                <a:ext uri="{FF2B5EF4-FFF2-40B4-BE49-F238E27FC236}">
                  <a16:creationId xmlns:a16="http://schemas.microsoft.com/office/drawing/2014/main" id="{3EDDE359-BD5B-4B91-8587-9BBA37AD9BBA}"/>
                </a:ext>
              </a:extLst>
            </p:cNvPr>
            <p:cNvSpPr/>
            <p:nvPr/>
          </p:nvSpPr>
          <p:spPr>
            <a:xfrm>
              <a:off x="6003097" y="2396345"/>
              <a:ext cx="87200" cy="232602"/>
            </a:xfrm>
            <a:custGeom>
              <a:avLst/>
              <a:gdLst/>
              <a:ahLst/>
              <a:cxnLst/>
              <a:rect l="l" t="t" r="r" b="b"/>
              <a:pathLst>
                <a:path w="5533" h="14759" extrusionOk="0">
                  <a:moveTo>
                    <a:pt x="3688" y="3689"/>
                  </a:moveTo>
                  <a:lnTo>
                    <a:pt x="3688" y="11070"/>
                  </a:lnTo>
                  <a:lnTo>
                    <a:pt x="1844" y="11070"/>
                  </a:lnTo>
                  <a:lnTo>
                    <a:pt x="1844" y="3689"/>
                  </a:lnTo>
                  <a:close/>
                  <a:moveTo>
                    <a:pt x="1844" y="1"/>
                  </a:moveTo>
                  <a:lnTo>
                    <a:pt x="1844" y="1845"/>
                  </a:lnTo>
                  <a:lnTo>
                    <a:pt x="0" y="1845"/>
                  </a:lnTo>
                  <a:lnTo>
                    <a:pt x="0" y="12914"/>
                  </a:lnTo>
                  <a:lnTo>
                    <a:pt x="1844" y="12914"/>
                  </a:lnTo>
                  <a:lnTo>
                    <a:pt x="1844" y="14758"/>
                  </a:lnTo>
                  <a:lnTo>
                    <a:pt x="3688" y="14758"/>
                  </a:lnTo>
                  <a:lnTo>
                    <a:pt x="3688" y="12914"/>
                  </a:lnTo>
                  <a:lnTo>
                    <a:pt x="5532" y="12914"/>
                  </a:lnTo>
                  <a:lnTo>
                    <a:pt x="5532" y="1845"/>
                  </a:lnTo>
                  <a:lnTo>
                    <a:pt x="3688" y="1845"/>
                  </a:lnTo>
                  <a:lnTo>
                    <a:pt x="3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136;p16">
            <a:extLst>
              <a:ext uri="{FF2B5EF4-FFF2-40B4-BE49-F238E27FC236}">
                <a16:creationId xmlns:a16="http://schemas.microsoft.com/office/drawing/2014/main" id="{ABF6A1EC-03A1-456F-8A1A-4F1C33ABE8A2}"/>
              </a:ext>
            </a:extLst>
          </p:cNvPr>
          <p:cNvSpPr/>
          <p:nvPr/>
        </p:nvSpPr>
        <p:spPr>
          <a:xfrm>
            <a:off x="4830651" y="3068667"/>
            <a:ext cx="459427" cy="459427"/>
          </a:xfrm>
          <a:custGeom>
            <a:avLst/>
            <a:gdLst/>
            <a:ahLst/>
            <a:cxnLst/>
            <a:rect l="l" t="t" r="r" b="b"/>
            <a:pathLst>
              <a:path w="31473" h="31473" extrusionOk="0">
                <a:moveTo>
                  <a:pt x="14817" y="1844"/>
                </a:moveTo>
                <a:lnTo>
                  <a:pt x="14817" y="3688"/>
                </a:lnTo>
                <a:lnTo>
                  <a:pt x="9285" y="3688"/>
                </a:lnTo>
                <a:lnTo>
                  <a:pt x="9285" y="1844"/>
                </a:lnTo>
                <a:close/>
                <a:moveTo>
                  <a:pt x="21628" y="5532"/>
                </a:moveTo>
                <a:lnTo>
                  <a:pt x="18854" y="11129"/>
                </a:lnTo>
                <a:lnTo>
                  <a:pt x="5184" y="11129"/>
                </a:lnTo>
                <a:lnTo>
                  <a:pt x="2410" y="5532"/>
                </a:lnTo>
                <a:close/>
                <a:moveTo>
                  <a:pt x="12973" y="12973"/>
                </a:moveTo>
                <a:lnTo>
                  <a:pt x="12973" y="14817"/>
                </a:lnTo>
                <a:lnTo>
                  <a:pt x="11129" y="14817"/>
                </a:lnTo>
                <a:lnTo>
                  <a:pt x="11129" y="12973"/>
                </a:lnTo>
                <a:close/>
                <a:moveTo>
                  <a:pt x="22193" y="8547"/>
                </a:moveTo>
                <a:lnTo>
                  <a:pt x="22193" y="14866"/>
                </a:lnTo>
                <a:cubicBezTo>
                  <a:pt x="18992" y="15220"/>
                  <a:pt x="16337" y="17408"/>
                  <a:pt x="15289" y="20349"/>
                </a:cubicBezTo>
                <a:lnTo>
                  <a:pt x="1845" y="20349"/>
                </a:lnTo>
                <a:lnTo>
                  <a:pt x="1845" y="8547"/>
                </a:lnTo>
                <a:lnTo>
                  <a:pt x="4043" y="12973"/>
                </a:lnTo>
                <a:lnTo>
                  <a:pt x="9285" y="12973"/>
                </a:lnTo>
                <a:lnTo>
                  <a:pt x="9285" y="16661"/>
                </a:lnTo>
                <a:lnTo>
                  <a:pt x="14817" y="16661"/>
                </a:lnTo>
                <a:lnTo>
                  <a:pt x="14817" y="12973"/>
                </a:lnTo>
                <a:lnTo>
                  <a:pt x="20000" y="12973"/>
                </a:lnTo>
                <a:lnTo>
                  <a:pt x="22193" y="8547"/>
                </a:lnTo>
                <a:close/>
                <a:moveTo>
                  <a:pt x="24037" y="16725"/>
                </a:moveTo>
                <a:cubicBezTo>
                  <a:pt x="27194" y="17167"/>
                  <a:pt x="29629" y="19867"/>
                  <a:pt x="29629" y="23113"/>
                </a:cubicBezTo>
                <a:cubicBezTo>
                  <a:pt x="29629" y="26333"/>
                  <a:pt x="27150" y="29097"/>
                  <a:pt x="24037" y="29559"/>
                </a:cubicBezTo>
                <a:lnTo>
                  <a:pt x="24037" y="27563"/>
                </a:lnTo>
                <a:cubicBezTo>
                  <a:pt x="25109" y="27184"/>
                  <a:pt x="25881" y="26161"/>
                  <a:pt x="25881" y="24957"/>
                </a:cubicBezTo>
                <a:cubicBezTo>
                  <a:pt x="25881" y="23432"/>
                  <a:pt x="24642" y="22193"/>
                  <a:pt x="23113" y="22193"/>
                </a:cubicBezTo>
                <a:cubicBezTo>
                  <a:pt x="22606" y="22193"/>
                  <a:pt x="22193" y="21780"/>
                  <a:pt x="22193" y="21268"/>
                </a:cubicBezTo>
                <a:cubicBezTo>
                  <a:pt x="22193" y="20762"/>
                  <a:pt x="22606" y="20349"/>
                  <a:pt x="23113" y="20349"/>
                </a:cubicBezTo>
                <a:cubicBezTo>
                  <a:pt x="23624" y="20349"/>
                  <a:pt x="24037" y="20762"/>
                  <a:pt x="24037" y="21268"/>
                </a:cubicBezTo>
                <a:lnTo>
                  <a:pt x="25881" y="21268"/>
                </a:lnTo>
                <a:cubicBezTo>
                  <a:pt x="25881" y="20069"/>
                  <a:pt x="25109" y="19041"/>
                  <a:pt x="24037" y="18662"/>
                </a:cubicBezTo>
                <a:lnTo>
                  <a:pt x="24037" y="16725"/>
                </a:lnTo>
                <a:close/>
                <a:moveTo>
                  <a:pt x="22193" y="16725"/>
                </a:moveTo>
                <a:lnTo>
                  <a:pt x="22193" y="18662"/>
                </a:lnTo>
                <a:cubicBezTo>
                  <a:pt x="21121" y="19041"/>
                  <a:pt x="20349" y="20069"/>
                  <a:pt x="20349" y="21268"/>
                </a:cubicBezTo>
                <a:cubicBezTo>
                  <a:pt x="20349" y="22793"/>
                  <a:pt x="21588" y="24037"/>
                  <a:pt x="23113" y="24037"/>
                </a:cubicBezTo>
                <a:cubicBezTo>
                  <a:pt x="23624" y="24037"/>
                  <a:pt x="24037" y="24450"/>
                  <a:pt x="24037" y="24957"/>
                </a:cubicBezTo>
                <a:cubicBezTo>
                  <a:pt x="24037" y="25468"/>
                  <a:pt x="23624" y="25881"/>
                  <a:pt x="23113" y="25881"/>
                </a:cubicBezTo>
                <a:cubicBezTo>
                  <a:pt x="22606" y="25881"/>
                  <a:pt x="22193" y="25468"/>
                  <a:pt x="22193" y="24957"/>
                </a:cubicBezTo>
                <a:lnTo>
                  <a:pt x="20349" y="24957"/>
                </a:lnTo>
                <a:cubicBezTo>
                  <a:pt x="20349" y="26161"/>
                  <a:pt x="21121" y="27184"/>
                  <a:pt x="22193" y="27563"/>
                </a:cubicBezTo>
                <a:lnTo>
                  <a:pt x="22193" y="29564"/>
                </a:lnTo>
                <a:cubicBezTo>
                  <a:pt x="19071" y="29112"/>
                  <a:pt x="16661" y="26392"/>
                  <a:pt x="16661" y="23113"/>
                </a:cubicBezTo>
                <a:cubicBezTo>
                  <a:pt x="16661" y="19887"/>
                  <a:pt x="19051" y="17177"/>
                  <a:pt x="22193" y="16725"/>
                </a:cubicBezTo>
                <a:close/>
                <a:moveTo>
                  <a:pt x="7441" y="0"/>
                </a:moveTo>
                <a:lnTo>
                  <a:pt x="7441" y="3688"/>
                </a:lnTo>
                <a:lnTo>
                  <a:pt x="1" y="3688"/>
                </a:lnTo>
                <a:lnTo>
                  <a:pt x="1" y="22193"/>
                </a:lnTo>
                <a:lnTo>
                  <a:pt x="14866" y="22193"/>
                </a:lnTo>
                <a:cubicBezTo>
                  <a:pt x="14837" y="22493"/>
                  <a:pt x="14817" y="22803"/>
                  <a:pt x="14817" y="23113"/>
                </a:cubicBezTo>
                <a:cubicBezTo>
                  <a:pt x="14817" y="27691"/>
                  <a:pt x="18530" y="31472"/>
                  <a:pt x="23113" y="31472"/>
                </a:cubicBezTo>
                <a:cubicBezTo>
                  <a:pt x="27686" y="31472"/>
                  <a:pt x="31473" y="27701"/>
                  <a:pt x="31473" y="23113"/>
                </a:cubicBezTo>
                <a:cubicBezTo>
                  <a:pt x="31473" y="18800"/>
                  <a:pt x="28144" y="15318"/>
                  <a:pt x="24037" y="14866"/>
                </a:cubicBezTo>
                <a:lnTo>
                  <a:pt x="24037" y="3688"/>
                </a:lnTo>
                <a:lnTo>
                  <a:pt x="16661" y="3688"/>
                </a:lnTo>
                <a:lnTo>
                  <a:pt x="166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86" name="Picture 85">
            <a:extLst>
              <a:ext uri="{FF2B5EF4-FFF2-40B4-BE49-F238E27FC236}">
                <a16:creationId xmlns:a16="http://schemas.microsoft.com/office/drawing/2014/main" id="{7ED06529-DF51-4FCB-98B4-AADC4EE4886A}"/>
              </a:ext>
            </a:extLst>
          </p:cNvPr>
          <p:cNvPicPr>
            <a:picLocks noChangeAspect="1"/>
          </p:cNvPicPr>
          <p:nvPr/>
        </p:nvPicPr>
        <p:blipFill>
          <a:blip r:embed="rId2"/>
          <a:stretch>
            <a:fillRect/>
          </a:stretch>
        </p:blipFill>
        <p:spPr>
          <a:xfrm>
            <a:off x="4940010" y="4498009"/>
            <a:ext cx="432854" cy="457240"/>
          </a:xfrm>
          <a:prstGeom prst="rect">
            <a:avLst/>
          </a:prstGeom>
        </p:spPr>
      </p:pic>
      <p:sp>
        <p:nvSpPr>
          <p:cNvPr id="87" name="Google Shape;141;p16">
            <a:extLst>
              <a:ext uri="{FF2B5EF4-FFF2-40B4-BE49-F238E27FC236}">
                <a16:creationId xmlns:a16="http://schemas.microsoft.com/office/drawing/2014/main" id="{1805A105-C532-4D3C-8A72-53363B0F21EB}"/>
              </a:ext>
            </a:extLst>
          </p:cNvPr>
          <p:cNvSpPr/>
          <p:nvPr/>
        </p:nvSpPr>
        <p:spPr>
          <a:xfrm>
            <a:off x="6701748" y="4562312"/>
            <a:ext cx="459427" cy="328634"/>
          </a:xfrm>
          <a:custGeom>
            <a:avLst/>
            <a:gdLst/>
            <a:ahLst/>
            <a:cxnLst/>
            <a:rect l="l" t="t" r="r" b="b"/>
            <a:pathLst>
              <a:path w="31473" h="22513" extrusionOk="0">
                <a:moveTo>
                  <a:pt x="6841" y="2607"/>
                </a:moveTo>
                <a:lnTo>
                  <a:pt x="8857" y="4598"/>
                </a:lnTo>
                <a:lnTo>
                  <a:pt x="4623" y="8832"/>
                </a:lnTo>
                <a:cubicBezTo>
                  <a:pt x="3777" y="7996"/>
                  <a:pt x="3084" y="7303"/>
                  <a:pt x="2612" y="6836"/>
                </a:cubicBezTo>
                <a:lnTo>
                  <a:pt x="6841" y="2607"/>
                </a:lnTo>
                <a:close/>
                <a:moveTo>
                  <a:pt x="24637" y="2607"/>
                </a:moveTo>
                <a:lnTo>
                  <a:pt x="28866" y="6836"/>
                </a:lnTo>
                <a:lnTo>
                  <a:pt x="26865" y="8837"/>
                </a:lnTo>
                <a:lnTo>
                  <a:pt x="22636" y="4613"/>
                </a:lnTo>
                <a:lnTo>
                  <a:pt x="24637" y="2607"/>
                </a:lnTo>
                <a:close/>
                <a:moveTo>
                  <a:pt x="21333" y="5916"/>
                </a:moveTo>
                <a:lnTo>
                  <a:pt x="25562" y="10145"/>
                </a:lnTo>
                <a:lnTo>
                  <a:pt x="23177" y="12526"/>
                </a:lnTo>
                <a:lnTo>
                  <a:pt x="19872" y="9221"/>
                </a:lnTo>
                <a:lnTo>
                  <a:pt x="15737" y="9221"/>
                </a:lnTo>
                <a:cubicBezTo>
                  <a:pt x="14537" y="9221"/>
                  <a:pt x="13514" y="8449"/>
                  <a:pt x="13130" y="7377"/>
                </a:cubicBezTo>
                <a:lnTo>
                  <a:pt x="19872" y="7377"/>
                </a:lnTo>
                <a:lnTo>
                  <a:pt x="21333" y="5916"/>
                </a:lnTo>
                <a:close/>
                <a:moveTo>
                  <a:pt x="10170" y="5892"/>
                </a:moveTo>
                <a:lnTo>
                  <a:pt x="11149" y="6861"/>
                </a:lnTo>
                <a:cubicBezTo>
                  <a:pt x="11355" y="9211"/>
                  <a:pt x="13332" y="11065"/>
                  <a:pt x="15737" y="11065"/>
                </a:cubicBezTo>
                <a:lnTo>
                  <a:pt x="19105" y="11065"/>
                </a:lnTo>
                <a:lnTo>
                  <a:pt x="21869" y="13829"/>
                </a:lnTo>
                <a:cubicBezTo>
                  <a:pt x="20640" y="15038"/>
                  <a:pt x="17935" y="17714"/>
                  <a:pt x="15742" y="19902"/>
                </a:cubicBezTo>
                <a:cubicBezTo>
                  <a:pt x="13116" y="17281"/>
                  <a:pt x="8985" y="13170"/>
                  <a:pt x="5931" y="10131"/>
                </a:cubicBezTo>
                <a:lnTo>
                  <a:pt x="10170" y="5892"/>
                </a:lnTo>
                <a:close/>
                <a:moveTo>
                  <a:pt x="24637" y="1"/>
                </a:moveTo>
                <a:lnTo>
                  <a:pt x="19105" y="5533"/>
                </a:lnTo>
                <a:lnTo>
                  <a:pt x="12432" y="5533"/>
                </a:lnTo>
                <a:lnTo>
                  <a:pt x="6836" y="6"/>
                </a:lnTo>
                <a:lnTo>
                  <a:pt x="1" y="6841"/>
                </a:lnTo>
                <a:cubicBezTo>
                  <a:pt x="11" y="6846"/>
                  <a:pt x="15732" y="22503"/>
                  <a:pt x="15737" y="22513"/>
                </a:cubicBezTo>
                <a:cubicBezTo>
                  <a:pt x="16047" y="22203"/>
                  <a:pt x="31040" y="7269"/>
                  <a:pt x="31473" y="6836"/>
                </a:cubicBezTo>
                <a:lnTo>
                  <a:pt x="246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8693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3347-124F-4167-B0A6-DCA7AB92C04B}"/>
              </a:ext>
            </a:extLst>
          </p:cNvPr>
          <p:cNvSpPr>
            <a:spLocks noGrp="1"/>
          </p:cNvSpPr>
          <p:nvPr>
            <p:ph type="title"/>
          </p:nvPr>
        </p:nvSpPr>
        <p:spPr/>
        <p:txBody>
          <a:bodyPr>
            <a:normAutofit/>
          </a:bodyPr>
          <a:lstStyle/>
          <a:p>
            <a:pPr algn="ctr"/>
            <a:r>
              <a:rPr lang="en-US" sz="6600" dirty="0">
                <a:solidFill>
                  <a:schemeClr val="accent2"/>
                </a:solidFill>
              </a:rPr>
              <a:t>FLOW CHART</a:t>
            </a:r>
          </a:p>
        </p:txBody>
      </p:sp>
      <p:sp>
        <p:nvSpPr>
          <p:cNvPr id="5" name="TextBox 4">
            <a:extLst>
              <a:ext uri="{FF2B5EF4-FFF2-40B4-BE49-F238E27FC236}">
                <a16:creationId xmlns:a16="http://schemas.microsoft.com/office/drawing/2014/main" id="{8C34236D-A4E0-48B2-A1B7-39D508034FDA}"/>
              </a:ext>
            </a:extLst>
          </p:cNvPr>
          <p:cNvSpPr txBox="1"/>
          <p:nvPr/>
        </p:nvSpPr>
        <p:spPr>
          <a:xfrm>
            <a:off x="5195455" y="2327564"/>
            <a:ext cx="900545" cy="369332"/>
          </a:xfrm>
          <a:prstGeom prst="rect">
            <a:avLst/>
          </a:prstGeom>
          <a:noFill/>
        </p:spPr>
        <p:txBody>
          <a:bodyPr wrap="square" rtlCol="0">
            <a:spAutoFit/>
          </a:bodyPr>
          <a:lstStyle/>
          <a:p>
            <a:endParaRPr lang="en-US" dirty="0"/>
          </a:p>
        </p:txBody>
      </p:sp>
      <p:sp>
        <p:nvSpPr>
          <p:cNvPr id="10" name="Rectangle 9">
            <a:extLst>
              <a:ext uri="{FF2B5EF4-FFF2-40B4-BE49-F238E27FC236}">
                <a16:creationId xmlns:a16="http://schemas.microsoft.com/office/drawing/2014/main" id="{737B3D0A-F4E7-4E2E-891A-A9CBBF9C18AD}"/>
              </a:ext>
            </a:extLst>
          </p:cNvPr>
          <p:cNvSpPr/>
          <p:nvPr/>
        </p:nvSpPr>
        <p:spPr>
          <a:xfrm>
            <a:off x="4336472" y="1847212"/>
            <a:ext cx="3519055" cy="665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Setting up Environment</a:t>
            </a:r>
          </a:p>
        </p:txBody>
      </p:sp>
      <p:sp>
        <p:nvSpPr>
          <p:cNvPr id="11" name="Rectangle 10">
            <a:extLst>
              <a:ext uri="{FF2B5EF4-FFF2-40B4-BE49-F238E27FC236}">
                <a16:creationId xmlns:a16="http://schemas.microsoft.com/office/drawing/2014/main" id="{014915A6-BAB1-41F8-84A8-2B06C7F72F6F}"/>
              </a:ext>
            </a:extLst>
          </p:cNvPr>
          <p:cNvSpPr/>
          <p:nvPr/>
        </p:nvSpPr>
        <p:spPr>
          <a:xfrm>
            <a:off x="4336466" y="2747208"/>
            <a:ext cx="3519055" cy="665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Collection &amp; Cleaning</a:t>
            </a:r>
          </a:p>
        </p:txBody>
      </p:sp>
      <p:sp>
        <p:nvSpPr>
          <p:cNvPr id="12" name="Rectangle 11">
            <a:extLst>
              <a:ext uri="{FF2B5EF4-FFF2-40B4-BE49-F238E27FC236}">
                <a16:creationId xmlns:a16="http://schemas.microsoft.com/office/drawing/2014/main" id="{B5363078-EE2B-489F-A977-EDB75F665789}"/>
              </a:ext>
            </a:extLst>
          </p:cNvPr>
          <p:cNvSpPr/>
          <p:nvPr/>
        </p:nvSpPr>
        <p:spPr>
          <a:xfrm>
            <a:off x="4336465" y="3668467"/>
            <a:ext cx="3519055" cy="665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Training Model</a:t>
            </a:r>
          </a:p>
        </p:txBody>
      </p:sp>
      <p:sp>
        <p:nvSpPr>
          <p:cNvPr id="13" name="Rectangle 12">
            <a:extLst>
              <a:ext uri="{FF2B5EF4-FFF2-40B4-BE49-F238E27FC236}">
                <a16:creationId xmlns:a16="http://schemas.microsoft.com/office/drawing/2014/main" id="{942B97C4-0CD9-4907-ABED-A40DF600FFD3}"/>
              </a:ext>
            </a:extLst>
          </p:cNvPr>
          <p:cNvSpPr/>
          <p:nvPr/>
        </p:nvSpPr>
        <p:spPr>
          <a:xfrm>
            <a:off x="4336464" y="4628003"/>
            <a:ext cx="3519055" cy="665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Frontend &amp;  Backend</a:t>
            </a:r>
          </a:p>
        </p:txBody>
      </p:sp>
      <p:sp>
        <p:nvSpPr>
          <p:cNvPr id="14" name="Rectangle 13">
            <a:extLst>
              <a:ext uri="{FF2B5EF4-FFF2-40B4-BE49-F238E27FC236}">
                <a16:creationId xmlns:a16="http://schemas.microsoft.com/office/drawing/2014/main" id="{C4346D85-98C0-4635-BC9C-EE7C0BBBB851}"/>
              </a:ext>
            </a:extLst>
          </p:cNvPr>
          <p:cNvSpPr/>
          <p:nvPr/>
        </p:nvSpPr>
        <p:spPr>
          <a:xfrm>
            <a:off x="4336464" y="5587539"/>
            <a:ext cx="3519055" cy="544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Compile the project &amp; host it</a:t>
            </a:r>
          </a:p>
        </p:txBody>
      </p:sp>
      <p:sp>
        <p:nvSpPr>
          <p:cNvPr id="15" name="Arrow: Down 14">
            <a:extLst>
              <a:ext uri="{FF2B5EF4-FFF2-40B4-BE49-F238E27FC236}">
                <a16:creationId xmlns:a16="http://schemas.microsoft.com/office/drawing/2014/main" id="{CAE06034-64CD-4E33-B673-35B50933AF67}"/>
              </a:ext>
            </a:extLst>
          </p:cNvPr>
          <p:cNvSpPr/>
          <p:nvPr/>
        </p:nvSpPr>
        <p:spPr>
          <a:xfrm>
            <a:off x="5992086" y="2512230"/>
            <a:ext cx="207809" cy="2349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95AB61FC-BE31-4263-98FD-3B23EDF6E0D9}"/>
              </a:ext>
            </a:extLst>
          </p:cNvPr>
          <p:cNvSpPr/>
          <p:nvPr/>
        </p:nvSpPr>
        <p:spPr>
          <a:xfrm>
            <a:off x="5992086" y="3426337"/>
            <a:ext cx="207809" cy="242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CC4F5CDF-78AF-4BDE-B391-F713898BDD12}"/>
              </a:ext>
            </a:extLst>
          </p:cNvPr>
          <p:cNvSpPr/>
          <p:nvPr/>
        </p:nvSpPr>
        <p:spPr>
          <a:xfrm>
            <a:off x="5992084" y="5293021"/>
            <a:ext cx="207809" cy="273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46B49A98-EF62-45FF-9EB7-96F3F8A16348}"/>
              </a:ext>
            </a:extLst>
          </p:cNvPr>
          <p:cNvSpPr/>
          <p:nvPr/>
        </p:nvSpPr>
        <p:spPr>
          <a:xfrm>
            <a:off x="5992085" y="4354747"/>
            <a:ext cx="207809" cy="273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Google Shape;161;p19">
            <a:extLst>
              <a:ext uri="{FF2B5EF4-FFF2-40B4-BE49-F238E27FC236}">
                <a16:creationId xmlns:a16="http://schemas.microsoft.com/office/drawing/2014/main" id="{25B6542C-1A26-445C-8254-4E6394CEF7CA}"/>
              </a:ext>
            </a:extLst>
          </p:cNvPr>
          <p:cNvCxnSpPr>
            <a:cxnSpLocks/>
          </p:cNvCxnSpPr>
          <p:nvPr/>
        </p:nvCxnSpPr>
        <p:spPr>
          <a:xfrm>
            <a:off x="7876294" y="2236884"/>
            <a:ext cx="810506" cy="0"/>
          </a:xfrm>
          <a:prstGeom prst="straightConnector1">
            <a:avLst/>
          </a:prstGeom>
          <a:noFill/>
          <a:ln w="28575" cap="flat" cmpd="sng">
            <a:solidFill>
              <a:srgbClr val="76A4C0"/>
            </a:solidFill>
            <a:prstDash val="solid"/>
            <a:round/>
            <a:headEnd type="none" w="med" len="med"/>
            <a:tailEnd type="none" w="med" len="med"/>
          </a:ln>
        </p:spPr>
      </p:cxnSp>
      <p:sp>
        <p:nvSpPr>
          <p:cNvPr id="23" name="Google Shape;162;p19">
            <a:extLst>
              <a:ext uri="{FF2B5EF4-FFF2-40B4-BE49-F238E27FC236}">
                <a16:creationId xmlns:a16="http://schemas.microsoft.com/office/drawing/2014/main" id="{FCACFE82-807A-4517-A226-2064B79E4341}"/>
              </a:ext>
            </a:extLst>
          </p:cNvPr>
          <p:cNvSpPr txBox="1"/>
          <p:nvPr/>
        </p:nvSpPr>
        <p:spPr>
          <a:xfrm>
            <a:off x="8707567" y="1934522"/>
            <a:ext cx="21945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b="1" dirty="0">
                <a:latin typeface="Montserrat"/>
                <a:ea typeface="Montserrat"/>
                <a:cs typeface="Montserrat"/>
                <a:sym typeface="Montserrat"/>
              </a:rPr>
              <a:t>Installing necessary libraries, framework etc</a:t>
            </a:r>
            <a:endParaRPr sz="1400" b="1" dirty="0">
              <a:latin typeface="Montserrat"/>
              <a:ea typeface="Montserrat"/>
              <a:cs typeface="Montserrat"/>
              <a:sym typeface="Montserrat"/>
            </a:endParaRPr>
          </a:p>
        </p:txBody>
      </p:sp>
      <p:cxnSp>
        <p:nvCxnSpPr>
          <p:cNvPr id="24" name="Google Shape;161;p19">
            <a:extLst>
              <a:ext uri="{FF2B5EF4-FFF2-40B4-BE49-F238E27FC236}">
                <a16:creationId xmlns:a16="http://schemas.microsoft.com/office/drawing/2014/main" id="{D98F40E1-524D-4153-A4CB-D8FF279D3A66}"/>
              </a:ext>
            </a:extLst>
          </p:cNvPr>
          <p:cNvCxnSpPr>
            <a:cxnSpLocks/>
          </p:cNvCxnSpPr>
          <p:nvPr/>
        </p:nvCxnSpPr>
        <p:spPr>
          <a:xfrm>
            <a:off x="3525958" y="3099874"/>
            <a:ext cx="810506" cy="0"/>
          </a:xfrm>
          <a:prstGeom prst="straightConnector1">
            <a:avLst/>
          </a:prstGeom>
          <a:noFill/>
          <a:ln w="28575" cap="flat" cmpd="sng">
            <a:solidFill>
              <a:srgbClr val="76A4C0"/>
            </a:solidFill>
            <a:prstDash val="solid"/>
            <a:round/>
            <a:headEnd type="none" w="med" len="med"/>
            <a:tailEnd type="none" w="med" len="med"/>
          </a:ln>
        </p:spPr>
      </p:cxnSp>
      <p:cxnSp>
        <p:nvCxnSpPr>
          <p:cNvPr id="25" name="Google Shape;161;p19">
            <a:extLst>
              <a:ext uri="{FF2B5EF4-FFF2-40B4-BE49-F238E27FC236}">
                <a16:creationId xmlns:a16="http://schemas.microsoft.com/office/drawing/2014/main" id="{A608D9AF-ABD5-4E5E-9A45-2C796C4A0A3B}"/>
              </a:ext>
            </a:extLst>
          </p:cNvPr>
          <p:cNvCxnSpPr>
            <a:cxnSpLocks/>
          </p:cNvCxnSpPr>
          <p:nvPr/>
        </p:nvCxnSpPr>
        <p:spPr>
          <a:xfrm>
            <a:off x="3525958" y="4957524"/>
            <a:ext cx="810506" cy="0"/>
          </a:xfrm>
          <a:prstGeom prst="straightConnector1">
            <a:avLst/>
          </a:prstGeom>
          <a:noFill/>
          <a:ln w="28575" cap="flat" cmpd="sng">
            <a:solidFill>
              <a:srgbClr val="76A4C0"/>
            </a:solidFill>
            <a:prstDash val="solid"/>
            <a:round/>
            <a:headEnd type="none" w="med" len="med"/>
            <a:tailEnd type="none" w="med" len="med"/>
          </a:ln>
        </p:spPr>
      </p:cxnSp>
      <p:cxnSp>
        <p:nvCxnSpPr>
          <p:cNvPr id="26" name="Google Shape;161;p19">
            <a:extLst>
              <a:ext uri="{FF2B5EF4-FFF2-40B4-BE49-F238E27FC236}">
                <a16:creationId xmlns:a16="http://schemas.microsoft.com/office/drawing/2014/main" id="{474E39FC-C270-4AC7-8977-D97BFB5F5275}"/>
              </a:ext>
            </a:extLst>
          </p:cNvPr>
          <p:cNvCxnSpPr>
            <a:cxnSpLocks/>
          </p:cNvCxnSpPr>
          <p:nvPr/>
        </p:nvCxnSpPr>
        <p:spPr>
          <a:xfrm>
            <a:off x="7855519" y="4000976"/>
            <a:ext cx="810506" cy="0"/>
          </a:xfrm>
          <a:prstGeom prst="straightConnector1">
            <a:avLst/>
          </a:prstGeom>
          <a:noFill/>
          <a:ln w="28575" cap="flat" cmpd="sng">
            <a:solidFill>
              <a:srgbClr val="76A4C0"/>
            </a:solidFill>
            <a:prstDash val="solid"/>
            <a:round/>
            <a:headEnd type="none" w="med" len="med"/>
            <a:tailEnd type="none" w="med" len="med"/>
          </a:ln>
        </p:spPr>
      </p:cxnSp>
      <p:sp>
        <p:nvSpPr>
          <p:cNvPr id="27" name="Google Shape;164;p19">
            <a:extLst>
              <a:ext uri="{FF2B5EF4-FFF2-40B4-BE49-F238E27FC236}">
                <a16:creationId xmlns:a16="http://schemas.microsoft.com/office/drawing/2014/main" id="{B1285CDC-B29D-4AD6-BF0C-C4B2261F1CD9}"/>
              </a:ext>
            </a:extLst>
          </p:cNvPr>
          <p:cNvSpPr txBox="1"/>
          <p:nvPr/>
        </p:nvSpPr>
        <p:spPr>
          <a:xfrm>
            <a:off x="8818425" y="3717962"/>
            <a:ext cx="21945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b="1" dirty="0">
                <a:latin typeface="Montserrat"/>
                <a:ea typeface="Montserrat"/>
                <a:cs typeface="Montserrat"/>
                <a:sym typeface="Montserrat"/>
              </a:rPr>
              <a:t>Used VGG-16 Architecture</a:t>
            </a:r>
            <a:endParaRPr sz="1400" b="1" dirty="0">
              <a:latin typeface="Montserrat"/>
              <a:ea typeface="Montserrat"/>
              <a:cs typeface="Montserrat"/>
              <a:sym typeface="Montserrat"/>
            </a:endParaRPr>
          </a:p>
        </p:txBody>
      </p:sp>
      <p:sp>
        <p:nvSpPr>
          <p:cNvPr id="28" name="Google Shape;166;p19">
            <a:extLst>
              <a:ext uri="{FF2B5EF4-FFF2-40B4-BE49-F238E27FC236}">
                <a16:creationId xmlns:a16="http://schemas.microsoft.com/office/drawing/2014/main" id="{ADBF4632-AE45-4433-ACDA-C73AC6964DCE}"/>
              </a:ext>
            </a:extLst>
          </p:cNvPr>
          <p:cNvSpPr txBox="1"/>
          <p:nvPr/>
        </p:nvSpPr>
        <p:spPr>
          <a:xfrm>
            <a:off x="872837" y="2607475"/>
            <a:ext cx="2563091" cy="104641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400" b="1" dirty="0">
                <a:latin typeface="Montserrat"/>
                <a:ea typeface="Montserrat"/>
                <a:cs typeface="Montserrat"/>
                <a:sym typeface="Montserrat"/>
              </a:rPr>
              <a:t>Collected data of Lung X-rays from different resources and performed data cleaning </a:t>
            </a:r>
            <a:endParaRPr sz="1400" b="1" dirty="0">
              <a:latin typeface="Montserrat"/>
              <a:ea typeface="Montserrat"/>
              <a:cs typeface="Montserrat"/>
              <a:sym typeface="Montserrat"/>
            </a:endParaRPr>
          </a:p>
        </p:txBody>
      </p:sp>
      <p:sp>
        <p:nvSpPr>
          <p:cNvPr id="29" name="Google Shape;168;p19">
            <a:extLst>
              <a:ext uri="{FF2B5EF4-FFF2-40B4-BE49-F238E27FC236}">
                <a16:creationId xmlns:a16="http://schemas.microsoft.com/office/drawing/2014/main" id="{0EB53DF1-18E5-4377-8E12-C41243365BBA}"/>
              </a:ext>
            </a:extLst>
          </p:cNvPr>
          <p:cNvSpPr txBox="1"/>
          <p:nvPr/>
        </p:nvSpPr>
        <p:spPr>
          <a:xfrm>
            <a:off x="1227573" y="4542041"/>
            <a:ext cx="2194500" cy="830966"/>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400" b="1" dirty="0">
                <a:latin typeface="Montserrat"/>
                <a:ea typeface="Montserrat"/>
                <a:cs typeface="Montserrat"/>
                <a:sym typeface="Montserrat"/>
              </a:rPr>
              <a:t>Made a user convenient UI for deploying our project</a:t>
            </a:r>
            <a:endParaRPr sz="1400" b="1" dirty="0">
              <a:latin typeface="Montserrat"/>
              <a:ea typeface="Montserrat"/>
              <a:cs typeface="Montserrat"/>
              <a:sym typeface="Montserrat"/>
            </a:endParaRPr>
          </a:p>
        </p:txBody>
      </p:sp>
    </p:spTree>
    <p:extLst>
      <p:ext uri="{BB962C8B-B14F-4D97-AF65-F5344CB8AC3E}">
        <p14:creationId xmlns:p14="http://schemas.microsoft.com/office/powerpoint/2010/main" val="4189652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5AEAA-3277-4F0C-B2F8-B4D71D59F0BA}"/>
              </a:ext>
            </a:extLst>
          </p:cNvPr>
          <p:cNvSpPr>
            <a:spLocks noGrp="1"/>
          </p:cNvSpPr>
          <p:nvPr>
            <p:ph type="title"/>
          </p:nvPr>
        </p:nvSpPr>
        <p:spPr/>
        <p:txBody>
          <a:bodyPr>
            <a:normAutofit/>
          </a:bodyPr>
          <a:lstStyle/>
          <a:p>
            <a:pPr algn="ctr"/>
            <a:r>
              <a:rPr lang="en-US" sz="6600" dirty="0">
                <a:solidFill>
                  <a:schemeClr val="accent2"/>
                </a:solidFill>
              </a:rPr>
              <a:t>IMPLEMENTATION</a:t>
            </a:r>
          </a:p>
        </p:txBody>
      </p:sp>
      <p:sp>
        <p:nvSpPr>
          <p:cNvPr id="3" name="Content Placeholder 2">
            <a:extLst>
              <a:ext uri="{FF2B5EF4-FFF2-40B4-BE49-F238E27FC236}">
                <a16:creationId xmlns:a16="http://schemas.microsoft.com/office/drawing/2014/main" id="{06174492-8637-41C2-ABF9-F8456CAC1DC2}"/>
              </a:ext>
            </a:extLst>
          </p:cNvPr>
          <p:cNvSpPr>
            <a:spLocks noGrp="1"/>
          </p:cNvSpPr>
          <p:nvPr>
            <p:ph idx="1"/>
          </p:nvPr>
        </p:nvSpPr>
        <p:spPr>
          <a:xfrm>
            <a:off x="1097280" y="1845733"/>
            <a:ext cx="10058400" cy="3709939"/>
          </a:xfrm>
        </p:spPr>
        <p:txBody>
          <a:bodyPr>
            <a:normAutofit fontScale="25000" lnSpcReduction="20000"/>
          </a:bodyPr>
          <a:lstStyle/>
          <a:p>
            <a:pPr rtl="0">
              <a:lnSpc>
                <a:spcPct val="120000"/>
              </a:lnSpc>
              <a:spcBef>
                <a:spcPts val="0"/>
              </a:spcBef>
              <a:spcAft>
                <a:spcPts val="0"/>
              </a:spcAft>
            </a:pPr>
            <a:r>
              <a:rPr lang="en-US" sz="7200" b="1" i="0" u="none" strike="noStrike" dirty="0">
                <a:solidFill>
                  <a:srgbClr val="000000"/>
                </a:solidFill>
                <a:effectLst/>
                <a:latin typeface="Calibiri body"/>
              </a:rPr>
              <a:t>TRAINING OF MODEL:</a:t>
            </a:r>
            <a:r>
              <a:rPr lang="en-US" sz="7200" b="0" i="0" u="none" strike="noStrike" dirty="0">
                <a:solidFill>
                  <a:srgbClr val="000000"/>
                </a:solidFill>
                <a:effectLst/>
                <a:latin typeface="Calibiri body"/>
              </a:rPr>
              <a:t> Model training was done on </a:t>
            </a:r>
            <a:r>
              <a:rPr lang="en-US" sz="7200" b="0" i="0" u="sng" dirty="0">
                <a:solidFill>
                  <a:srgbClr val="000000"/>
                </a:solidFill>
                <a:effectLst/>
                <a:latin typeface="Calibiri body"/>
              </a:rPr>
              <a:t>Google </a:t>
            </a:r>
            <a:r>
              <a:rPr lang="en-US" sz="7200" b="0" i="0" u="sng" dirty="0" err="1">
                <a:solidFill>
                  <a:srgbClr val="000000"/>
                </a:solidFill>
                <a:effectLst/>
                <a:latin typeface="Calibiri body"/>
              </a:rPr>
              <a:t>Colab</a:t>
            </a:r>
            <a:r>
              <a:rPr lang="en-US" sz="7200" b="0" i="0" u="none" strike="noStrike" dirty="0">
                <a:solidFill>
                  <a:srgbClr val="000000"/>
                </a:solidFill>
                <a:effectLst/>
                <a:latin typeface="Calibiri body"/>
              </a:rPr>
              <a:t>  cloud platform. </a:t>
            </a:r>
            <a:endParaRPr lang="en-US" sz="7200" b="0" dirty="0">
              <a:effectLst/>
              <a:latin typeface="Calibiri body"/>
            </a:endParaRPr>
          </a:p>
          <a:p>
            <a:pPr rtl="0">
              <a:lnSpc>
                <a:spcPct val="120000"/>
              </a:lnSpc>
              <a:spcBef>
                <a:spcPts val="0"/>
              </a:spcBef>
              <a:spcAft>
                <a:spcPts val="0"/>
              </a:spcAft>
            </a:pPr>
            <a:br>
              <a:rPr lang="en-US" sz="7200" b="0" dirty="0">
                <a:effectLst/>
                <a:latin typeface="Calibiri body"/>
              </a:rPr>
            </a:br>
            <a:r>
              <a:rPr lang="en-US" sz="7200" b="1" i="0" u="none" strike="noStrike" dirty="0">
                <a:solidFill>
                  <a:srgbClr val="000000"/>
                </a:solidFill>
                <a:effectLst/>
                <a:latin typeface="Calibiri body"/>
              </a:rPr>
              <a:t>DEPLOYING: </a:t>
            </a:r>
            <a:r>
              <a:rPr lang="en-US" sz="7200" b="0" i="0" u="none" strike="noStrike" dirty="0">
                <a:solidFill>
                  <a:srgbClr val="000000"/>
                </a:solidFill>
                <a:effectLst/>
                <a:latin typeface="Calibiri body"/>
              </a:rPr>
              <a:t> The model is currently being deployed on local host using Flask API. Once the application is developed and approved by the authorized research labs,  it will be deployed on cloud as website for use.  Alternatively we can deploy the web app on a system in labs and hospitals to assist radiologist. </a:t>
            </a:r>
            <a:endParaRPr lang="en-US" sz="7200" b="0" dirty="0">
              <a:effectLst/>
              <a:latin typeface="Calibiri body"/>
            </a:endParaRPr>
          </a:p>
          <a:p>
            <a:pPr rtl="0">
              <a:lnSpc>
                <a:spcPct val="120000"/>
              </a:lnSpc>
              <a:spcBef>
                <a:spcPts val="1500"/>
              </a:spcBef>
              <a:spcAft>
                <a:spcPts val="800"/>
              </a:spcAft>
            </a:pPr>
            <a:r>
              <a:rPr lang="en-US" sz="7200" b="0" i="0" u="none" strike="noStrike" dirty="0">
                <a:solidFill>
                  <a:srgbClr val="000000"/>
                </a:solidFill>
                <a:effectLst/>
                <a:latin typeface="Calibiri body"/>
              </a:rPr>
              <a:t>The Hardware configuration of server to host the app are as given below. For training the model on high resolution data: </a:t>
            </a:r>
            <a:endParaRPr lang="en-US" sz="7200" b="0" dirty="0">
              <a:effectLst/>
              <a:latin typeface="Calibiri body"/>
            </a:endParaRPr>
          </a:p>
          <a:p>
            <a:pPr rtl="0" fontAlgn="base">
              <a:lnSpc>
                <a:spcPct val="120000"/>
              </a:lnSpc>
              <a:spcBef>
                <a:spcPts val="1500"/>
              </a:spcBef>
              <a:spcAft>
                <a:spcPts val="800"/>
              </a:spcAft>
              <a:buFont typeface="Arial" panose="020B0604020202020204" pitchFamily="34" charset="0"/>
              <a:buChar char="•"/>
            </a:pPr>
            <a:r>
              <a:rPr lang="en-US" sz="7200" b="0" i="0" u="none" strike="noStrike" dirty="0">
                <a:solidFill>
                  <a:srgbClr val="000000"/>
                </a:solidFill>
                <a:effectLst/>
                <a:latin typeface="Calibiri body"/>
              </a:rPr>
              <a:t> Xeon processor (16 core) , 64 GB RAM ,  Nvidia Quadro RTX 5000 GPU card ,  4 TB Hard Disk Space.</a:t>
            </a:r>
          </a:p>
          <a:p>
            <a:pPr algn="just" rtl="0">
              <a:lnSpc>
                <a:spcPct val="120000"/>
              </a:lnSpc>
              <a:spcBef>
                <a:spcPts val="1500"/>
              </a:spcBef>
              <a:spcAft>
                <a:spcPts val="1500"/>
              </a:spcAft>
            </a:pPr>
            <a:r>
              <a:rPr lang="en-US" sz="7200" b="0" i="0" u="none" strike="noStrike" dirty="0">
                <a:solidFill>
                  <a:srgbClr val="000000"/>
                </a:solidFill>
                <a:effectLst/>
                <a:latin typeface="Calibiri body"/>
              </a:rPr>
              <a:t>For hosting the web app (Co located with X-Ray machine) :  </a:t>
            </a:r>
            <a:endParaRPr lang="en-US" sz="7200" b="0" dirty="0">
              <a:effectLst/>
              <a:latin typeface="Calibiri body"/>
            </a:endParaRPr>
          </a:p>
          <a:p>
            <a:pPr algn="just" rtl="0" fontAlgn="base">
              <a:lnSpc>
                <a:spcPct val="120000"/>
              </a:lnSpc>
              <a:spcBef>
                <a:spcPts val="1500"/>
              </a:spcBef>
              <a:spcAft>
                <a:spcPts val="1500"/>
              </a:spcAft>
              <a:buFont typeface="Arial" panose="020B0604020202020204" pitchFamily="34" charset="0"/>
              <a:buChar char="•"/>
            </a:pPr>
            <a:r>
              <a:rPr lang="en-US" sz="7200" b="0" i="0" u="none" strike="noStrike" dirty="0">
                <a:solidFill>
                  <a:srgbClr val="000000"/>
                </a:solidFill>
                <a:effectLst/>
                <a:latin typeface="Calibiri body"/>
              </a:rPr>
              <a:t> PC with i7 processor/8GB RAM/ 500 GB HDD, Operating system Linux.</a:t>
            </a:r>
          </a:p>
          <a:p>
            <a:pPr>
              <a:lnSpc>
                <a:spcPct val="120000"/>
              </a:lnSpc>
            </a:pPr>
            <a:endParaRPr lang="en-US" dirty="0"/>
          </a:p>
        </p:txBody>
      </p:sp>
    </p:spTree>
    <p:extLst>
      <p:ext uri="{BB962C8B-B14F-4D97-AF65-F5344CB8AC3E}">
        <p14:creationId xmlns:p14="http://schemas.microsoft.com/office/powerpoint/2010/main" val="64200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8D486-6F2C-4F71-A42E-EF11627B05DD}"/>
              </a:ext>
            </a:extLst>
          </p:cNvPr>
          <p:cNvSpPr>
            <a:spLocks noGrp="1"/>
          </p:cNvSpPr>
          <p:nvPr>
            <p:ph type="title"/>
          </p:nvPr>
        </p:nvSpPr>
        <p:spPr/>
        <p:txBody>
          <a:bodyPr>
            <a:normAutofit/>
          </a:bodyPr>
          <a:lstStyle/>
          <a:p>
            <a:pPr algn="ctr"/>
            <a:r>
              <a:rPr lang="en-US" sz="6600" dirty="0">
                <a:solidFill>
                  <a:schemeClr val="accent2"/>
                </a:solidFill>
              </a:rPr>
              <a:t>SCREENSHOTS/IMAGES</a:t>
            </a:r>
          </a:p>
        </p:txBody>
      </p:sp>
      <p:sp>
        <p:nvSpPr>
          <p:cNvPr id="3" name="Content Placeholder 2">
            <a:extLst>
              <a:ext uri="{FF2B5EF4-FFF2-40B4-BE49-F238E27FC236}">
                <a16:creationId xmlns:a16="http://schemas.microsoft.com/office/drawing/2014/main" id="{1561004D-74FC-4682-817B-DB97303D403A}"/>
              </a:ext>
            </a:extLst>
          </p:cNvPr>
          <p:cNvSpPr>
            <a:spLocks noGrp="1"/>
          </p:cNvSpPr>
          <p:nvPr>
            <p:ph idx="1"/>
          </p:nvPr>
        </p:nvSpPr>
        <p:spPr>
          <a:xfrm>
            <a:off x="3328174" y="3934754"/>
            <a:ext cx="5080111" cy="627302"/>
          </a:xfrm>
        </p:spPr>
        <p:txBody>
          <a:bodyPr>
            <a:normAutofit/>
          </a:bodyPr>
          <a:lstStyle/>
          <a:p>
            <a:pPr marL="0" indent="0">
              <a:buNone/>
            </a:pPr>
            <a:endParaRPr lang="en-US" sz="2400" b="1" u="sng" dirty="0"/>
          </a:p>
          <a:p>
            <a:endParaRPr lang="en-US" sz="2400" b="1" u="sng" dirty="0"/>
          </a:p>
        </p:txBody>
      </p:sp>
      <p:sp>
        <p:nvSpPr>
          <p:cNvPr id="5" name="TextBox 4">
            <a:extLst>
              <a:ext uri="{FF2B5EF4-FFF2-40B4-BE49-F238E27FC236}">
                <a16:creationId xmlns:a16="http://schemas.microsoft.com/office/drawing/2014/main" id="{39417810-E510-4F6E-9CBC-17800B6DA405}"/>
              </a:ext>
            </a:extLst>
          </p:cNvPr>
          <p:cNvSpPr txBox="1"/>
          <p:nvPr/>
        </p:nvSpPr>
        <p:spPr>
          <a:xfrm>
            <a:off x="1097280" y="1751052"/>
            <a:ext cx="3308465" cy="707886"/>
          </a:xfrm>
          <a:prstGeom prst="rect">
            <a:avLst/>
          </a:prstGeom>
          <a:noFill/>
        </p:spPr>
        <p:txBody>
          <a:bodyPr wrap="square" rtlCol="0">
            <a:spAutoFit/>
          </a:bodyPr>
          <a:lstStyle/>
          <a:p>
            <a:r>
              <a:rPr lang="en-US" sz="2000" b="1" u="sng" dirty="0"/>
              <a:t>Dataset Samples</a:t>
            </a:r>
          </a:p>
          <a:p>
            <a:endParaRPr lang="en-US" sz="2000" b="1" u="sng" dirty="0"/>
          </a:p>
        </p:txBody>
      </p:sp>
      <p:pic>
        <p:nvPicPr>
          <p:cNvPr id="2054" name="Picture 6">
            <a:extLst>
              <a:ext uri="{FF2B5EF4-FFF2-40B4-BE49-F238E27FC236}">
                <a16:creationId xmlns:a16="http://schemas.microsoft.com/office/drawing/2014/main" id="{A339190B-91D1-44F1-A26E-1F137FF5F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468" y="2189018"/>
            <a:ext cx="10000211" cy="3946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6338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161</TotalTime>
  <Words>608</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Calibiri body</vt:lpstr>
      <vt:lpstr>Calibri</vt:lpstr>
      <vt:lpstr>Calibri body</vt:lpstr>
      <vt:lpstr>Calibri Light</vt:lpstr>
      <vt:lpstr>Fira Sans Extra Condensed Medium</vt:lpstr>
      <vt:lpstr>Georgia</vt:lpstr>
      <vt:lpstr>Montserrat</vt:lpstr>
      <vt:lpstr>Roboto</vt:lpstr>
      <vt:lpstr>Retrospect</vt:lpstr>
      <vt:lpstr>PowerPoint Presentation</vt:lpstr>
      <vt:lpstr>PROBLEM STATEMENT</vt:lpstr>
      <vt:lpstr>SOLUTION</vt:lpstr>
      <vt:lpstr>TECH STACK</vt:lpstr>
      <vt:lpstr>USE CASE DIAGRAM</vt:lpstr>
      <vt:lpstr>MARKET ANALYSIS</vt:lpstr>
      <vt:lpstr>FLOW CHART</vt:lpstr>
      <vt:lpstr>IMPLEMENTATION</vt:lpstr>
      <vt:lpstr>SCREENSHOTS/IMAGES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Garima Sethi</dc:creator>
  <cp:lastModifiedBy>Garima Sethi</cp:lastModifiedBy>
  <cp:revision>19</cp:revision>
  <dcterms:created xsi:type="dcterms:W3CDTF">2021-05-23T13:59:13Z</dcterms:created>
  <dcterms:modified xsi:type="dcterms:W3CDTF">2021-05-23T19:44:51Z</dcterms:modified>
</cp:coreProperties>
</file>