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81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83" r:id="rId20"/>
    <p:sldId id="284" r:id="rId21"/>
    <p:sldId id="275" r:id="rId22"/>
    <p:sldId id="285" r:id="rId23"/>
    <p:sldId id="279" r:id="rId24"/>
    <p:sldId id="280" r:id="rId25"/>
    <p:sldId id="276" r:id="rId26"/>
    <p:sldId id="277" r:id="rId27"/>
    <p:sldId id="286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53C1-AADC-4D2C-A1F0-C88CE0B5951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77EC5-6466-43CF-8212-D9CFA2AFF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FB7A-D7C0-4E2E-AD63-E467E12B0FFA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8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7252-D322-42D1-87DA-07D67852DBD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ECDF-79B1-448A-BB5B-2143A36AE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1858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/>
              <a:t>Server Side </a:t>
            </a:r>
            <a:r>
              <a:rPr lang="en-US" sz="4800" b="1" dirty="0" err="1"/>
              <a:t>Javascript</a:t>
            </a:r>
            <a:endParaRPr lang="en-IN" sz="4800" b="1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44785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28" y="2071678"/>
            <a:ext cx="65722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639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Node.js quickly gained popularity among a wide variety of companies. These companies use Node.js first and foremost for scalability but also for ease of maintenance and faster development. </a:t>
            </a:r>
          </a:p>
          <a:p>
            <a:pPr marL="0" indent="0">
              <a:buNone/>
            </a:pPr>
            <a:r>
              <a:rPr lang="en-US" dirty="0" smtClean="0"/>
              <a:t>The following are just a few of the companies using the Node.js technology: </a:t>
            </a:r>
          </a:p>
          <a:p>
            <a:r>
              <a:rPr lang="en-US" dirty="0" smtClean="0"/>
              <a:t>Yahoo! </a:t>
            </a:r>
          </a:p>
          <a:p>
            <a:r>
              <a:rPr lang="en-US" dirty="0" smtClean="0"/>
              <a:t>LinkedIn </a:t>
            </a:r>
          </a:p>
          <a:p>
            <a:r>
              <a:rPr lang="en-US" dirty="0" smtClean="0"/>
              <a:t>eBay </a:t>
            </a:r>
          </a:p>
          <a:p>
            <a:r>
              <a:rPr lang="en-US" dirty="0" smtClean="0"/>
              <a:t>New York Times </a:t>
            </a:r>
          </a:p>
          <a:p>
            <a:r>
              <a:rPr lang="en-US" dirty="0" smtClean="0"/>
              <a:t>Dow Jones 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Node.js Do?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dirty="0"/>
              <a:t>can generate dynamic page content</a:t>
            </a:r>
          </a:p>
          <a:p>
            <a:r>
              <a:rPr lang="en-US" dirty="0"/>
              <a:t>Node.js can create, open, read, write, delete, and close files on the server</a:t>
            </a:r>
          </a:p>
          <a:p>
            <a:r>
              <a:rPr lang="en-US" dirty="0"/>
              <a:t>Node.js can collect form data</a:t>
            </a:r>
          </a:p>
          <a:p>
            <a:r>
              <a:rPr lang="en-US" dirty="0"/>
              <a:t>Node.js can add, delete, modify data in your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8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can be used for a wide variety of purposes. Because it is based on V8 and has highly optimized code to handle HTTP traffic, the most common use is as a webserver. However, Node.js can also be used for a variety of other web services such as: </a:t>
            </a:r>
          </a:p>
          <a:p>
            <a:r>
              <a:rPr lang="en-US" dirty="0" smtClean="0"/>
              <a:t>Web services APIs such as REST </a:t>
            </a:r>
          </a:p>
          <a:p>
            <a:r>
              <a:rPr lang="en-US" dirty="0" smtClean="0"/>
              <a:t>Real-time multiplayer games </a:t>
            </a:r>
          </a:p>
          <a:p>
            <a:r>
              <a:rPr lang="en-US" dirty="0" smtClean="0"/>
              <a:t>Backend web services such as cross-domain, server-side requests </a:t>
            </a:r>
          </a:p>
          <a:p>
            <a:r>
              <a:rPr lang="en-US" dirty="0" smtClean="0"/>
              <a:t>Web-based applications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Multiclient</a:t>
            </a:r>
            <a:r>
              <a:rPr lang="en-US" dirty="0" smtClean="0"/>
              <a:t> communication such as 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1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Node.js Come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Node.js comes with many built-in modules available right out of the box. This book covers many but not all of these modules:</a:t>
            </a:r>
          </a:p>
          <a:p>
            <a:r>
              <a:rPr lang="en-US" dirty="0" smtClean="0"/>
              <a:t> Assertion testing: Allows you to test functionality within your code. </a:t>
            </a:r>
          </a:p>
          <a:p>
            <a:r>
              <a:rPr lang="en-US" dirty="0" smtClean="0"/>
              <a:t>Buffer: Enables interaction with TCP streams and file system operations. </a:t>
            </a:r>
          </a:p>
          <a:p>
            <a:r>
              <a:rPr lang="en-US" dirty="0" smtClean="0"/>
              <a:t>C/C++ add-ons: Allows for C or C++ code to be used just like any other Node.js module. </a:t>
            </a:r>
          </a:p>
          <a:p>
            <a:r>
              <a:rPr lang="en-US" dirty="0" smtClean="0"/>
              <a:t>Child processes: Allows you to create child processes. Cluster: Enables the use of multicore systems. Command line options: Gives you Node.js commands to use from a terminal. </a:t>
            </a:r>
          </a:p>
          <a:p>
            <a:r>
              <a:rPr lang="en-US" dirty="0" smtClean="0"/>
              <a:t>Console: Gives the user a debugging console. </a:t>
            </a:r>
          </a:p>
          <a:p>
            <a:r>
              <a:rPr lang="en-US" dirty="0" smtClean="0"/>
              <a:t>Crypto: Allows for the creation of custom encryption. Debugger: Allows </a:t>
            </a:r>
          </a:p>
          <a:p>
            <a:r>
              <a:rPr lang="en-US" dirty="0" smtClean="0"/>
              <a:t>Debugging of a Node.js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7"/>
            <a:ext cx="10515600" cy="51389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DNS: Allows connections to DNS servers.  </a:t>
            </a:r>
          </a:p>
          <a:p>
            <a:r>
              <a:rPr lang="en-US" dirty="0" smtClean="0"/>
              <a:t>Errors: Allows for the handling of errors. </a:t>
            </a:r>
          </a:p>
          <a:p>
            <a:r>
              <a:rPr lang="en-US" dirty="0" smtClean="0"/>
              <a:t>Events: Enables the handling of asynchronous events. </a:t>
            </a:r>
          </a:p>
          <a:p>
            <a:r>
              <a:rPr lang="en-US" dirty="0" smtClean="0"/>
              <a:t>File system: Allows for file I/O with both synchronous and asynchronous methods. </a:t>
            </a:r>
          </a:p>
          <a:p>
            <a:r>
              <a:rPr lang="en-US" dirty="0" smtClean="0"/>
              <a:t>Global: Makes frequently used modules available without having to include them first. </a:t>
            </a:r>
          </a:p>
          <a:p>
            <a:r>
              <a:rPr lang="en-US" dirty="0" smtClean="0"/>
              <a:t>HTTP: Enables support for many HTTP features. </a:t>
            </a:r>
          </a:p>
          <a:p>
            <a:r>
              <a:rPr lang="en-US" dirty="0" smtClean="0"/>
              <a:t>HTTPS: Enables HTTP over the TLS/SSL. </a:t>
            </a:r>
          </a:p>
          <a:p>
            <a:r>
              <a:rPr lang="en-US" dirty="0" smtClean="0"/>
              <a:t>Modules: Provides the module loading system for Node.js. </a:t>
            </a:r>
          </a:p>
          <a:p>
            <a:r>
              <a:rPr lang="en-US" dirty="0" smtClean="0"/>
              <a:t>Net: Allows the creation of servers and clients. </a:t>
            </a:r>
          </a:p>
          <a:p>
            <a:r>
              <a:rPr lang="en-US" dirty="0" smtClean="0"/>
              <a:t>OS: Allows access to the operating system that Node.js is running on. </a:t>
            </a:r>
          </a:p>
          <a:p>
            <a:r>
              <a:rPr lang="en-US" dirty="0" smtClean="0"/>
              <a:t>Path: Enables access to file and directory paths. </a:t>
            </a:r>
          </a:p>
          <a:p>
            <a:r>
              <a:rPr lang="en-US" dirty="0" smtClean="0"/>
              <a:t>Process: Provides information and allows control over the current Node.js process. </a:t>
            </a:r>
          </a:p>
          <a:p>
            <a:r>
              <a:rPr lang="en-US" dirty="0" smtClean="0"/>
              <a:t>Query strings: Allows for parsing and formatting URL queries. (See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0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449"/>
            <a:ext cx="10515600" cy="529551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Readline</a:t>
            </a:r>
            <a:r>
              <a:rPr lang="en-US" dirty="0" smtClean="0"/>
              <a:t>: Enables an interface to read from a data stream. </a:t>
            </a:r>
          </a:p>
          <a:p>
            <a:r>
              <a:rPr lang="en-US" dirty="0" smtClean="0"/>
              <a:t>REPL: Allows developers to create a command shell. </a:t>
            </a:r>
          </a:p>
          <a:p>
            <a:r>
              <a:rPr lang="en-US" dirty="0" smtClean="0"/>
              <a:t>Stream: Provides an API to build objects with the stream interface. </a:t>
            </a:r>
          </a:p>
          <a:p>
            <a:r>
              <a:rPr lang="en-US" dirty="0" smtClean="0"/>
              <a:t>String decoder: Provides an API to decode buffer objects into strings. </a:t>
            </a:r>
          </a:p>
          <a:p>
            <a:r>
              <a:rPr lang="en-US" dirty="0" smtClean="0"/>
              <a:t>Timers: Allows for scheduling functions to be called in the future. </a:t>
            </a:r>
          </a:p>
          <a:p>
            <a:r>
              <a:rPr lang="en-US" dirty="0" smtClean="0"/>
              <a:t>TLS/SSL: Implements TLS and SSL protocols. </a:t>
            </a:r>
          </a:p>
          <a:p>
            <a:r>
              <a:rPr lang="en-US" dirty="0" smtClean="0"/>
              <a:t>URL: Enables URL resolution and parsing. </a:t>
            </a:r>
          </a:p>
          <a:p>
            <a:r>
              <a:rPr lang="en-US" dirty="0" smtClean="0"/>
              <a:t>Utilities: Provides support for various apps and modules. </a:t>
            </a:r>
          </a:p>
          <a:p>
            <a:r>
              <a:rPr lang="en-US" dirty="0" smtClean="0"/>
              <a:t>V8: Exposes APIs for the Node.js version of V8. </a:t>
            </a:r>
          </a:p>
          <a:p>
            <a:r>
              <a:rPr lang="en-US" dirty="0" smtClean="0"/>
              <a:t>VM: Allows for a V8 virtual machine to run and compile code. </a:t>
            </a:r>
          </a:p>
          <a:p>
            <a:r>
              <a:rPr lang="en-US" dirty="0" smtClean="0"/>
              <a:t>ZLIB: Enables compression using </a:t>
            </a:r>
            <a:r>
              <a:rPr lang="en-US" dirty="0" err="1" smtClean="0"/>
              <a:t>Gzip</a:t>
            </a:r>
            <a:r>
              <a:rPr lang="en-US" dirty="0" smtClean="0"/>
              <a:t> and Deflate/Inflate.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from official site</a:t>
            </a:r>
          </a:p>
          <a:p>
            <a:r>
              <a:rPr lang="en-IN" dirty="0" smtClean="0">
                <a:hlinkClick r:id="rId2"/>
              </a:rPr>
              <a:t>https://nodejs.org/en/download/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Node is command line, on successful installation open </a:t>
            </a:r>
            <a:r>
              <a:rPr lang="en-IN" dirty="0" err="1" smtClean="0"/>
              <a:t>cmd</a:t>
            </a:r>
            <a:r>
              <a:rPr lang="en-IN" dirty="0" smtClean="0"/>
              <a:t> and check version using the command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	</a:t>
            </a:r>
            <a:r>
              <a:rPr lang="en-IN" b="1" dirty="0" smtClean="0"/>
              <a:t>	node –v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1342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536"/>
            <a:ext cx="10515600" cy="46708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list describes the executables in the Node.js install location that you need to get started: </a:t>
            </a:r>
          </a:p>
          <a:p>
            <a:r>
              <a:rPr lang="en-US" b="1" dirty="0" smtClean="0"/>
              <a:t>node</a:t>
            </a:r>
            <a:r>
              <a:rPr lang="en-US" dirty="0" smtClean="0"/>
              <a:t>: This file starts a Node.js JavaScript VM. If you pass in a JavaScript file location, Node.js executes that script. If no target JavaScript file is specified, then a script prompt is shown that allows you to execute JavaScript code directly from the console. </a:t>
            </a:r>
          </a:p>
          <a:p>
            <a:r>
              <a:rPr lang="en-US" b="1" dirty="0" err="1" smtClean="0"/>
              <a:t>npm</a:t>
            </a:r>
            <a:r>
              <a:rPr lang="en-US" dirty="0" smtClean="0"/>
              <a:t>: This command is used to manage the Node.js packages </a:t>
            </a:r>
          </a:p>
          <a:p>
            <a:r>
              <a:rPr lang="en-US" b="1" dirty="0" err="1" smtClean="0"/>
              <a:t>node_modules</a:t>
            </a:r>
            <a:r>
              <a:rPr lang="en-US" dirty="0" smtClean="0"/>
              <a:t>: This folder contains the installed Node.js packages. These packages act as libraries that extend the capabilities of Node.js.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Getting Started with Node JS: First Node JS program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81158" y="1785927"/>
            <a:ext cx="85011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Node.js application consists of the following three important components −</a:t>
            </a:r>
          </a:p>
          <a:p>
            <a:r>
              <a:rPr lang="en-IN" sz="2400" b="1" dirty="0"/>
              <a:t>Import required modules</a:t>
            </a:r>
            <a:r>
              <a:rPr lang="en-IN" sz="2400" dirty="0"/>
              <a:t> − We use the </a:t>
            </a:r>
            <a:r>
              <a:rPr lang="en-IN" sz="2400" b="1" dirty="0"/>
              <a:t>require</a:t>
            </a:r>
            <a:r>
              <a:rPr lang="en-IN" sz="2400" dirty="0"/>
              <a:t> directive to load Node.js modules.</a:t>
            </a:r>
          </a:p>
          <a:p>
            <a:r>
              <a:rPr lang="en-IN" sz="2400" b="1" dirty="0"/>
              <a:t>Create server</a:t>
            </a:r>
            <a:r>
              <a:rPr lang="en-IN" sz="2400" dirty="0"/>
              <a:t> − A server which will listen to client's requests similar to Apache HTTP Server.</a:t>
            </a:r>
          </a:p>
          <a:p>
            <a:r>
              <a:rPr lang="en-IN" sz="2400" b="1" dirty="0"/>
              <a:t>Read request and return response</a:t>
            </a:r>
            <a:r>
              <a:rPr lang="en-IN" sz="2400" dirty="0"/>
              <a:t> − The server created in an earlier step will read the HTTP request made by the client which can be a browser or a console and return the response.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Run program first.js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968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2" y="1304925"/>
            <a:ext cx="8839199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93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1000109"/>
            <a:ext cx="8229600" cy="4525963"/>
          </a:xfrm>
        </p:spPr>
        <p:txBody>
          <a:bodyPr>
            <a:normAutofit lnSpcReduction="10000"/>
          </a:bodyPr>
          <a:lstStyle/>
          <a:p>
            <a:endParaRPr lang="en-IN" altLang="en-US" dirty="0"/>
          </a:p>
          <a:p>
            <a:r>
              <a:rPr lang="en-IN" dirty="0"/>
              <a:t>Node.js is an open source and cross-platform runtime environment for executing </a:t>
            </a:r>
            <a:r>
              <a:rPr lang="en-IN" dirty="0" smtClean="0"/>
              <a:t>Java </a:t>
            </a:r>
            <a:r>
              <a:rPr lang="en-IN" dirty="0" err="1" smtClean="0"/>
              <a:t>scriptcode</a:t>
            </a:r>
            <a:r>
              <a:rPr lang="en-IN" dirty="0" smtClean="0"/>
              <a:t> </a:t>
            </a:r>
            <a:r>
              <a:rPr lang="en-IN" dirty="0"/>
              <a:t>outside of a browser. </a:t>
            </a:r>
          </a:p>
          <a:p>
            <a:r>
              <a:rPr lang="en-IN" altLang="en-US" dirty="0"/>
              <a:t>Is a server side </a:t>
            </a:r>
            <a:r>
              <a:rPr lang="en-IN" altLang="en-US" dirty="0" smtClean="0"/>
              <a:t>Java script</a:t>
            </a:r>
            <a:r>
              <a:rPr lang="en-IN" altLang="en-US" dirty="0"/>
              <a:t>.</a:t>
            </a:r>
          </a:p>
          <a:p>
            <a:r>
              <a:rPr lang="en-IN" altLang="en-US" dirty="0"/>
              <a:t>Created by Ryan Dahl in 2009. </a:t>
            </a:r>
          </a:p>
          <a:p>
            <a:r>
              <a:rPr lang="en-US" dirty="0">
                <a:ea typeface="Verdana" pitchFamily="34" charset="0"/>
                <a:cs typeface="Verdana" pitchFamily="34" charset="0"/>
              </a:rPr>
              <a:t>Runs on Google's V8 JavaScript Engine. </a:t>
            </a:r>
          </a:p>
          <a:p>
            <a:r>
              <a:rPr lang="en-US" dirty="0">
                <a:ea typeface="Verdana" pitchFamily="34" charset="0"/>
                <a:cs typeface="Verdana" pitchFamily="34" charset="0"/>
              </a:rPr>
              <a:t>V8 is a open source 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Java script </a:t>
            </a:r>
            <a:r>
              <a:rPr lang="en-US" dirty="0">
                <a:ea typeface="Verdana" pitchFamily="34" charset="0"/>
                <a:cs typeface="Verdana" pitchFamily="34" charset="0"/>
              </a:rPr>
              <a:t>engine developed by Google. It is written in C++ and is used in Google Chrome Browser.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63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62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866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 smtClean="0"/>
              <a:t>var</a:t>
            </a:r>
            <a:r>
              <a:rPr lang="en-IN" dirty="0" smtClean="0"/>
              <a:t> http = require("http");</a:t>
            </a:r>
          </a:p>
          <a:p>
            <a:endParaRPr lang="en-IN" dirty="0" smtClean="0"/>
          </a:p>
          <a:p>
            <a:r>
              <a:rPr lang="en-IN" dirty="0" err="1" smtClean="0"/>
              <a:t>http.createServer</a:t>
            </a:r>
            <a:r>
              <a:rPr lang="en-IN" dirty="0" smtClean="0"/>
              <a:t>(function (request, response) {</a:t>
            </a:r>
          </a:p>
          <a:p>
            <a:r>
              <a:rPr lang="en-IN" dirty="0" smtClean="0"/>
              <a:t>   // Send the HTTP header </a:t>
            </a:r>
          </a:p>
          <a:p>
            <a:r>
              <a:rPr lang="en-IN" dirty="0" smtClean="0"/>
              <a:t>   // HTTP Status: 200 : OK</a:t>
            </a:r>
          </a:p>
          <a:p>
            <a:r>
              <a:rPr lang="en-IN" dirty="0" smtClean="0"/>
              <a:t>   // Content Type: text/plain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response.writeHead</a:t>
            </a:r>
            <a:r>
              <a:rPr lang="en-IN" dirty="0" smtClean="0"/>
              <a:t>(200, {'Content-Type': 'text/plain'});</a:t>
            </a:r>
          </a:p>
          <a:p>
            <a:r>
              <a:rPr lang="en-IN" dirty="0" smtClean="0"/>
              <a:t>   </a:t>
            </a:r>
          </a:p>
          <a:p>
            <a:r>
              <a:rPr lang="en-IN" dirty="0" smtClean="0"/>
              <a:t>   // Send the response body as "Hello World"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response.end</a:t>
            </a:r>
            <a:r>
              <a:rPr lang="en-IN" dirty="0" smtClean="0"/>
              <a:t>('Hello World\n');</a:t>
            </a:r>
          </a:p>
          <a:p>
            <a:r>
              <a:rPr lang="en-IN" dirty="0" smtClean="0"/>
              <a:t>}).listen(8081);</a:t>
            </a:r>
          </a:p>
          <a:p>
            <a:endParaRPr lang="en-IN" dirty="0" smtClean="0"/>
          </a:p>
          <a:p>
            <a:r>
              <a:rPr lang="en-IN" dirty="0" smtClean="0"/>
              <a:t>// Console will print the message</a:t>
            </a:r>
          </a:p>
          <a:p>
            <a:r>
              <a:rPr lang="en-IN" dirty="0" smtClean="0"/>
              <a:t>console.log('Server running at </a:t>
            </a:r>
            <a:r>
              <a:rPr lang="en-IN" dirty="0" smtClean="0">
                <a:hlinkClick r:id="rId2"/>
              </a:rPr>
              <a:t>http://127.0.0.1:8081/</a:t>
            </a:r>
            <a:r>
              <a:rPr lang="en-IN" dirty="0" smtClean="0"/>
              <a:t>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94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9832" y="2090160"/>
            <a:ext cx="9038968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 response status codes indicate whether a specific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D7E9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request has been successfully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Responses are grouped in five classes: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Informational responses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199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Successful responses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299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Redirects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300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399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 errors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499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Server errors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500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599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8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3255"/>
            <a:ext cx="10515600" cy="37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00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Running in the Command Line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703"/>
            <a:ext cx="10515600" cy="25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00042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 1: import modules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81158" y="1142985"/>
            <a:ext cx="8501122" cy="5703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Modules are considered same as JavaScript libraries. They are a set of functions you want to include in your application.</a:t>
            </a:r>
          </a:p>
          <a:p>
            <a:r>
              <a:rPr lang="en-IN" sz="2000" dirty="0"/>
              <a:t>Node.js has a set of built-in modules which you can use without any further installation.</a:t>
            </a:r>
          </a:p>
          <a:p>
            <a:endParaRPr lang="en-IN" sz="2000" dirty="0"/>
          </a:p>
          <a:p>
            <a:r>
              <a:rPr lang="en-IN" sz="2000" dirty="0"/>
              <a:t>	</a:t>
            </a:r>
            <a:r>
              <a:rPr lang="en-IN" sz="2000" b="1" dirty="0"/>
              <a:t>events :		</a:t>
            </a:r>
            <a:r>
              <a:rPr lang="en-IN" sz="2000" dirty="0"/>
              <a:t>To handle events</a:t>
            </a:r>
          </a:p>
          <a:p>
            <a:r>
              <a:rPr lang="en-IN" sz="2000" dirty="0"/>
              <a:t>	</a:t>
            </a:r>
            <a:r>
              <a:rPr lang="en-IN" sz="2000" b="1" dirty="0" err="1"/>
              <a:t>fs</a:t>
            </a:r>
            <a:r>
              <a:rPr lang="en-IN" sz="2000" b="1" dirty="0"/>
              <a:t>:	   	</a:t>
            </a:r>
            <a:r>
              <a:rPr lang="en-IN" sz="2000" dirty="0"/>
              <a:t>To handle the file system</a:t>
            </a:r>
          </a:p>
          <a:p>
            <a:r>
              <a:rPr lang="en-IN" sz="2000" dirty="0"/>
              <a:t>	</a:t>
            </a:r>
            <a:r>
              <a:rPr lang="en-IN" sz="2000" b="1" dirty="0"/>
              <a:t>http:		</a:t>
            </a:r>
            <a:r>
              <a:rPr lang="en-IN" sz="2000" dirty="0"/>
              <a:t>To make Node.js act as an HTTP server</a:t>
            </a:r>
          </a:p>
          <a:p>
            <a:r>
              <a:rPr lang="en-IN" sz="2000" dirty="0"/>
              <a:t>	</a:t>
            </a:r>
            <a:r>
              <a:rPr lang="en-IN" sz="2000" b="1" dirty="0"/>
              <a:t>https:		</a:t>
            </a:r>
            <a:r>
              <a:rPr lang="en-IN" sz="2000" dirty="0"/>
              <a:t>To make Node.js act as an HTTPS server.</a:t>
            </a:r>
          </a:p>
          <a:p>
            <a:r>
              <a:rPr lang="en-IN" sz="2000" dirty="0"/>
              <a:t>	</a:t>
            </a:r>
            <a:r>
              <a:rPr lang="en-IN" sz="2000" b="1" dirty="0"/>
              <a:t>net:		</a:t>
            </a:r>
            <a:r>
              <a:rPr lang="en-IN" sz="2000" dirty="0"/>
              <a:t>To create servers and clients</a:t>
            </a:r>
          </a:p>
          <a:p>
            <a:r>
              <a:rPr lang="en-IN" sz="2000" dirty="0"/>
              <a:t>	</a:t>
            </a:r>
            <a:r>
              <a:rPr lang="en-IN" sz="2000" b="1" dirty="0" err="1"/>
              <a:t>os</a:t>
            </a:r>
            <a:r>
              <a:rPr lang="en-IN" sz="2000" b="1" dirty="0"/>
              <a:t>:    		</a:t>
            </a:r>
            <a:r>
              <a:rPr lang="en-IN" sz="2000" dirty="0"/>
              <a:t>Provides information about the operation system</a:t>
            </a:r>
          </a:p>
          <a:p>
            <a:r>
              <a:rPr lang="en-IN" sz="2000" dirty="0"/>
              <a:t>	</a:t>
            </a:r>
            <a:r>
              <a:rPr lang="en-IN" sz="2000" b="1" dirty="0"/>
              <a:t>path:		</a:t>
            </a:r>
            <a:r>
              <a:rPr lang="en-IN" sz="2000" dirty="0"/>
              <a:t>To handle file paths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To include a module, use the require() function with the name of the module:</a:t>
            </a:r>
          </a:p>
          <a:p>
            <a:r>
              <a:rPr lang="en-IN" sz="2000" dirty="0"/>
              <a:t>		</a:t>
            </a:r>
            <a:r>
              <a:rPr lang="en-IN" sz="2000" b="1" dirty="0" err="1"/>
              <a:t>var</a:t>
            </a:r>
            <a:r>
              <a:rPr lang="en-IN" sz="2000" b="1" dirty="0"/>
              <a:t> http = require('http');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87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6910" y="428605"/>
            <a:ext cx="80010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You can create your own modules, and easily include them in your applications.</a:t>
            </a:r>
          </a:p>
          <a:p>
            <a:endParaRPr lang="en-IN" sz="2400" b="1" dirty="0"/>
          </a:p>
          <a:p>
            <a:r>
              <a:rPr lang="en-IN" sz="2400" b="1" dirty="0"/>
              <a:t>Example</a:t>
            </a:r>
          </a:p>
          <a:p>
            <a:r>
              <a:rPr lang="en-IN" sz="2400" dirty="0"/>
              <a:t>Create a module that returns the current date and time: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exports.myDateTime</a:t>
            </a:r>
            <a:r>
              <a:rPr lang="en-IN" sz="2400" dirty="0"/>
              <a:t> = function () {</a:t>
            </a:r>
            <a:br>
              <a:rPr lang="en-IN" sz="2400" dirty="0"/>
            </a:br>
            <a:r>
              <a:rPr lang="en-IN" sz="2400" dirty="0"/>
              <a:t>  			return Date();</a:t>
            </a:r>
            <a:br>
              <a:rPr lang="en-IN" sz="2400" dirty="0"/>
            </a:br>
            <a:r>
              <a:rPr lang="en-IN" sz="2400" dirty="0"/>
              <a:t>		};</a:t>
            </a:r>
          </a:p>
          <a:p>
            <a:endParaRPr lang="en-IN" sz="2400" dirty="0"/>
          </a:p>
          <a:p>
            <a:r>
              <a:rPr lang="en-IN" sz="2400" dirty="0"/>
              <a:t>Use the </a:t>
            </a:r>
            <a:r>
              <a:rPr lang="en-IN" sz="2400" b="1" dirty="0"/>
              <a:t>exports</a:t>
            </a:r>
            <a:r>
              <a:rPr lang="en-IN" sz="2400" dirty="0"/>
              <a:t> keyword to make properties and methods available outside the module file.</a:t>
            </a:r>
          </a:p>
          <a:p>
            <a:r>
              <a:rPr lang="en-IN" sz="2400" dirty="0"/>
              <a:t>Save with </a:t>
            </a:r>
            <a:r>
              <a:rPr lang="en-IN" sz="2400" b="1" dirty="0"/>
              <a:t>myfirstmodule.js</a:t>
            </a:r>
            <a:r>
              <a:rPr lang="en-IN" sz="2400" dirty="0"/>
              <a:t> extension</a:t>
            </a:r>
          </a:p>
          <a:p>
            <a:endParaRPr lang="en-IN" sz="2400" dirty="0"/>
          </a:p>
          <a:p>
            <a:r>
              <a:rPr lang="en-IN" sz="2400" dirty="0"/>
              <a:t>Include your module in the application as</a:t>
            </a:r>
          </a:p>
          <a:p>
            <a:r>
              <a:rPr lang="en-IN" sz="2400" b="1" dirty="0"/>
              <a:t>	</a:t>
            </a:r>
            <a:r>
              <a:rPr lang="en-IN" sz="2400" b="1" dirty="0" err="1"/>
              <a:t>var</a:t>
            </a:r>
            <a:r>
              <a:rPr lang="en-IN" sz="2400" b="1" dirty="0"/>
              <a:t> </a:t>
            </a:r>
            <a:r>
              <a:rPr lang="en-IN" sz="2400" b="1" dirty="0" err="1"/>
              <a:t>dt</a:t>
            </a:r>
            <a:r>
              <a:rPr lang="en-IN" sz="2400" b="1" dirty="0"/>
              <a:t> = require('./</a:t>
            </a:r>
            <a:r>
              <a:rPr lang="en-IN" sz="2400" b="1" dirty="0" err="1"/>
              <a:t>myfirstmodule</a:t>
            </a:r>
            <a:r>
              <a:rPr lang="en-IN" sz="2400" b="1" dirty="0"/>
              <a:t>');</a:t>
            </a:r>
          </a:p>
          <a:p>
            <a:endParaRPr lang="en-IN" sz="2400" b="1" dirty="0"/>
          </a:p>
          <a:p>
            <a:r>
              <a:rPr lang="en-IN" sz="2400" b="1" dirty="0"/>
              <a:t>Run program ownmodule.js </a:t>
            </a:r>
            <a:r>
              <a:rPr lang="en-IN" sz="2400" b="1" dirty="0">
                <a:sym typeface="Wingdings" pitchFamily="2" charset="2"/>
              </a:rPr>
              <a:t> module name -</a:t>
            </a:r>
            <a:r>
              <a:rPr lang="en-IN" sz="2400" b="1" dirty="0"/>
              <a:t> firstmosdule.js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0838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7438"/>
            <a:ext cx="10515600" cy="35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8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42860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 2 &amp;3: Create Server, Read request and return response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52596" y="1643050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use the created http instance and call </a:t>
            </a:r>
            <a:r>
              <a:rPr lang="en-IN" sz="2000" b="1" dirty="0" err="1"/>
              <a:t>http.createServer</a:t>
            </a:r>
            <a:r>
              <a:rPr lang="en-IN" sz="2000" b="1" dirty="0"/>
              <a:t>()</a:t>
            </a:r>
            <a:r>
              <a:rPr lang="en-IN" sz="2000" dirty="0"/>
              <a:t> method to create a server instance and then we bind it at port 8081 using the </a:t>
            </a:r>
            <a:r>
              <a:rPr lang="en-IN" sz="2000" b="1" dirty="0"/>
              <a:t>listen</a:t>
            </a:r>
            <a:r>
              <a:rPr lang="en-IN" sz="2000" dirty="0"/>
              <a:t> method associated with the server instance. Pass it a function with parameters request and response. </a:t>
            </a:r>
          </a:p>
          <a:p>
            <a:endParaRPr lang="en-IN" sz="2000" dirty="0"/>
          </a:p>
          <a:p>
            <a:r>
              <a:rPr lang="en-IN" sz="2000" dirty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6106" y="3071810"/>
            <a:ext cx="8631894" cy="355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846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Client Server Architecture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1428736"/>
            <a:ext cx="871543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131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0"/>
            <a:ext cx="8229600" cy="868346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MultiThread</a:t>
            </a:r>
            <a:r>
              <a:rPr lang="en-IN" b="1" dirty="0" smtClean="0"/>
              <a:t> Model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1000108"/>
            <a:ext cx="80724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95472" y="5929331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Limitation 1: </a:t>
            </a:r>
            <a:r>
              <a:rPr lang="en-IN" dirty="0"/>
              <a:t>Threads in the Thread pool are limited and as the number of requests exceed the no of threads, threads are exhausted. </a:t>
            </a:r>
          </a:p>
        </p:txBody>
      </p:sp>
    </p:spTree>
    <p:extLst>
      <p:ext uri="{BB962C8B-B14F-4D97-AF65-F5344CB8AC3E}">
        <p14:creationId xmlns:p14="http://schemas.microsoft.com/office/powerpoint/2010/main" val="16303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MultiThread</a:t>
            </a:r>
            <a:r>
              <a:rPr lang="en-IN" b="1" dirty="0" smtClean="0"/>
              <a:t> Model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2714" y="1214422"/>
            <a:ext cx="4420477" cy="497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0446" y="1928802"/>
            <a:ext cx="30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Limitation 2</a:t>
            </a:r>
            <a:r>
              <a:rPr lang="en-IN" sz="2000" dirty="0"/>
              <a:t>: If a thread acquires a lock of the shared resource, it is a exclusive lock. It will block other threads from accessing the resource. </a:t>
            </a:r>
          </a:p>
          <a:p>
            <a:r>
              <a:rPr lang="en-IN" sz="2000" dirty="0"/>
              <a:t>This will affect the response time of the server. </a:t>
            </a:r>
          </a:p>
        </p:txBody>
      </p:sp>
    </p:spTree>
    <p:extLst>
      <p:ext uri="{BB962C8B-B14F-4D97-AF65-F5344CB8AC3E}">
        <p14:creationId xmlns:p14="http://schemas.microsoft.com/office/powerpoint/2010/main" val="33719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6908"/>
          </a:xfrm>
        </p:spPr>
        <p:txBody>
          <a:bodyPr/>
          <a:lstStyle/>
          <a:p>
            <a:r>
              <a:rPr lang="en-IN" dirty="0" smtClean="0"/>
              <a:t>Single Threaded Model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14554"/>
            <a:ext cx="9144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52596" y="1357298"/>
            <a:ext cx="87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Node  JS is event driven, handling all request asynchronously from single thread. </a:t>
            </a:r>
          </a:p>
        </p:txBody>
      </p:sp>
    </p:spTree>
    <p:extLst>
      <p:ext uri="{BB962C8B-B14F-4D97-AF65-F5344CB8AC3E}">
        <p14:creationId xmlns:p14="http://schemas.microsoft.com/office/powerpoint/2010/main" val="12625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Blocking code 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Nonblocking</a:t>
            </a:r>
            <a:r>
              <a:rPr lang="en-IN" dirty="0" smtClean="0"/>
              <a:t> code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52596" y="1643050"/>
            <a:ext cx="81439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Blocking Code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 err="1"/>
              <a:t>NonBlocking</a:t>
            </a:r>
            <a:r>
              <a:rPr lang="en-IN" sz="2000" b="1" dirty="0"/>
              <a:t>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1224" y="2214554"/>
            <a:ext cx="700092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Read the file from the File System, when done reading the contents,</a:t>
            </a:r>
          </a:p>
          <a:p>
            <a:r>
              <a:rPr lang="en-IN" dirty="0"/>
              <a:t>	Print the contents.</a:t>
            </a:r>
          </a:p>
          <a:p>
            <a:r>
              <a:rPr lang="en-IN" dirty="0"/>
              <a:t>Do something else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9786" y="4214818"/>
            <a:ext cx="700092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Read the file from the File System,</a:t>
            </a:r>
          </a:p>
          <a:p>
            <a:r>
              <a:rPr lang="en-IN" dirty="0"/>
              <a:t>	Whenever  you are complete, Print the contents.</a:t>
            </a:r>
          </a:p>
          <a:p>
            <a:r>
              <a:rPr lang="en-IN" dirty="0"/>
              <a:t>Do something else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7306" y="5857892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</a:t>
            </a:r>
            <a:r>
              <a:rPr lang="en-IN" dirty="0" err="1"/>
              <a:t>callback</a:t>
            </a:r>
            <a:r>
              <a:rPr lang="en-IN" dirty="0"/>
              <a:t> function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5560215" y="5322107"/>
            <a:ext cx="928694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2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24" y="571481"/>
            <a:ext cx="792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Blocking Code</a:t>
            </a:r>
          </a:p>
          <a:p>
            <a:endParaRPr lang="en-IN" sz="2400" dirty="0"/>
          </a:p>
          <a:p>
            <a:r>
              <a:rPr lang="en-IN" sz="2400" dirty="0"/>
              <a:t>	</a:t>
            </a:r>
            <a:r>
              <a:rPr lang="en-IN" sz="2400" dirty="0" err="1"/>
              <a:t>var</a:t>
            </a:r>
            <a:r>
              <a:rPr lang="en-IN" sz="2400" dirty="0"/>
              <a:t> contents = </a:t>
            </a:r>
            <a:r>
              <a:rPr lang="en-IN" sz="2400" dirty="0" err="1"/>
              <a:t>fs.readFileSync</a:t>
            </a:r>
            <a:r>
              <a:rPr lang="en-IN" sz="2400" dirty="0"/>
              <a:t>(“filename”);</a:t>
            </a:r>
          </a:p>
          <a:p>
            <a:r>
              <a:rPr lang="en-IN" sz="2400" dirty="0"/>
              <a:t>	Console.log(contents);</a:t>
            </a:r>
          </a:p>
          <a:p>
            <a:r>
              <a:rPr lang="en-IN" sz="2400" dirty="0"/>
              <a:t>	console.log(“Do something else”);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Non Blocking Code</a:t>
            </a:r>
          </a:p>
          <a:p>
            <a:endParaRPr lang="en-IN" sz="2400" dirty="0"/>
          </a:p>
          <a:p>
            <a:r>
              <a:rPr lang="en-IN" sz="2400" dirty="0"/>
              <a:t>	</a:t>
            </a:r>
            <a:r>
              <a:rPr lang="en-IN" sz="2400" dirty="0" err="1"/>
              <a:t>fs.readFile</a:t>
            </a:r>
            <a:r>
              <a:rPr lang="en-IN" sz="2400" dirty="0"/>
              <a:t>(“filename”, function (err, contents){</a:t>
            </a:r>
          </a:p>
          <a:p>
            <a:r>
              <a:rPr lang="en-IN" sz="2400" dirty="0"/>
              <a:t>		console.log(contents);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	console.log(“DO something else”);</a:t>
            </a:r>
          </a:p>
        </p:txBody>
      </p:sp>
    </p:spTree>
    <p:extLst>
      <p:ext uri="{BB962C8B-B14F-4D97-AF65-F5344CB8AC3E}">
        <p14:creationId xmlns:p14="http://schemas.microsoft.com/office/powerpoint/2010/main" val="36179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Node JS?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● Non Blocking I/O</a:t>
            </a:r>
          </a:p>
          <a:p>
            <a:pPr>
              <a:buNone/>
            </a:pPr>
            <a:r>
              <a:rPr lang="en-US" altLang="en-US" dirty="0" smtClean="0"/>
              <a:t>● V8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Engine</a:t>
            </a:r>
          </a:p>
          <a:p>
            <a:pPr>
              <a:buNone/>
            </a:pPr>
            <a:r>
              <a:rPr lang="en-US" altLang="en-US" dirty="0" smtClean="0"/>
              <a:t>● Single Thread with Event Loop</a:t>
            </a:r>
          </a:p>
          <a:p>
            <a:pPr>
              <a:buNone/>
            </a:pPr>
            <a:r>
              <a:rPr lang="en-US" altLang="en-US" dirty="0" smtClean="0"/>
              <a:t>● 40,025 modules</a:t>
            </a:r>
          </a:p>
          <a:p>
            <a:pPr>
              <a:buNone/>
            </a:pPr>
            <a:r>
              <a:rPr lang="en-US" altLang="en-US" dirty="0" smtClean="0"/>
              <a:t>● Windows, Linux, Mac</a:t>
            </a:r>
          </a:p>
          <a:p>
            <a:pPr>
              <a:buNone/>
            </a:pPr>
            <a:r>
              <a:rPr lang="en-US" altLang="en-US" dirty="0" smtClean="0"/>
              <a:t>● 1 Language for Frontend and Backend</a:t>
            </a:r>
          </a:p>
          <a:p>
            <a:pPr>
              <a:buNone/>
            </a:pPr>
            <a:r>
              <a:rPr lang="en-US" altLang="en-US" dirty="0" smtClean="0"/>
              <a:t>● Active community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31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1104</Words>
  <Application>Microsoft Office PowerPoint</Application>
  <PresentationFormat>Widescreen</PresentationFormat>
  <Paragraphs>183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Verdana</vt:lpstr>
      <vt:lpstr>Wingdings</vt:lpstr>
      <vt:lpstr>Office Theme</vt:lpstr>
      <vt:lpstr>PowerPoint Presentation</vt:lpstr>
      <vt:lpstr>NODE JS</vt:lpstr>
      <vt:lpstr>Client Server Architecture</vt:lpstr>
      <vt:lpstr>MultiThread Model</vt:lpstr>
      <vt:lpstr>MultiThread Model</vt:lpstr>
      <vt:lpstr>Single Threaded Model</vt:lpstr>
      <vt:lpstr>Blocking code  vs Nonblocking code</vt:lpstr>
      <vt:lpstr>PowerPoint Presentation</vt:lpstr>
      <vt:lpstr>Why Node JS?</vt:lpstr>
      <vt:lpstr>Who Uses Node.js?</vt:lpstr>
      <vt:lpstr>What Can Node.js Do? </vt:lpstr>
      <vt:lpstr>What Is Node.js Used For?</vt:lpstr>
      <vt:lpstr>What Does Node.js Come With?</vt:lpstr>
      <vt:lpstr>PowerPoint Presentation</vt:lpstr>
      <vt:lpstr>PowerPoint Presentation</vt:lpstr>
      <vt:lpstr>Installation of Node JS</vt:lpstr>
      <vt:lpstr>PowerPoint Presentation</vt:lpstr>
      <vt:lpstr>Getting Started with Node JS: First Node JS program</vt:lpstr>
      <vt:lpstr>PowerPoint Presentation</vt:lpstr>
      <vt:lpstr>PowerPoint Presentation</vt:lpstr>
      <vt:lpstr>First.js</vt:lpstr>
      <vt:lpstr>PowerPoint Presentation</vt:lpstr>
      <vt:lpstr>PowerPoint Presentation</vt:lpstr>
      <vt:lpstr>Examples Running in the Command Line Interface </vt:lpstr>
      <vt:lpstr>Step 1: import modules  </vt:lpstr>
      <vt:lpstr>PowerPoint Presentation</vt:lpstr>
      <vt:lpstr>PowerPoint Presentation</vt:lpstr>
      <vt:lpstr>Step 2 &amp;3: Create Server, Read request and return response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2020-09-10T04:32:47Z</dcterms:created>
  <dcterms:modified xsi:type="dcterms:W3CDTF">2020-09-10T07:04:02Z</dcterms:modified>
</cp:coreProperties>
</file>