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b2cd964f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b2cd964f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b2cd964f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b2cd964f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2cd964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b2cd964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da374354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da3743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b2cd964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b2cd964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2cd964f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2cd964f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2cd964f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2cd964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intuitive-neural-networks-understanding-and-building-nn-models-from-scratch-3d93dc3e0ec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vestopedia.com/alternative-investments-4427781" TargetMode="External"/><Relationship Id="rId4" Type="http://schemas.openxmlformats.org/officeDocument/2006/relationships/hyperlink" Target="https://www.investopedia.com/articles/trading/11/automated-trading-system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Artificial Intelligence</a:t>
            </a:r>
            <a:endParaRPr>
              <a:latin typeface="Merriweather"/>
              <a:ea typeface="Merriweather"/>
              <a:cs typeface="Merriweather"/>
              <a:sym typeface="Merriweather"/>
            </a:endParaRPr>
          </a:p>
        </p:txBody>
      </p:sp>
      <p:sp>
        <p:nvSpPr>
          <p:cNvPr id="68" name="Google Shape;68;p13"/>
          <p:cNvSpPr txBox="1"/>
          <p:nvPr>
            <p:ph idx="1" type="subTitle"/>
          </p:nvPr>
        </p:nvSpPr>
        <p:spPr>
          <a:xfrm>
            <a:off x="466725" y="2789101"/>
            <a:ext cx="82221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Mini Project</a:t>
            </a:r>
            <a:endParaRPr sz="2400"/>
          </a:p>
        </p:txBody>
      </p:sp>
      <p:pic>
        <p:nvPicPr>
          <p:cNvPr id="69" name="Google Shape;69;p13"/>
          <p:cNvPicPr preferRelativeResize="0"/>
          <p:nvPr/>
        </p:nvPicPr>
        <p:blipFill>
          <a:blip r:embed="rId3">
            <a:alphaModFix/>
          </a:blip>
          <a:stretch>
            <a:fillRect/>
          </a:stretch>
        </p:blipFill>
        <p:spPr>
          <a:xfrm>
            <a:off x="7377850" y="0"/>
            <a:ext cx="1766139" cy="176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60950" y="4536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descent</a:t>
            </a:r>
            <a:endParaRPr/>
          </a:p>
        </p:txBody>
      </p:sp>
      <p:sp>
        <p:nvSpPr>
          <p:cNvPr id="128" name="Google Shape;128;p22"/>
          <p:cNvSpPr txBox="1"/>
          <p:nvPr>
            <p:ph idx="1" type="body"/>
          </p:nvPr>
        </p:nvSpPr>
        <p:spPr>
          <a:xfrm>
            <a:off x="372750" y="1770350"/>
            <a:ext cx="8222100" cy="32865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200"/>
              </a:spcBef>
              <a:spcAft>
                <a:spcPts val="0"/>
              </a:spcAft>
              <a:buNone/>
            </a:pPr>
            <a:r>
              <a:rPr lang="en" sz="1300">
                <a:solidFill>
                  <a:srgbClr val="111111"/>
                </a:solidFill>
                <a:latin typeface="Arial"/>
                <a:ea typeface="Arial"/>
                <a:cs typeface="Arial"/>
                <a:sym typeface="Arial"/>
              </a:rPr>
              <a:t>Gradient descent (GD) is an iterative first-order optimisation algorithm used to find a local minimum/maximum of a given function. This method is commonly used in machine learning (ML) and deep learning(DL) to minimise a cost/loss function (e.g. in a linear regression). Due to its importance and ease of implementation, this algorithm is usually taught at the beginning of almost all machine learning courses.</a:t>
            </a:r>
            <a:endParaRPr sz="1300">
              <a:solidFill>
                <a:srgbClr val="111111"/>
              </a:solidFill>
              <a:latin typeface="Arial"/>
              <a:ea typeface="Arial"/>
              <a:cs typeface="Arial"/>
              <a:sym typeface="Arial"/>
            </a:endParaRPr>
          </a:p>
          <a:p>
            <a:pPr indent="0" lvl="0" marL="0" marR="0" rtl="0" algn="l">
              <a:lnSpc>
                <a:spcPct val="150000"/>
              </a:lnSpc>
              <a:spcBef>
                <a:spcPts val="1200"/>
              </a:spcBef>
              <a:spcAft>
                <a:spcPts val="0"/>
              </a:spcAft>
              <a:buNone/>
            </a:pPr>
            <a:r>
              <a:rPr lang="en" sz="1300">
                <a:solidFill>
                  <a:srgbClr val="111111"/>
                </a:solidFill>
                <a:latin typeface="Arial"/>
                <a:ea typeface="Arial"/>
                <a:cs typeface="Arial"/>
                <a:sym typeface="Arial"/>
              </a:rPr>
              <a:t>However, its use is not limited to ML/DL only, it’s being widely used also in areas like:</a:t>
            </a:r>
            <a:endParaRPr sz="1300">
              <a:solidFill>
                <a:srgbClr val="111111"/>
              </a:solidFill>
              <a:latin typeface="Arial"/>
              <a:ea typeface="Arial"/>
              <a:cs typeface="Arial"/>
              <a:sym typeface="Arial"/>
            </a:endParaRPr>
          </a:p>
          <a:p>
            <a:pPr indent="-311150" lvl="0" marL="457200" marR="0" rtl="0" algn="l">
              <a:lnSpc>
                <a:spcPct val="150000"/>
              </a:lnSpc>
              <a:spcBef>
                <a:spcPts val="1200"/>
              </a:spcBef>
              <a:spcAft>
                <a:spcPts val="0"/>
              </a:spcAft>
              <a:buClr>
                <a:srgbClr val="111111"/>
              </a:buClr>
              <a:buSzPts val="1300"/>
              <a:buFont typeface="Arial"/>
              <a:buChar char="●"/>
            </a:pPr>
            <a:r>
              <a:rPr lang="en" sz="1300">
                <a:solidFill>
                  <a:srgbClr val="111111"/>
                </a:solidFill>
                <a:latin typeface="Arial"/>
                <a:ea typeface="Arial"/>
                <a:cs typeface="Arial"/>
                <a:sym typeface="Arial"/>
              </a:rPr>
              <a:t>control engineering (robotics, chemical, etc.)</a:t>
            </a:r>
            <a:endParaRPr sz="1300">
              <a:solidFill>
                <a:srgbClr val="111111"/>
              </a:solidFill>
              <a:latin typeface="Arial"/>
              <a:ea typeface="Arial"/>
              <a:cs typeface="Arial"/>
              <a:sym typeface="Arial"/>
            </a:endParaRPr>
          </a:p>
          <a:p>
            <a:pPr indent="-311150" lvl="0" marL="457200" marR="0" rtl="0" algn="l">
              <a:lnSpc>
                <a:spcPct val="150000"/>
              </a:lnSpc>
              <a:spcBef>
                <a:spcPts val="0"/>
              </a:spcBef>
              <a:spcAft>
                <a:spcPts val="0"/>
              </a:spcAft>
              <a:buClr>
                <a:srgbClr val="111111"/>
              </a:buClr>
              <a:buSzPts val="1300"/>
              <a:buFont typeface="Arial"/>
              <a:buChar char="●"/>
            </a:pPr>
            <a:r>
              <a:rPr lang="en" sz="1300">
                <a:solidFill>
                  <a:srgbClr val="111111"/>
                </a:solidFill>
                <a:latin typeface="Arial"/>
                <a:ea typeface="Arial"/>
                <a:cs typeface="Arial"/>
                <a:sym typeface="Arial"/>
              </a:rPr>
              <a:t>computer games</a:t>
            </a:r>
            <a:endParaRPr sz="1300">
              <a:solidFill>
                <a:srgbClr val="111111"/>
              </a:solidFill>
              <a:latin typeface="Arial"/>
              <a:ea typeface="Arial"/>
              <a:cs typeface="Arial"/>
              <a:sym typeface="Arial"/>
            </a:endParaRPr>
          </a:p>
          <a:p>
            <a:pPr indent="-311150" lvl="0" marL="457200" marR="0" rtl="0" algn="l">
              <a:lnSpc>
                <a:spcPct val="150000"/>
              </a:lnSpc>
              <a:spcBef>
                <a:spcPts val="0"/>
              </a:spcBef>
              <a:spcAft>
                <a:spcPts val="0"/>
              </a:spcAft>
              <a:buClr>
                <a:srgbClr val="111111"/>
              </a:buClr>
              <a:buSzPts val="1300"/>
              <a:buFont typeface="Arial"/>
              <a:buChar char="●"/>
            </a:pPr>
            <a:r>
              <a:rPr lang="en" sz="1300">
                <a:solidFill>
                  <a:srgbClr val="111111"/>
                </a:solidFill>
                <a:latin typeface="Arial"/>
                <a:ea typeface="Arial"/>
                <a:cs typeface="Arial"/>
                <a:sym typeface="Arial"/>
              </a:rPr>
              <a:t>mechanical engineering</a:t>
            </a:r>
            <a:endParaRPr sz="1500">
              <a:solidFill>
                <a:srgbClr val="292929"/>
              </a:solidFill>
              <a:latin typeface="Georgia"/>
              <a:ea typeface="Georgia"/>
              <a:cs typeface="Georgia"/>
              <a:sym typeface="Georgia"/>
            </a:endParaRPr>
          </a:p>
          <a:p>
            <a:pPr indent="0" lvl="0" marL="0" rtl="0" algn="l">
              <a:lnSpc>
                <a:spcPct val="100000"/>
              </a:lnSpc>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805625"/>
            <a:ext cx="8222100" cy="8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descent</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aseline="30000"/>
          </a:p>
        </p:txBody>
      </p:sp>
      <p:pic>
        <p:nvPicPr>
          <p:cNvPr id="135" name="Google Shape;135;p23"/>
          <p:cNvPicPr preferRelativeResize="0"/>
          <p:nvPr/>
        </p:nvPicPr>
        <p:blipFill>
          <a:blip r:embed="rId3">
            <a:alphaModFix/>
          </a:blip>
          <a:stretch>
            <a:fillRect/>
          </a:stretch>
        </p:blipFill>
        <p:spPr>
          <a:xfrm>
            <a:off x="1726150" y="1747550"/>
            <a:ext cx="5691700" cy="329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1" name="Google Shape;141;p24"/>
          <p:cNvSpPr txBox="1"/>
          <p:nvPr>
            <p:ph idx="1" type="body"/>
          </p:nvPr>
        </p:nvSpPr>
        <p:spPr>
          <a:xfrm>
            <a:off x="471900" y="1919075"/>
            <a:ext cx="8222100" cy="2710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In predicting handwritten digits we were able to get an </a:t>
            </a:r>
            <a:r>
              <a:rPr lang="en">
                <a:solidFill>
                  <a:srgbClr val="FF0000"/>
                </a:solidFill>
              </a:rPr>
              <a:t>accuracy of 83.96%</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738725"/>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7" name="Google Shape;147;p25"/>
          <p:cNvSpPr txBox="1"/>
          <p:nvPr/>
        </p:nvSpPr>
        <p:spPr>
          <a:xfrm>
            <a:off x="223100" y="1908675"/>
            <a:ext cx="8626200" cy="1185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Machine Learning course from Stanford University by Andrew NG</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Deep learning course by Andrew NG</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u="sng">
                <a:solidFill>
                  <a:schemeClr val="hlink"/>
                </a:solidFill>
                <a:hlinkClick r:id="rId3"/>
              </a:rPr>
              <a:t>Intuitive Neural Networks: Understanding and building NN models | by Gokul S Kumar | Towards Data Science</a:t>
            </a:r>
            <a:endParaRPr sz="17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62050" y="0"/>
            <a:ext cx="8922600" cy="87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Thank You </a:t>
            </a:r>
            <a:endParaRPr sz="3000"/>
          </a:p>
        </p:txBody>
      </p:sp>
      <p:pic>
        <p:nvPicPr>
          <p:cNvPr id="153" name="Google Shape;153;p26"/>
          <p:cNvPicPr preferRelativeResize="0"/>
          <p:nvPr/>
        </p:nvPicPr>
        <p:blipFill>
          <a:blip r:embed="rId3">
            <a:alphaModFix/>
          </a:blip>
          <a:stretch>
            <a:fillRect/>
          </a:stretch>
        </p:blipFill>
        <p:spPr>
          <a:xfrm>
            <a:off x="0" y="780825"/>
            <a:ext cx="9144000" cy="43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609700" y="15589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 from Scratch</a:t>
            </a:r>
            <a:endParaRPr/>
          </a:p>
        </p:txBody>
      </p:sp>
      <p:sp>
        <p:nvSpPr>
          <p:cNvPr id="75" name="Google Shape;75;p14"/>
          <p:cNvSpPr txBox="1"/>
          <p:nvPr/>
        </p:nvSpPr>
        <p:spPr>
          <a:xfrm>
            <a:off x="5846750" y="3687800"/>
            <a:ext cx="3222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Made By-</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DAKSH PATEL RA1911003010519</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RITIKA GUPTA RA1911003010524</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ARYAN KAPOOR RA1911003010537</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Neural Networks</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11111"/>
                </a:solidFill>
                <a:latin typeface="Arial"/>
                <a:ea typeface="Arial"/>
                <a:cs typeface="Arial"/>
                <a:sym typeface="Arial"/>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sz="1350">
              <a:solidFill>
                <a:srgbClr val="111111"/>
              </a:solidFill>
              <a:latin typeface="Arial"/>
              <a:ea typeface="Arial"/>
              <a:cs typeface="Arial"/>
              <a:sym typeface="Arial"/>
            </a:endParaRPr>
          </a:p>
          <a:p>
            <a:pPr indent="0" lvl="0" marL="0" rtl="0" algn="l">
              <a:spcBef>
                <a:spcPts val="2100"/>
              </a:spcBef>
              <a:spcAft>
                <a:spcPts val="0"/>
              </a:spcAft>
              <a:buNone/>
            </a:pPr>
            <a:r>
              <a:rPr lang="en" sz="1350">
                <a:solidFill>
                  <a:srgbClr val="111111"/>
                </a:solidFill>
                <a:latin typeface="Arial"/>
                <a:ea typeface="Arial"/>
                <a:cs typeface="Arial"/>
                <a:sym typeface="Arial"/>
              </a:rPr>
              <a:t>Neural networks can adapt to changing input; so the network generates the best possible result without needing to redesign the output criteria. The concept of neural networks, which has its roots in </a:t>
            </a:r>
            <a:r>
              <a:rPr lang="en" sz="1350">
                <a:solidFill>
                  <a:srgbClr val="111111"/>
                </a:solidFill>
                <a:uFill>
                  <a:noFill/>
                </a:uFill>
                <a:latin typeface="Arial"/>
                <a:ea typeface="Arial"/>
                <a:cs typeface="Arial"/>
                <a:sym typeface="Arial"/>
                <a:hlinkClick r:id="rId3">
                  <a:extLst>
                    <a:ext uri="{A12FA001-AC4F-418D-AE19-62706E023703}">
                      <ahyp:hlinkClr val="tx"/>
                    </a:ext>
                  </a:extLst>
                </a:hlinkClick>
              </a:rPr>
              <a:t>artificial intelligence</a:t>
            </a:r>
            <a:r>
              <a:rPr lang="en" sz="1350">
                <a:solidFill>
                  <a:srgbClr val="111111"/>
                </a:solidFill>
                <a:latin typeface="Arial"/>
                <a:ea typeface="Arial"/>
                <a:cs typeface="Arial"/>
                <a:sym typeface="Arial"/>
              </a:rPr>
              <a:t>, is swiftly gaining popularity in the development of </a:t>
            </a:r>
            <a:r>
              <a:rPr lang="en" sz="1350">
                <a:solidFill>
                  <a:srgbClr val="111111"/>
                </a:solidFill>
                <a:uFill>
                  <a:noFill/>
                </a:uFill>
                <a:latin typeface="Arial"/>
                <a:ea typeface="Arial"/>
                <a:cs typeface="Arial"/>
                <a:sym typeface="Arial"/>
                <a:hlinkClick r:id="rId4">
                  <a:extLst>
                    <a:ext uri="{A12FA001-AC4F-418D-AE19-62706E023703}">
                      <ahyp:hlinkClr val="tx"/>
                    </a:ext>
                  </a:extLst>
                </a:hlinkClick>
              </a:rPr>
              <a:t>trading systems</a:t>
            </a:r>
            <a:r>
              <a:rPr lang="en" sz="1350">
                <a:solidFill>
                  <a:srgbClr val="111111"/>
                </a:solidFill>
                <a:latin typeface="Arial"/>
                <a:ea typeface="Arial"/>
                <a:cs typeface="Arial"/>
                <a:sym typeface="Arial"/>
              </a:rPr>
              <a:t>.</a:t>
            </a:r>
            <a:endParaRPr sz="1350">
              <a:solidFill>
                <a:srgbClr val="111111"/>
              </a:solidFill>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sz="2800"/>
              <a:t>Architecture </a:t>
            </a:r>
            <a:endParaRPr sz="2800"/>
          </a:p>
        </p:txBody>
      </p:sp>
      <p:sp>
        <p:nvSpPr>
          <p:cNvPr id="87" name="Google Shape;87;p16"/>
          <p:cNvSpPr txBox="1"/>
          <p:nvPr/>
        </p:nvSpPr>
        <p:spPr>
          <a:xfrm>
            <a:off x="5465725" y="2962150"/>
            <a:ext cx="3284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About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Input neurons: 784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Hidden layer 1 Neurons: 10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Output Layer</a:t>
            </a:r>
            <a:r>
              <a:rPr lang="en">
                <a:latin typeface="Roboto"/>
                <a:ea typeface="Roboto"/>
                <a:cs typeface="Roboto"/>
                <a:sym typeface="Roboto"/>
              </a:rPr>
              <a:t> Neurons: 10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8" name="Google Shape;88;p16"/>
          <p:cNvPicPr preferRelativeResize="0"/>
          <p:nvPr/>
        </p:nvPicPr>
        <p:blipFill>
          <a:blip r:embed="rId3">
            <a:alphaModFix/>
          </a:blip>
          <a:stretch>
            <a:fillRect/>
          </a:stretch>
        </p:blipFill>
        <p:spPr>
          <a:xfrm>
            <a:off x="98250" y="725575"/>
            <a:ext cx="3572153" cy="441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Forward </a:t>
            </a:r>
            <a:r>
              <a:rPr lang="en"/>
              <a:t>Propagation</a:t>
            </a:r>
            <a:endParaRPr/>
          </a:p>
        </p:txBody>
      </p:sp>
      <p:sp>
        <p:nvSpPr>
          <p:cNvPr id="94" name="Google Shape;94;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Forward propagation (or forward pass) refers to the calculation and storage of intermediate variables (including outputs) for a neural network in order from the input layer to the output layer. We now work step-by-step through the mechanics of a neural network with one hidden layer. </a:t>
            </a:r>
            <a:endParaRPr sz="1300"/>
          </a:p>
          <a:p>
            <a:pPr indent="0" lvl="0" marL="0" rtl="0" algn="l">
              <a:spcBef>
                <a:spcPts val="1600"/>
              </a:spcBef>
              <a:spcAft>
                <a:spcPts val="1600"/>
              </a:spcAft>
              <a:buNone/>
            </a:pPr>
            <a:r>
              <a:t/>
            </a:r>
            <a:endParaRPr sz="1300"/>
          </a:p>
        </p:txBody>
      </p:sp>
      <p:pic>
        <p:nvPicPr>
          <p:cNvPr id="95" name="Google Shape;95;p17"/>
          <p:cNvPicPr preferRelativeResize="0"/>
          <p:nvPr/>
        </p:nvPicPr>
        <p:blipFill>
          <a:blip r:embed="rId3">
            <a:alphaModFix/>
          </a:blip>
          <a:stretch>
            <a:fillRect/>
          </a:stretch>
        </p:blipFill>
        <p:spPr>
          <a:xfrm>
            <a:off x="3778428" y="1776413"/>
            <a:ext cx="4905375" cy="1590675"/>
          </a:xfrm>
          <a:prstGeom prst="rect">
            <a:avLst/>
          </a:prstGeom>
          <a:noFill/>
          <a:ln>
            <a:noFill/>
          </a:ln>
        </p:spPr>
      </p:pic>
      <p:sp>
        <p:nvSpPr>
          <p:cNvPr id="96" name="Google Shape;96;p17"/>
          <p:cNvSpPr txBox="1"/>
          <p:nvPr/>
        </p:nvSpPr>
        <p:spPr>
          <a:xfrm>
            <a:off x="3778425" y="3643825"/>
            <a:ext cx="490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highlight>
                  <a:srgbClr val="FAFAFA"/>
                </a:highlight>
                <a:latin typeface="Roboto"/>
                <a:ea typeface="Roboto"/>
                <a:cs typeface="Roboto"/>
                <a:sym typeface="Roboto"/>
              </a:rPr>
              <a:t>Computational graph of forward propagation.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01275" y="1623600"/>
            <a:ext cx="2808000" cy="142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Manual Calculation</a:t>
            </a:r>
            <a:endParaRPr/>
          </a:p>
          <a:p>
            <a:pPr indent="0" lvl="0" marL="0" rtl="0" algn="l">
              <a:spcBef>
                <a:spcPts val="0"/>
              </a:spcBef>
              <a:spcAft>
                <a:spcPts val="0"/>
              </a:spcAft>
              <a:buNone/>
            </a:pPr>
            <a:r>
              <a:rPr lang="en"/>
              <a:t>f</a:t>
            </a:r>
            <a:r>
              <a:rPr lang="en"/>
              <a:t>or Forward </a:t>
            </a:r>
            <a:r>
              <a:rPr lang="en"/>
              <a:t>Propagation</a:t>
            </a:r>
            <a:endParaRPr/>
          </a:p>
        </p:txBody>
      </p:sp>
      <p:pic>
        <p:nvPicPr>
          <p:cNvPr id="102" name="Google Shape;102;p18"/>
          <p:cNvPicPr preferRelativeResize="0"/>
          <p:nvPr/>
        </p:nvPicPr>
        <p:blipFill>
          <a:blip r:embed="rId3">
            <a:alphaModFix/>
          </a:blip>
          <a:stretch>
            <a:fillRect/>
          </a:stretch>
        </p:blipFill>
        <p:spPr>
          <a:xfrm>
            <a:off x="4394600" y="0"/>
            <a:ext cx="3983195"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Backward </a:t>
            </a:r>
            <a:r>
              <a:rPr lang="en"/>
              <a:t>Propagation</a:t>
            </a:r>
            <a:endParaRPr/>
          </a:p>
        </p:txBody>
      </p:sp>
      <p:sp>
        <p:nvSpPr>
          <p:cNvPr id="108" name="Google Shape;108;p19"/>
          <p:cNvSpPr txBox="1"/>
          <p:nvPr>
            <p:ph idx="1" type="body"/>
          </p:nvPr>
        </p:nvSpPr>
        <p:spPr>
          <a:xfrm>
            <a:off x="226075" y="1465800"/>
            <a:ext cx="2808000" cy="3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Backpropagation refers to the method of calculating the gradient of neural network parameters. In short, the method traverses the network in reverse order, from the output to the input layer, according to the chain rule from calculus. The algorithm stores any intermediate variables (partial derivatives) required while calculating the gradient with respect to some parameters.</a:t>
            </a:r>
            <a:endParaRPr sz="1300"/>
          </a:p>
          <a:p>
            <a:pPr indent="0" lvl="0" marL="0" rtl="0" algn="l">
              <a:spcBef>
                <a:spcPts val="1600"/>
              </a:spcBef>
              <a:spcAft>
                <a:spcPts val="1600"/>
              </a:spcAft>
              <a:buNone/>
            </a:pPr>
            <a:r>
              <a:t/>
            </a:r>
            <a:endParaRPr sz="1300"/>
          </a:p>
        </p:txBody>
      </p:sp>
      <p:pic>
        <p:nvPicPr>
          <p:cNvPr id="109" name="Google Shape;109;p19"/>
          <p:cNvPicPr preferRelativeResize="0"/>
          <p:nvPr/>
        </p:nvPicPr>
        <p:blipFill>
          <a:blip r:embed="rId3">
            <a:alphaModFix/>
          </a:blip>
          <a:stretch>
            <a:fillRect/>
          </a:stretch>
        </p:blipFill>
        <p:spPr>
          <a:xfrm>
            <a:off x="3696475" y="1022000"/>
            <a:ext cx="5032027" cy="2977050"/>
          </a:xfrm>
          <a:prstGeom prst="rect">
            <a:avLst/>
          </a:prstGeom>
          <a:noFill/>
          <a:ln>
            <a:noFill/>
          </a:ln>
        </p:spPr>
      </p:pic>
      <p:sp>
        <p:nvSpPr>
          <p:cNvPr id="110" name="Google Shape;110;p19"/>
          <p:cNvSpPr txBox="1"/>
          <p:nvPr/>
        </p:nvSpPr>
        <p:spPr>
          <a:xfrm>
            <a:off x="3696550" y="4209500"/>
            <a:ext cx="5031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highlight>
                  <a:srgbClr val="FAFAFA"/>
                </a:highlight>
                <a:latin typeface="Roboto"/>
                <a:ea typeface="Roboto"/>
                <a:cs typeface="Roboto"/>
                <a:sym typeface="Roboto"/>
              </a:rPr>
              <a:t>Computational graph of backward propagation.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38450" y="2002950"/>
            <a:ext cx="2808000" cy="113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Manual Calculation</a:t>
            </a:r>
            <a:endParaRPr/>
          </a:p>
          <a:p>
            <a:pPr indent="0" lvl="0" marL="0" rtl="0" algn="l">
              <a:spcBef>
                <a:spcPts val="0"/>
              </a:spcBef>
              <a:spcAft>
                <a:spcPts val="0"/>
              </a:spcAft>
              <a:buNone/>
            </a:pPr>
            <a:r>
              <a:rPr lang="en"/>
              <a:t>for Backward Propagation</a:t>
            </a:r>
            <a:endParaRPr/>
          </a:p>
        </p:txBody>
      </p:sp>
      <p:pic>
        <p:nvPicPr>
          <p:cNvPr id="116" name="Google Shape;116;p20"/>
          <p:cNvPicPr preferRelativeResize="0"/>
          <p:nvPr/>
        </p:nvPicPr>
        <p:blipFill>
          <a:blip r:embed="rId3">
            <a:alphaModFix/>
          </a:blip>
          <a:stretch>
            <a:fillRect/>
          </a:stretch>
        </p:blipFill>
        <p:spPr>
          <a:xfrm>
            <a:off x="4572005" y="0"/>
            <a:ext cx="398319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solidFill>
                <a:srgbClr val="111111"/>
              </a:solidFill>
            </a:endParaRPr>
          </a:p>
        </p:txBody>
      </p:sp>
      <p:sp>
        <p:nvSpPr>
          <p:cNvPr id="122" name="Google Shape;122;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rgbClr val="111111"/>
              </a:buClr>
              <a:buSzPts val="1300"/>
              <a:buFont typeface="Arial"/>
              <a:buChar char="●"/>
            </a:pPr>
            <a:r>
              <a:rPr lang="en" sz="1300">
                <a:solidFill>
                  <a:srgbClr val="111111"/>
                </a:solidFill>
                <a:latin typeface="Arial"/>
                <a:ea typeface="Arial"/>
                <a:cs typeface="Arial"/>
                <a:sym typeface="Arial"/>
              </a:rPr>
              <a:t>Forward propagation sequentially calculates and stores intermediate variables within the computational graph defined by the neural network. It proceeds from the input to the output layer.</a:t>
            </a:r>
            <a:endParaRPr sz="1300">
              <a:solidFill>
                <a:srgbClr val="111111"/>
              </a:solidFill>
              <a:latin typeface="Arial"/>
              <a:ea typeface="Arial"/>
              <a:cs typeface="Arial"/>
              <a:sym typeface="Arial"/>
            </a:endParaRPr>
          </a:p>
          <a:p>
            <a:pPr indent="0" lvl="0" marL="0" rtl="0" algn="l">
              <a:lnSpc>
                <a:spcPct val="150000"/>
              </a:lnSpc>
              <a:spcBef>
                <a:spcPts val="1200"/>
              </a:spcBef>
              <a:spcAft>
                <a:spcPts val="0"/>
              </a:spcAft>
              <a:buNone/>
            </a:pPr>
            <a:r>
              <a:t/>
            </a:r>
            <a:endParaRPr sz="1300">
              <a:solidFill>
                <a:srgbClr val="111111"/>
              </a:solidFill>
              <a:latin typeface="Arial"/>
              <a:ea typeface="Arial"/>
              <a:cs typeface="Arial"/>
              <a:sym typeface="Arial"/>
            </a:endParaRPr>
          </a:p>
          <a:p>
            <a:pPr indent="-311150" lvl="0" marL="457200" rtl="0" algn="l">
              <a:lnSpc>
                <a:spcPct val="150000"/>
              </a:lnSpc>
              <a:spcBef>
                <a:spcPts val="1200"/>
              </a:spcBef>
              <a:spcAft>
                <a:spcPts val="0"/>
              </a:spcAft>
              <a:buClr>
                <a:srgbClr val="111111"/>
              </a:buClr>
              <a:buSzPts val="1300"/>
              <a:buFont typeface="Arial"/>
              <a:buChar char="●"/>
            </a:pPr>
            <a:r>
              <a:rPr lang="en" sz="1300">
                <a:solidFill>
                  <a:srgbClr val="111111"/>
                </a:solidFill>
                <a:latin typeface="Arial"/>
                <a:ea typeface="Arial"/>
                <a:cs typeface="Arial"/>
                <a:sym typeface="Arial"/>
              </a:rPr>
              <a:t>Back propagation sequentially calculates and stores the gradients of intermediate variables and parameters within the neural network in the reversed order.</a:t>
            </a:r>
            <a:endParaRPr sz="1200">
              <a:solidFill>
                <a:srgbClr val="111111"/>
              </a:solidFill>
              <a:latin typeface="Arial"/>
              <a:ea typeface="Arial"/>
              <a:cs typeface="Arial"/>
              <a:sym typeface="Arial"/>
            </a:endParaRPr>
          </a:p>
          <a:p>
            <a:pPr indent="0" lvl="0" marL="0" rtl="0" algn="l">
              <a:lnSpc>
                <a:spcPct val="100000"/>
              </a:lnSpc>
              <a:spcBef>
                <a:spcPts val="1200"/>
              </a:spcBef>
              <a:spcAft>
                <a:spcPts val="0"/>
              </a:spcAft>
              <a:buNone/>
            </a:pPr>
            <a:r>
              <a:t/>
            </a:r>
            <a:endParaRPr sz="1400">
              <a:solidFill>
                <a:srgbClr val="111111"/>
              </a:solidFill>
              <a:latin typeface="Arial"/>
              <a:ea typeface="Arial"/>
              <a:cs typeface="Arial"/>
              <a:sym typeface="Arial"/>
            </a:endParaRPr>
          </a:p>
          <a:p>
            <a:pPr indent="0" lvl="0" marL="0" rtl="0" algn="l">
              <a:spcBef>
                <a:spcPts val="0"/>
              </a:spcBef>
              <a:spcAft>
                <a:spcPts val="1600"/>
              </a:spcAft>
              <a:buNone/>
            </a:pPr>
            <a:r>
              <a:t/>
            </a:r>
            <a:endParaRPr>
              <a:solidFill>
                <a:srgbClr val="11111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