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handoutMasterIdLst>
    <p:handoutMasterId r:id="rId16"/>
  </p:handoutMasterIdLst>
  <p:sldIdLst>
    <p:sldId id="256" r:id="rId2"/>
    <p:sldId id="271" r:id="rId3"/>
    <p:sldId id="278" r:id="rId4"/>
    <p:sldId id="276" r:id="rId5"/>
    <p:sldId id="279" r:id="rId6"/>
    <p:sldId id="277" r:id="rId7"/>
    <p:sldId id="286" r:id="rId8"/>
    <p:sldId id="280" r:id="rId9"/>
    <p:sldId id="281" r:id="rId10"/>
    <p:sldId id="282" r:id="rId11"/>
    <p:sldId id="283" r:id="rId12"/>
    <p:sldId id="284" r:id="rId13"/>
    <p:sldId id="28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259DD7F-3E0F-49EB-9BDA-87EA97AAD9FD}">
          <p14:sldIdLst>
            <p14:sldId id="256"/>
            <p14:sldId id="271"/>
            <p14:sldId id="278"/>
            <p14:sldId id="276"/>
            <p14:sldId id="279"/>
            <p14:sldId id="277"/>
            <p14:sldId id="286"/>
            <p14:sldId id="280"/>
            <p14:sldId id="281"/>
            <p14:sldId id="282"/>
            <p14:sldId id="283"/>
            <p14:sldId id="284"/>
            <p14:sldId id="28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p:cViewPr>
        <p:scale>
          <a:sx n="72" d="100"/>
          <a:sy n="72" d="100"/>
        </p:scale>
        <p:origin x="594" y="78"/>
      </p:cViewPr>
      <p:guideLst>
        <p:guide pos="3839"/>
        <p:guide orient="horz" pos="2160"/>
      </p:guideLst>
    </p:cSldViewPr>
  </p:slideViewPr>
  <p:notesTextViewPr>
    <p:cViewPr>
      <p:scale>
        <a:sx n="1" d="1"/>
        <a:sy n="1" d="1"/>
      </p:scale>
      <p:origin x="0" y="0"/>
    </p:cViewPr>
  </p:notesText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AC0B-9181-431B-82B8-FBC87C1E5AE8}"/>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5B6C7B38-60FE-4C6F-87EF-B16116112AE0}"/>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896551-CBEE-411F-95E4-1DECC6722366}"/>
              </a:ext>
            </a:extLst>
          </p:cNvPr>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a:extLst>
              <a:ext uri="{FF2B5EF4-FFF2-40B4-BE49-F238E27FC236}">
                <a16:creationId xmlns:a16="http://schemas.microsoft.com/office/drawing/2014/main" id="{DCACF054-065D-41C7-958A-B46AC90009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BAA8B7-AC8C-48F8-A6B0-35AE1082D6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3803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692A-1534-44B7-95F7-44010D5341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001FC-E679-4E08-8536-D2A0F7323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1D712-2715-4884-B95C-76E4F25EC7EF}"/>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5" name="Footer Placeholder 4">
            <a:extLst>
              <a:ext uri="{FF2B5EF4-FFF2-40B4-BE49-F238E27FC236}">
                <a16:creationId xmlns:a16="http://schemas.microsoft.com/office/drawing/2014/main" id="{B932F689-A51A-423B-96D2-FC2A7452A94E}"/>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632C00-8C42-4EC2-99D1-E681A299CA36}"/>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17851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91871-A77E-4853-A25C-A7C071B4052B}"/>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D6B078-1B4C-410E-82E7-E7D6BE0E6211}"/>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58D7B-EADD-458A-B901-5799D7E2E517}"/>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5" name="Footer Placeholder 4">
            <a:extLst>
              <a:ext uri="{FF2B5EF4-FFF2-40B4-BE49-F238E27FC236}">
                <a16:creationId xmlns:a16="http://schemas.microsoft.com/office/drawing/2014/main" id="{48783AAF-0BB9-400D-8A0A-98640F7D6F1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DF220E53-BBCF-4694-BC72-392412BB94AB}"/>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76383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47B4-372E-4B6E-A218-30EB0A35AB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0920A-0DB0-4A22-BBC0-C261705F9D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6FB0F-6321-4361-8E92-F4B474795651}"/>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5" name="Footer Placeholder 4">
            <a:extLst>
              <a:ext uri="{FF2B5EF4-FFF2-40B4-BE49-F238E27FC236}">
                <a16:creationId xmlns:a16="http://schemas.microsoft.com/office/drawing/2014/main" id="{7F32F19C-0868-4F35-8C81-16DB936C07F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E7DDEA44-8766-4CE4-B1B5-F9908B30A2B7}"/>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368328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C18D-9037-44CB-9AB8-4C45308C6DC6}"/>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FF7D90-F015-4823-AD9A-DC34149CB8CE}"/>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7AA7EB-F260-4479-88B7-C7DAED2B8BF1}"/>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5" name="Footer Placeholder 4">
            <a:extLst>
              <a:ext uri="{FF2B5EF4-FFF2-40B4-BE49-F238E27FC236}">
                <a16:creationId xmlns:a16="http://schemas.microsoft.com/office/drawing/2014/main" id="{AFB6C900-413B-4AEE-A6D5-DABC2171BED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B94A7D89-1E87-4331-9FC7-DBE7BE568D39}"/>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3324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D8BD-603B-475B-B010-9B66C600B2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CDAED-061B-4551-83E1-D6D4391B39E1}"/>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508910-C2DF-40D9-A5DC-F9C3EBB1FD9D}"/>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69533E-E215-4C3D-9D0E-31F099AADE17}"/>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6" name="Footer Placeholder 5">
            <a:extLst>
              <a:ext uri="{FF2B5EF4-FFF2-40B4-BE49-F238E27FC236}">
                <a16:creationId xmlns:a16="http://schemas.microsoft.com/office/drawing/2014/main" id="{CF8C2778-A91E-4D94-87EF-49D39959100B}"/>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24D3D13-6570-4DDE-943D-6B56CCCE8021}"/>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108313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5D5E-C382-4CA1-AE0A-5D79C121CEBE}"/>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2B2FF-8395-4576-8D82-E8FD90CC0C34}"/>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ABDF10-35FF-4983-8C8E-2557A97E7E96}"/>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244938-1253-4AA8-9C11-925225FE874F}"/>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1C2EF8-DC7E-4179-A580-D583EFAC7E4E}"/>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42D552-CAA7-49EE-9EB7-76731DEEDEAA}"/>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8" name="Footer Placeholder 7">
            <a:extLst>
              <a:ext uri="{FF2B5EF4-FFF2-40B4-BE49-F238E27FC236}">
                <a16:creationId xmlns:a16="http://schemas.microsoft.com/office/drawing/2014/main" id="{C6EADDEA-FD2B-450A-A1B7-978DD62DF09D}"/>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4DB57F24-A9FB-4AC1-9986-A9A62BC0679B}"/>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410620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15A5-31C3-497D-B891-0D66B90EAD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D4DAF5-89E5-4D28-BC64-9F940B68F368}"/>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4" name="Footer Placeholder 3">
            <a:extLst>
              <a:ext uri="{FF2B5EF4-FFF2-40B4-BE49-F238E27FC236}">
                <a16:creationId xmlns:a16="http://schemas.microsoft.com/office/drawing/2014/main" id="{990D8DB8-F5C3-413B-8D65-F421FB610702}"/>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CD450BE5-51AD-4379-B6F4-7881E8C4A811}"/>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82856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E15F5-F82D-4A67-83F3-F0965C484B15}"/>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3" name="Footer Placeholder 2">
            <a:extLst>
              <a:ext uri="{FF2B5EF4-FFF2-40B4-BE49-F238E27FC236}">
                <a16:creationId xmlns:a16="http://schemas.microsoft.com/office/drawing/2014/main" id="{F0D55F12-CA6C-48CA-9197-89B21DE7CBEB}"/>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28328BEF-733B-43BF-B387-173A4187DF76}"/>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88806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AF63-066A-49DF-AF03-8A04CF1BACF1}"/>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38DDF7-907D-4F6F-920A-9A9E2BBF198C}"/>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0CAE19-0C84-4445-890A-89811688821A}"/>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F76597-0291-4220-816B-5C702ECAFFE0}"/>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6" name="Footer Placeholder 5">
            <a:extLst>
              <a:ext uri="{FF2B5EF4-FFF2-40B4-BE49-F238E27FC236}">
                <a16:creationId xmlns:a16="http://schemas.microsoft.com/office/drawing/2014/main" id="{59A5ED53-477D-4932-B9F0-04AF165F90B1}"/>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4DC44D2-1EC8-4561-8780-5B5515145368}"/>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337195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28F-B168-4020-81B9-3681370F2AD2}"/>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88D4DD-5D99-496C-8710-A96024D21C8D}"/>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450F66FB-7A6E-4B07-8162-653C0290B491}"/>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2171C2-9A4D-4CFE-A957-4E9B7E03CD5E}"/>
              </a:ext>
            </a:extLst>
          </p:cNvPr>
          <p:cNvSpPr>
            <a:spLocks noGrp="1"/>
          </p:cNvSpPr>
          <p:nvPr>
            <p:ph type="dt" sz="half" idx="10"/>
          </p:nvPr>
        </p:nvSpPr>
        <p:spPr/>
        <p:txBody>
          <a:bodyPr/>
          <a:lstStyle/>
          <a:p>
            <a:fld id="{EDF33987-6305-4E2A-BF18-EF013ECE927B}" type="datetimeFigureOut">
              <a:rPr lang="en-US" smtClean="0"/>
              <a:t>3/26/2024</a:t>
            </a:fld>
            <a:endParaRPr lang="en-US"/>
          </a:p>
        </p:txBody>
      </p:sp>
      <p:sp>
        <p:nvSpPr>
          <p:cNvPr id="6" name="Footer Placeholder 5">
            <a:extLst>
              <a:ext uri="{FF2B5EF4-FFF2-40B4-BE49-F238E27FC236}">
                <a16:creationId xmlns:a16="http://schemas.microsoft.com/office/drawing/2014/main" id="{BFCFDCE7-2F63-491E-917F-7AAF0AB248DE}"/>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476E91BE-77BE-4D33-9A75-AD1F97EB1587}"/>
              </a:ext>
            </a:extLst>
          </p:cNvPr>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0088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alpha val="94000"/>
              </a:schemeClr>
            </a:gs>
            <a:gs pos="74000">
              <a:schemeClr val="accent1">
                <a:lumMod val="20000"/>
                <a:lumOff val="80000"/>
              </a:schemeClr>
            </a:gs>
            <a:gs pos="83000">
              <a:schemeClr val="accent1">
                <a:lumMod val="60000"/>
                <a:lumOff val="40000"/>
              </a:schemeClr>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EA12D-D126-4FE0-A939-288EEF5F2AB8}"/>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0C560-3299-48A6-9113-29FF9D707462}"/>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4604D-10A6-40C8-81C1-6C00C5DB5F7C}"/>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3/26/2024</a:t>
            </a:fld>
            <a:endParaRPr lang="en-US"/>
          </a:p>
        </p:txBody>
      </p:sp>
      <p:sp>
        <p:nvSpPr>
          <p:cNvPr id="5" name="Footer Placeholder 4">
            <a:extLst>
              <a:ext uri="{FF2B5EF4-FFF2-40B4-BE49-F238E27FC236}">
                <a16:creationId xmlns:a16="http://schemas.microsoft.com/office/drawing/2014/main" id="{348AA1F2-6D9B-4E76-A360-40F1B5A2D1FC}"/>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A359307F-7CAF-4E4A-9B82-73F419A0D6B5}"/>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340292497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diatoursonline.com/" TargetMode="External"/><Relationship Id="rId2" Type="http://schemas.openxmlformats.org/officeDocument/2006/relationships/hyperlink" Target="https://www.wikipedia.com/" TargetMode="External"/><Relationship Id="rId1" Type="http://schemas.openxmlformats.org/officeDocument/2006/relationships/slideLayout" Target="../slideLayouts/slideLayout2.xml"/><Relationship Id="rId4" Type="http://schemas.openxmlformats.org/officeDocument/2006/relationships/hyperlink" Target="https://www.realitytoursandtrave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776" y="0"/>
            <a:ext cx="11449272" cy="3048001"/>
          </a:xfrm>
        </p:spPr>
        <p:txBody>
          <a:bodyPr>
            <a:normAutofit/>
          </a:bodyPr>
          <a:lstStyle/>
          <a:p>
            <a:r>
              <a:rPr lang="en-US" sz="7200" dirty="0">
                <a:latin typeface="Algerian" panose="04020705040A02060702" pitchFamily="82" charset="0"/>
              </a:rPr>
              <a:t>TOUR AND TRAVEL BUDDY</a:t>
            </a:r>
          </a:p>
        </p:txBody>
      </p:sp>
      <p:sp>
        <p:nvSpPr>
          <p:cNvPr id="6" name="TextBox 5">
            <a:extLst>
              <a:ext uri="{FF2B5EF4-FFF2-40B4-BE49-F238E27FC236}">
                <a16:creationId xmlns:a16="http://schemas.microsoft.com/office/drawing/2014/main" id="{2CDC6A90-D822-4F17-A2B0-90EE9D6290DC}"/>
              </a:ext>
            </a:extLst>
          </p:cNvPr>
          <p:cNvSpPr txBox="1"/>
          <p:nvPr/>
        </p:nvSpPr>
        <p:spPr>
          <a:xfrm>
            <a:off x="189756" y="4941168"/>
            <a:ext cx="4824536" cy="757130"/>
          </a:xfrm>
          <a:prstGeom prst="rect">
            <a:avLst/>
          </a:prstGeom>
          <a:noFill/>
        </p:spPr>
        <p:txBody>
          <a:bodyPr wrap="square" rtlCol="0">
            <a:spAutoFit/>
          </a:bodyPr>
          <a:lstStyle/>
          <a:p>
            <a:pPr>
              <a:lnSpc>
                <a:spcPct val="90000"/>
              </a:lnSpc>
            </a:pPr>
            <a:r>
              <a:rPr lang="en-US" sz="2400" dirty="0">
                <a:latin typeface="Times New Roman" panose="02020603050405020304" pitchFamily="18" charset="0"/>
                <a:cs typeface="Times New Roman" panose="02020603050405020304" pitchFamily="18" charset="0"/>
              </a:rPr>
              <a:t>SUBMITTED TO :</a:t>
            </a:r>
          </a:p>
          <a:p>
            <a:pPr>
              <a:lnSpc>
                <a:spcPct val="90000"/>
              </a:lnSpc>
            </a:pPr>
            <a:r>
              <a:rPr lang="en-US" sz="2400" dirty="0" err="1">
                <a:latin typeface="Calibri" panose="020F0502020204030204" pitchFamily="34" charset="0"/>
                <a:cs typeface="Calibri" panose="020F0502020204030204" pitchFamily="34" charset="0"/>
              </a:rPr>
              <a:t>Ms</a:t>
            </a:r>
            <a:r>
              <a:rPr lang="en-US" sz="2400" dirty="0">
                <a:latin typeface="Calibri" panose="020F0502020204030204" pitchFamily="34" charset="0"/>
                <a:cs typeface="Calibri" panose="020F0502020204030204" pitchFamily="34" charset="0"/>
              </a:rPr>
              <a:t> Rachana Yadav</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E5765A1-B7A9-4645-BC9C-0B3581C0533A}"/>
              </a:ext>
            </a:extLst>
          </p:cNvPr>
          <p:cNvSpPr txBox="1"/>
          <p:nvPr/>
        </p:nvSpPr>
        <p:spPr>
          <a:xfrm>
            <a:off x="6454452" y="4982958"/>
            <a:ext cx="5734373" cy="1421928"/>
          </a:xfrm>
          <a:prstGeom prst="rect">
            <a:avLst/>
          </a:prstGeom>
          <a:noFill/>
        </p:spPr>
        <p:txBody>
          <a:bodyPr wrap="square" rtlCol="0">
            <a:spAutoFit/>
          </a:bodyPr>
          <a:lstStyle/>
          <a:p>
            <a:pPr>
              <a:lnSpc>
                <a:spcPct val="90000"/>
              </a:lnSpc>
            </a:pPr>
            <a:r>
              <a:rPr lang="en-US" sz="2400" dirty="0">
                <a:latin typeface="Times New Roman" panose="02020603050405020304" pitchFamily="18" charset="0"/>
                <a:cs typeface="Times New Roman" panose="02020603050405020304" pitchFamily="18" charset="0"/>
              </a:rPr>
              <a:t>SUBMITTED BY :</a:t>
            </a:r>
          </a:p>
          <a:p>
            <a:pPr>
              <a:lnSpc>
                <a:spcPct val="90000"/>
              </a:lnSpc>
            </a:pPr>
            <a:r>
              <a:rPr lang="en-US" sz="2400" dirty="0"/>
              <a:t>	</a:t>
            </a:r>
            <a:r>
              <a:rPr lang="en-US" sz="2400" dirty="0">
                <a:latin typeface="Calibri" panose="020F0502020204030204" pitchFamily="34" charset="0"/>
                <a:cs typeface="Calibri" panose="020F0502020204030204" pitchFamily="34" charset="0"/>
              </a:rPr>
              <a:t>Ritika </a:t>
            </a:r>
            <a:r>
              <a:rPr lang="en-US" sz="2400" dirty="0" err="1">
                <a:latin typeface="Calibri" panose="020F0502020204030204" pitchFamily="34" charset="0"/>
                <a:cs typeface="Calibri" panose="020F0502020204030204" pitchFamily="34" charset="0"/>
              </a:rPr>
              <a:t>Kausha</a:t>
            </a:r>
            <a:r>
              <a:rPr lang="en-IN" sz="2400" dirty="0">
                <a:latin typeface="Calibri" panose="020F0502020204030204" pitchFamily="34" charset="0"/>
                <a:cs typeface="Calibri" panose="020F0502020204030204" pitchFamily="34" charset="0"/>
              </a:rPr>
              <a:t>l (backend Developer)</a:t>
            </a:r>
          </a:p>
          <a:p>
            <a:pPr>
              <a:lnSpc>
                <a:spcPct val="90000"/>
              </a:lnSpc>
            </a:pPr>
            <a:r>
              <a:rPr lang="en-US" sz="2400" dirty="0">
                <a:latin typeface="Calibri" panose="020F0502020204030204" pitchFamily="34" charset="0"/>
                <a:cs typeface="Calibri" panose="020F0502020204030204" pitchFamily="34" charset="0"/>
              </a:rPr>
              <a:t>	A</a:t>
            </a:r>
            <a:r>
              <a:rPr lang="en-IN" sz="2400" dirty="0" err="1">
                <a:latin typeface="Calibri" panose="020F0502020204030204" pitchFamily="34" charset="0"/>
                <a:cs typeface="Calibri" panose="020F0502020204030204" pitchFamily="34" charset="0"/>
              </a:rPr>
              <a:t>njali</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Bothra</a:t>
            </a:r>
            <a:r>
              <a:rPr lang="en-IN" sz="2400" dirty="0">
                <a:latin typeface="Calibri" panose="020F0502020204030204" pitchFamily="34" charset="0"/>
                <a:cs typeface="Calibri" panose="020F0502020204030204" pitchFamily="34" charset="0"/>
              </a:rPr>
              <a:t> (java Developer)</a:t>
            </a:r>
          </a:p>
          <a:p>
            <a:pPr>
              <a:lnSpc>
                <a:spcPct val="90000"/>
              </a:lnSpc>
            </a:pPr>
            <a:r>
              <a:rPr lang="en-US" sz="2400" dirty="0">
                <a:latin typeface="Calibri" panose="020F0502020204030204" pitchFamily="34" charset="0"/>
                <a:cs typeface="Calibri" panose="020F0502020204030204" pitchFamily="34" charset="0"/>
              </a:rPr>
              <a:t>	Y</a:t>
            </a:r>
            <a:r>
              <a:rPr lang="en-IN" sz="2400" dirty="0" err="1">
                <a:latin typeface="Calibri" panose="020F0502020204030204" pitchFamily="34" charset="0"/>
                <a:cs typeface="Calibri" panose="020F0502020204030204" pitchFamily="34" charset="0"/>
              </a:rPr>
              <a:t>ashi</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Audichya</a:t>
            </a:r>
            <a:r>
              <a:rPr lang="en-IN" sz="2400" dirty="0">
                <a:latin typeface="Calibri" panose="020F0502020204030204" pitchFamily="34" charset="0"/>
                <a:cs typeface="Calibri" panose="020F0502020204030204" pitchFamily="34" charset="0"/>
              </a:rPr>
              <a:t> (Designing)</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583C4C-CFB6-416F-A2FF-612BEB4B234C}"/>
              </a:ext>
            </a:extLst>
          </p:cNvPr>
          <p:cNvSpPr>
            <a:spLocks noGrp="1"/>
          </p:cNvSpPr>
          <p:nvPr>
            <p:ph type="title"/>
          </p:nvPr>
        </p:nvSpPr>
        <p:spPr>
          <a:xfrm>
            <a:off x="0" y="361917"/>
            <a:ext cx="9145016" cy="835496"/>
          </a:xfrm>
        </p:spPr>
        <p:txBody>
          <a:bodyPr>
            <a:normAutofit/>
          </a:bodyPr>
          <a:lstStyle/>
          <a:p>
            <a:r>
              <a:rPr lang="en-US" sz="3200" dirty="0">
                <a:latin typeface="Bell MT" panose="02020503060305020303" pitchFamily="18" charset="0"/>
              </a:rPr>
              <a:t>TOUR </a:t>
            </a:r>
            <a:r>
              <a:rPr lang="en-US" sz="3200" dirty="0" err="1">
                <a:latin typeface="Bell MT" panose="02020503060305020303" pitchFamily="18" charset="0"/>
              </a:rPr>
              <a:t>PACKaGES</a:t>
            </a:r>
            <a:r>
              <a:rPr lang="en-US" sz="3200" dirty="0">
                <a:latin typeface="Bell MT" panose="02020503060305020303" pitchFamily="18" charset="0"/>
              </a:rPr>
              <a:t>:-</a:t>
            </a:r>
            <a:endParaRPr lang="en-IN" sz="3200" dirty="0">
              <a:latin typeface="Bell MT" panose="02020503060305020303" pitchFamily="18" charset="0"/>
            </a:endParaRPr>
          </a:p>
        </p:txBody>
      </p:sp>
      <p:sp>
        <p:nvSpPr>
          <p:cNvPr id="6" name="Text Placeholder 5">
            <a:extLst>
              <a:ext uri="{FF2B5EF4-FFF2-40B4-BE49-F238E27FC236}">
                <a16:creationId xmlns:a16="http://schemas.microsoft.com/office/drawing/2014/main" id="{4C35D2CB-D96F-4FD2-A7A1-E8A8F1D8FA07}"/>
              </a:ext>
            </a:extLst>
          </p:cNvPr>
          <p:cNvSpPr>
            <a:spLocks noGrp="1"/>
          </p:cNvSpPr>
          <p:nvPr>
            <p:ph type="body" idx="1"/>
          </p:nvPr>
        </p:nvSpPr>
        <p:spPr/>
        <p:txBody>
          <a:bodyPr/>
          <a:lstStyle/>
          <a:p>
            <a:endParaRPr lang="en-IN" dirty="0"/>
          </a:p>
        </p:txBody>
      </p:sp>
      <p:pic>
        <p:nvPicPr>
          <p:cNvPr id="11" name="Content Placeholder 10">
            <a:extLst>
              <a:ext uri="{FF2B5EF4-FFF2-40B4-BE49-F238E27FC236}">
                <a16:creationId xmlns:a16="http://schemas.microsoft.com/office/drawing/2014/main" id="{53B1CBCE-2DBF-41CA-9C7F-02603EB45B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340768"/>
            <a:ext cx="4118943" cy="3979583"/>
          </a:xfrm>
        </p:spPr>
      </p:pic>
      <p:sp>
        <p:nvSpPr>
          <p:cNvPr id="8" name="Text Placeholder 7">
            <a:extLst>
              <a:ext uri="{FF2B5EF4-FFF2-40B4-BE49-F238E27FC236}">
                <a16:creationId xmlns:a16="http://schemas.microsoft.com/office/drawing/2014/main" id="{63D1948A-AF6D-44A5-B647-75A049CB31D9}"/>
              </a:ext>
            </a:extLst>
          </p:cNvPr>
          <p:cNvSpPr>
            <a:spLocks noGrp="1"/>
          </p:cNvSpPr>
          <p:nvPr>
            <p:ph type="body" sz="quarter" idx="3"/>
          </p:nvPr>
        </p:nvSpPr>
        <p:spPr>
          <a:xfrm>
            <a:off x="0" y="5399265"/>
            <a:ext cx="10657184" cy="838201"/>
          </a:xfrm>
        </p:spPr>
        <p:txBody>
          <a:bodyPr/>
          <a:lstStyle/>
          <a:p>
            <a:r>
              <a:rPr lang="en-US" dirty="0">
                <a:latin typeface="Calibri" panose="020F0502020204030204" pitchFamily="34" charset="0"/>
                <a:cs typeface="Calibri" panose="020F0502020204030204" pitchFamily="34" charset="0"/>
              </a:rPr>
              <a:t>DESCRIPTION:- DETAILS OF AVAILABLE TOUR PACKAGES</a:t>
            </a:r>
            <a:endParaRPr lang="en-IN" dirty="0">
              <a:latin typeface="Calibri" panose="020F0502020204030204" pitchFamily="34" charset="0"/>
              <a:cs typeface="Calibri" panose="020F0502020204030204" pitchFamily="34" charset="0"/>
            </a:endParaRPr>
          </a:p>
        </p:txBody>
      </p:sp>
      <p:pic>
        <p:nvPicPr>
          <p:cNvPr id="18" name="Content Placeholder 17">
            <a:extLst>
              <a:ext uri="{FF2B5EF4-FFF2-40B4-BE49-F238E27FC236}">
                <a16:creationId xmlns:a16="http://schemas.microsoft.com/office/drawing/2014/main" id="{66E6C1FC-3692-4552-99BA-9E6FE6FAB9A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07789" y="1340768"/>
            <a:ext cx="4118943" cy="3979583"/>
          </a:xfrm>
        </p:spPr>
      </p:pic>
      <p:pic>
        <p:nvPicPr>
          <p:cNvPr id="14" name="Picture 13">
            <a:extLst>
              <a:ext uri="{FF2B5EF4-FFF2-40B4-BE49-F238E27FC236}">
                <a16:creationId xmlns:a16="http://schemas.microsoft.com/office/drawing/2014/main" id="{5A8E5BDE-F7B7-491E-92B4-D9BA61426ABC}"/>
              </a:ext>
            </a:extLst>
          </p:cNvPr>
          <p:cNvPicPr>
            <a:picLocks noChangeAspect="1"/>
          </p:cNvPicPr>
          <p:nvPr/>
        </p:nvPicPr>
        <p:blipFill>
          <a:blip r:embed="rId4"/>
          <a:stretch>
            <a:fillRect/>
          </a:stretch>
        </p:blipFill>
        <p:spPr>
          <a:xfrm>
            <a:off x="8026732" y="1340768"/>
            <a:ext cx="4162093" cy="3979583"/>
          </a:xfrm>
          <a:prstGeom prst="rect">
            <a:avLst/>
          </a:prstGeom>
        </p:spPr>
      </p:pic>
    </p:spTree>
    <p:extLst>
      <p:ext uri="{BB962C8B-B14F-4D97-AF65-F5344CB8AC3E}">
        <p14:creationId xmlns:p14="http://schemas.microsoft.com/office/powerpoint/2010/main" val="64335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18B765-DBA9-4363-B9A2-B93468E10F3E}"/>
              </a:ext>
            </a:extLst>
          </p:cNvPr>
          <p:cNvSpPr>
            <a:spLocks noGrp="1"/>
          </p:cNvSpPr>
          <p:nvPr>
            <p:ph type="title"/>
          </p:nvPr>
        </p:nvSpPr>
        <p:spPr>
          <a:xfrm>
            <a:off x="1217614" y="274638"/>
            <a:ext cx="9753600" cy="922114"/>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E649C2B-FBE9-4861-8148-6AB551217E90}"/>
              </a:ext>
            </a:extLst>
          </p:cNvPr>
          <p:cNvSpPr>
            <a:spLocks noGrp="1"/>
          </p:cNvSpPr>
          <p:nvPr>
            <p:ph idx="1"/>
          </p:nvPr>
        </p:nvSpPr>
        <p:spPr>
          <a:xfrm>
            <a:off x="333772" y="2060848"/>
            <a:ext cx="11233248" cy="4680520"/>
          </a:xfrm>
        </p:spPr>
        <p:txBody>
          <a:bodyPr>
            <a:normAutofit/>
          </a:bodyPr>
          <a:lstStyle/>
          <a:p>
            <a:pPr algn="just">
              <a:buFont typeface="Wingdings" panose="05000000000000000000" pitchFamily="2" charset="2"/>
              <a:buChar char="Ø"/>
            </a:pPr>
            <a:r>
              <a:rPr lang="en-US" sz="3200" dirty="0">
                <a:latin typeface="Bell MT" panose="02020503060305020303" pitchFamily="18" charset="0"/>
              </a:rPr>
              <a:t>We will include more functionality as per the user requirements.</a:t>
            </a:r>
          </a:p>
          <a:p>
            <a:pPr algn="just">
              <a:buFont typeface="Wingdings" panose="05000000000000000000" pitchFamily="2" charset="2"/>
              <a:buChar char="Ø"/>
            </a:pPr>
            <a:r>
              <a:rPr lang="en-US" sz="3200" dirty="0">
                <a:latin typeface="Bell MT" panose="02020503060305020303" pitchFamily="18" charset="0"/>
              </a:rPr>
              <a:t>We want to improved our home page, as it is the main thing which attracts all user.</a:t>
            </a:r>
          </a:p>
          <a:p>
            <a:pPr algn="just">
              <a:buFont typeface="Wingdings" panose="05000000000000000000" pitchFamily="2" charset="2"/>
              <a:buChar char="Ø"/>
            </a:pPr>
            <a:r>
              <a:rPr lang="en-US" sz="3200" dirty="0">
                <a:latin typeface="Bell MT" panose="02020503060305020303" pitchFamily="18" charset="0"/>
              </a:rPr>
              <a:t>Not a single website is ever consider as complete forever firstly because there is always something new requirement also are growing day by day.</a:t>
            </a:r>
            <a:endParaRPr lang="en-IN" sz="3200" dirty="0">
              <a:latin typeface="Bell MT" panose="02020503060305020303" pitchFamily="18" charset="0"/>
            </a:endParaRPr>
          </a:p>
        </p:txBody>
      </p:sp>
    </p:spTree>
    <p:extLst>
      <p:ext uri="{BB962C8B-B14F-4D97-AF65-F5344CB8AC3E}">
        <p14:creationId xmlns:p14="http://schemas.microsoft.com/office/powerpoint/2010/main" val="307648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F3B-B511-461A-A3AA-3C66C208D8CD}"/>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4838ED-2BF2-431C-81E6-A360D85E29BE}"/>
              </a:ext>
            </a:extLst>
          </p:cNvPr>
          <p:cNvSpPr>
            <a:spLocks noGrp="1"/>
          </p:cNvSpPr>
          <p:nvPr>
            <p:ph idx="1"/>
          </p:nvPr>
        </p:nvSpPr>
        <p:spPr>
          <a:xfrm>
            <a:off x="981844" y="2495884"/>
            <a:ext cx="9753600" cy="4343400"/>
          </a:xfrm>
        </p:spPr>
        <p:txBody>
          <a:bodyPr/>
          <a:lstStyle/>
          <a:p>
            <a:pPr>
              <a:buFont typeface="Wingdings" panose="05000000000000000000" pitchFamily="2" charset="2"/>
              <a:buChar char="Ø"/>
            </a:pPr>
            <a:r>
              <a:rPr lang="fr-FR" dirty="0">
                <a:hlinkClick r:id="rId2"/>
              </a:rPr>
              <a:t> https://www.wikipedia.com</a:t>
            </a:r>
            <a:endParaRPr lang="fr-FR" dirty="0"/>
          </a:p>
          <a:p>
            <a:pPr>
              <a:buFont typeface="Wingdings" panose="05000000000000000000" pitchFamily="2" charset="2"/>
              <a:buChar char="Ø"/>
            </a:pPr>
            <a:r>
              <a:rPr lang="fr-FR" dirty="0">
                <a:hlinkClick r:id="rId3"/>
              </a:rPr>
              <a:t> https://www.indiaToursOnline.com</a:t>
            </a:r>
            <a:endParaRPr lang="fr-FR" dirty="0"/>
          </a:p>
          <a:p>
            <a:pPr>
              <a:buFont typeface="Wingdings" panose="05000000000000000000" pitchFamily="2" charset="2"/>
              <a:buChar char="Ø"/>
            </a:pPr>
            <a:r>
              <a:rPr lang="fr-FR" dirty="0">
                <a:hlinkClick r:id="rId4"/>
              </a:rPr>
              <a:t> https://www.realitytoursandtravel.com</a:t>
            </a:r>
            <a:endParaRPr lang="fr-FR" dirty="0"/>
          </a:p>
          <a:p>
            <a:endParaRPr lang="en-IN" dirty="0"/>
          </a:p>
        </p:txBody>
      </p:sp>
    </p:spTree>
    <p:extLst>
      <p:ext uri="{BB962C8B-B14F-4D97-AF65-F5344CB8AC3E}">
        <p14:creationId xmlns:p14="http://schemas.microsoft.com/office/powerpoint/2010/main" val="128577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234-E111-4DD4-98C5-0F34449F62A1}"/>
              </a:ext>
            </a:extLst>
          </p:cNvPr>
          <p:cNvSpPr>
            <a:spLocks noGrp="1"/>
          </p:cNvSpPr>
          <p:nvPr>
            <p:ph type="title"/>
          </p:nvPr>
        </p:nvSpPr>
        <p:spPr>
          <a:xfrm>
            <a:off x="2349996" y="1196752"/>
            <a:ext cx="9485314" cy="3960440"/>
          </a:xfrm>
        </p:spPr>
        <p:txBody>
          <a:bodyPr>
            <a:normAutofit/>
          </a:bodyPr>
          <a:lstStyle/>
          <a:p>
            <a:r>
              <a:rPr lang="en-US" sz="9600" dirty="0">
                <a:solidFill>
                  <a:schemeClr val="tx1"/>
                </a:solidFill>
                <a:latin typeface="Algerian" panose="04020705040A02060702" pitchFamily="82" charset="0"/>
              </a:rPr>
              <a:t>THANK YOU</a:t>
            </a:r>
            <a:endParaRPr lang="en-IN" sz="9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538269293"/>
      </p:ext>
    </p:extLst>
  </p:cSld>
  <p:clrMapOvr>
    <a:masterClrMapping/>
  </p:clrMapOvr>
  <mc:AlternateContent xmlns:mc="http://schemas.openxmlformats.org/markup-compatibility/2006">
    <mc:Choice xmlns:p14="http://schemas.microsoft.com/office/powerpoint/2010/main" Requires="p14">
      <p:transition p14:dur="0" advTm="36000000"/>
    </mc:Choice>
    <mc:Fallback>
      <p:transition advTm="36000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0"/>
            <a:ext cx="9753600" cy="1325562"/>
          </a:xfrm>
        </p:spPr>
        <p:txBody>
          <a:bodyPr>
            <a:normAutofit/>
          </a:bodyPr>
          <a:lstStyle/>
          <a:p>
            <a:pPr algn="ctr"/>
            <a:r>
              <a:rPr lang="en-US" sz="6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77788" y="1484784"/>
            <a:ext cx="11089232" cy="4968552"/>
          </a:xfrm>
        </p:spPr>
        <p:txBody>
          <a:bodyPr>
            <a:normAutofit/>
          </a:bodyPr>
          <a:lstStyle/>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The Travel Buddy is a Java-based project designed to streamline and automate various aspects of travel planning and management. By leveraging advanced technology and user-friendly interfaces, the Travel Buddy aims to enhance efficiency, convenience, and cost-effectiveness for both travelers and travel administrators.</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Moreover, the Travel Buddy simplifies the process of itinerary management by providing intuitive tools for booking flights, hotels, rental cars, and other travel services. </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Overall, the Travel Management System offers a comprehensive solution for managing all aspects of corporate or personal travel. </a:t>
            </a:r>
            <a:endParaRPr lang="en-US" dirty="0"/>
          </a:p>
          <a:p>
            <a:endParaRPr lang="en-US" dirty="0"/>
          </a:p>
        </p:txBody>
      </p:sp>
    </p:spTree>
    <p:extLst>
      <p:ext uri="{BB962C8B-B14F-4D97-AF65-F5344CB8AC3E}">
        <p14:creationId xmlns:p14="http://schemas.microsoft.com/office/powerpoint/2010/main" val="141381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65C5-6213-4911-ACD0-DC4199EB8F91}"/>
              </a:ext>
            </a:extLst>
          </p:cNvPr>
          <p:cNvSpPr>
            <a:spLocks noGrp="1"/>
          </p:cNvSpPr>
          <p:nvPr>
            <p:ph type="title"/>
          </p:nvPr>
        </p:nvSpPr>
        <p:spPr>
          <a:xfrm>
            <a:off x="1209012" y="188640"/>
            <a:ext cx="9753600" cy="1008112"/>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7BF937-486F-467A-8740-2A04E92F4806}"/>
              </a:ext>
            </a:extLst>
          </p:cNvPr>
          <p:cNvSpPr>
            <a:spLocks noGrp="1"/>
          </p:cNvSpPr>
          <p:nvPr>
            <p:ph idx="1"/>
          </p:nvPr>
        </p:nvSpPr>
        <p:spPr>
          <a:xfrm>
            <a:off x="361176" y="1628800"/>
            <a:ext cx="11449272" cy="4351338"/>
          </a:xfrm>
        </p:spPr>
        <p:txBody>
          <a:bodyPr>
            <a:normAutofit/>
          </a:bodyPr>
          <a:lstStyle/>
          <a:p>
            <a:pPr marL="571500" indent="-571500" algn="just">
              <a:buFont typeface="+mj-lt"/>
              <a:buAutoNum type="romanUcPeriod"/>
            </a:pPr>
            <a:r>
              <a:rPr lang="en-US" dirty="0"/>
              <a:t>The purpose of website is established fact that Internet users are increasing today. Today One of the main purposes of the website is to facilitate the offline customer online because customers cannot spend their precious time in markets trying to find out the best deal.</a:t>
            </a:r>
          </a:p>
          <a:p>
            <a:pPr marL="571500" indent="-571500" algn="just">
              <a:buFont typeface="+mj-lt"/>
              <a:buAutoNum type="romanUcPeriod"/>
            </a:pPr>
            <a:r>
              <a:rPr lang="en-US" dirty="0"/>
              <a:t>Our priority will be our customers and their travel requirements.</a:t>
            </a:r>
          </a:p>
          <a:p>
            <a:pPr marL="571500" indent="-571500" algn="just">
              <a:buFont typeface="+mj-lt"/>
              <a:buAutoNum type="romanUcPeriod"/>
            </a:pPr>
            <a:r>
              <a:rPr lang="en-US" dirty="0"/>
              <a:t> There will be many users visiting the portal and hence we require a strong and reliable frontend which can withhold the users on our site.</a:t>
            </a:r>
          </a:p>
          <a:p>
            <a:pPr marL="571500" indent="-571500" algn="just">
              <a:buFont typeface="+mj-lt"/>
              <a:buAutoNum type="romanUcPeriod"/>
            </a:pPr>
            <a:r>
              <a:rPr lang="en-US" dirty="0"/>
              <a:t>We will be putting an effort to provide the right choice to the people when they plan a holiday and beware them from the false advertising.</a:t>
            </a:r>
            <a:endParaRPr lang="en-IN" dirty="0"/>
          </a:p>
        </p:txBody>
      </p:sp>
    </p:spTree>
    <p:extLst>
      <p:ext uri="{BB962C8B-B14F-4D97-AF65-F5344CB8AC3E}">
        <p14:creationId xmlns:p14="http://schemas.microsoft.com/office/powerpoint/2010/main" val="147353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037A-B54F-450E-BD35-BD13FF7AC75D}"/>
              </a:ext>
            </a:extLst>
          </p:cNvPr>
          <p:cNvSpPr>
            <a:spLocks noGrp="1"/>
          </p:cNvSpPr>
          <p:nvPr>
            <p:ph type="title"/>
          </p:nvPr>
        </p:nvSpPr>
        <p:spPr>
          <a:xfrm>
            <a:off x="765820" y="116633"/>
            <a:ext cx="10205394" cy="1008111"/>
          </a:xfrm>
        </p:spPr>
        <p:txBody>
          <a:bodyPr>
            <a:norm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Techniques used</a:t>
            </a:r>
            <a:endParaRPr lang="en-IN" sz="6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5835B-6238-48B7-A20A-3E4097E79CE4}"/>
              </a:ext>
            </a:extLst>
          </p:cNvPr>
          <p:cNvSpPr>
            <a:spLocks noGrp="1"/>
          </p:cNvSpPr>
          <p:nvPr>
            <p:ph idx="1"/>
          </p:nvPr>
        </p:nvSpPr>
        <p:spPr>
          <a:xfrm>
            <a:off x="117748" y="1124744"/>
            <a:ext cx="11881320" cy="6984776"/>
          </a:xfrm>
        </p:spPr>
        <p:txBody>
          <a:bodyPr>
            <a:noAutofit/>
          </a:bodyPr>
          <a:lstStyle/>
          <a:p>
            <a:pPr marL="45720" indent="0" algn="just">
              <a:buNone/>
            </a:pPr>
            <a:r>
              <a:rPr lang="en-US" sz="1800" b="1" dirty="0">
                <a:latin typeface="Calibri" panose="020F0502020204030204" pitchFamily="34" charset="0"/>
                <a:cs typeface="Calibri" panose="020F0502020204030204" pitchFamily="34" charset="0"/>
              </a:rPr>
              <a:t>1. User Interface Design using Java Swing and AWT:</a:t>
            </a:r>
            <a:endParaRPr lang="en-US" sz="1800" dirty="0">
              <a:latin typeface="Calibri" panose="020F0502020204030204" pitchFamily="34" charset="0"/>
              <a:cs typeface="Calibri" panose="020F0502020204030204" pitchFamily="34" charset="0"/>
            </a:endParaRPr>
          </a:p>
          <a:p>
            <a:pPr lvl="1" algn="just"/>
            <a:r>
              <a:rPr lang="en-US" sz="1800" dirty="0">
                <a:latin typeface="Calibri" panose="020F0502020204030204" pitchFamily="34" charset="0"/>
                <a:cs typeface="Calibri" panose="020F0502020204030204" pitchFamily="34" charset="0"/>
              </a:rPr>
              <a:t>Java Swing and AWT are used to create a graphical user interface (GUI) with various components such as buttons, text fields, labels, and tables.</a:t>
            </a:r>
          </a:p>
          <a:p>
            <a:pPr lvl="1" algn="just"/>
            <a:r>
              <a:rPr lang="en-US" sz="1800" dirty="0">
                <a:latin typeface="Calibri" panose="020F0502020204030204" pitchFamily="34" charset="0"/>
                <a:cs typeface="Calibri" panose="020F0502020204030204" pitchFamily="34" charset="0"/>
              </a:rPr>
              <a:t>Swing's rich set of components and AWT's lightweight components are utilized to design an intuitive and responsive UI.</a:t>
            </a:r>
          </a:p>
          <a:p>
            <a:pPr marL="45720" indent="0" algn="just">
              <a:buNone/>
            </a:pPr>
            <a:r>
              <a:rPr lang="en-US" sz="1800" b="1" dirty="0">
                <a:latin typeface="Calibri" panose="020F0502020204030204" pitchFamily="34" charset="0"/>
                <a:cs typeface="Calibri" panose="020F0502020204030204" pitchFamily="34" charset="0"/>
              </a:rPr>
              <a:t>2. Database Connectivity with SQL:</a:t>
            </a:r>
            <a:endParaRPr lang="en-US" sz="1800" dirty="0">
              <a:latin typeface="Calibri" panose="020F0502020204030204" pitchFamily="34" charset="0"/>
              <a:cs typeface="Calibri" panose="020F0502020204030204" pitchFamily="34" charset="0"/>
            </a:endParaRPr>
          </a:p>
          <a:p>
            <a:pPr lvl="1" algn="just"/>
            <a:r>
              <a:rPr lang="en-US" sz="1800" dirty="0">
                <a:latin typeface="Calibri" panose="020F0502020204030204" pitchFamily="34" charset="0"/>
                <a:cs typeface="Calibri" panose="020F0502020204030204" pitchFamily="34" charset="0"/>
              </a:rPr>
              <a:t>SQL (Structured Query Language) is employed for database management.</a:t>
            </a:r>
          </a:p>
          <a:p>
            <a:pPr lvl="1" algn="just"/>
            <a:r>
              <a:rPr lang="en-US" sz="1800" dirty="0">
                <a:latin typeface="Calibri" panose="020F0502020204030204" pitchFamily="34" charset="0"/>
                <a:cs typeface="Calibri" panose="020F0502020204030204" pitchFamily="34" charset="0"/>
              </a:rPr>
              <a:t>JDBC (Java Database Connectivity) API is utilized to establish a connection between the Java application and the SQL database..</a:t>
            </a:r>
          </a:p>
          <a:p>
            <a:pPr marL="45720" indent="0" algn="just">
              <a:buNone/>
            </a:pPr>
            <a:r>
              <a:rPr lang="en-US" sz="1800" b="1" dirty="0">
                <a:latin typeface="Calibri" panose="020F0502020204030204" pitchFamily="34" charset="0"/>
                <a:cs typeface="Calibri" panose="020F0502020204030204" pitchFamily="34" charset="0"/>
              </a:rPr>
              <a:t>3. Security Measures:</a:t>
            </a:r>
            <a:endParaRPr lang="en-US" sz="1800" dirty="0">
              <a:latin typeface="Calibri" panose="020F0502020204030204" pitchFamily="34" charset="0"/>
              <a:cs typeface="Calibri" panose="020F0502020204030204" pitchFamily="34" charset="0"/>
            </a:endParaRPr>
          </a:p>
          <a:p>
            <a:pPr lvl="1" algn="just"/>
            <a:r>
              <a:rPr lang="en-US" sz="1800" dirty="0">
                <a:latin typeface="Calibri" panose="020F0502020204030204" pitchFamily="34" charset="0"/>
                <a:cs typeface="Calibri" panose="020F0502020204030204" pitchFamily="34" charset="0"/>
              </a:rPr>
              <a:t>Password encryption: User passwords are encrypted before storing them in the database to ensure data security.</a:t>
            </a:r>
          </a:p>
          <a:p>
            <a:pPr lvl="1" algn="just"/>
            <a:r>
              <a:rPr lang="en-US" sz="1800" dirty="0">
                <a:latin typeface="Calibri" panose="020F0502020204030204" pitchFamily="34" charset="0"/>
                <a:cs typeface="Calibri" panose="020F0502020204030204" pitchFamily="34" charset="0"/>
              </a:rPr>
              <a:t>Role-based access control: Different user roles (e.g., admin, regular user) are implemented to control access to various functionalities and data within the system.</a:t>
            </a:r>
          </a:p>
          <a:p>
            <a:pPr marL="45720" indent="0" algn="just">
              <a:buNone/>
            </a:pPr>
            <a:r>
              <a:rPr lang="en-US" sz="1800" b="1" dirty="0">
                <a:latin typeface="Calibri" panose="020F0502020204030204" pitchFamily="34" charset="0"/>
                <a:cs typeface="Calibri" panose="020F0502020204030204" pitchFamily="34" charset="0"/>
              </a:rPr>
              <a:t>4. Error Handling and Validation:</a:t>
            </a:r>
            <a:endParaRPr lang="en-US" sz="1800" dirty="0">
              <a:latin typeface="Calibri" panose="020F0502020204030204" pitchFamily="34" charset="0"/>
              <a:cs typeface="Calibri" panose="020F0502020204030204" pitchFamily="34" charset="0"/>
            </a:endParaRPr>
          </a:p>
          <a:p>
            <a:pPr lvl="1" algn="just"/>
            <a:r>
              <a:rPr lang="en-US" sz="1800" dirty="0">
                <a:latin typeface="Calibri" panose="020F0502020204030204" pitchFamily="34" charset="0"/>
                <a:cs typeface="Calibri" panose="020F0502020204030204" pitchFamily="34" charset="0"/>
              </a:rPr>
              <a:t>Input validation: The system performs validation checks on user inputs to prevent incorrect or malicious data from being entered.</a:t>
            </a:r>
          </a:p>
          <a:p>
            <a:pPr lvl="1" algn="just"/>
            <a:r>
              <a:rPr lang="en-US" sz="1800" dirty="0">
                <a:latin typeface="Calibri" panose="020F0502020204030204" pitchFamily="34" charset="0"/>
                <a:cs typeface="Calibri" panose="020F0502020204030204" pitchFamily="34" charset="0"/>
              </a:rPr>
              <a:t>Error handling: Proper error handling mechanisms are implemented to gracefully handle exceptions and provide informative error messages to users.</a:t>
            </a:r>
          </a:p>
          <a:p>
            <a:pPr lvl="1" algn="just"/>
            <a:endParaRPr lang="en-US" sz="1800" dirty="0">
              <a:latin typeface="Calibri" panose="020F0502020204030204" pitchFamily="34" charset="0"/>
              <a:cs typeface="Calibri" panose="020F0502020204030204" pitchFamily="34" charset="0"/>
            </a:endParaRPr>
          </a:p>
          <a:p>
            <a:endParaRPr lang="en-IN" sz="1800" dirty="0"/>
          </a:p>
        </p:txBody>
      </p:sp>
    </p:spTree>
    <p:extLst>
      <p:ext uri="{BB962C8B-B14F-4D97-AF65-F5344CB8AC3E}">
        <p14:creationId xmlns:p14="http://schemas.microsoft.com/office/powerpoint/2010/main" val="331543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7BE-F3FB-4250-82EF-E6D590EB9514}"/>
              </a:ext>
            </a:extLst>
          </p:cNvPr>
          <p:cNvSpPr>
            <a:spLocks noGrp="1"/>
          </p:cNvSpPr>
          <p:nvPr>
            <p:ph type="title"/>
          </p:nvPr>
        </p:nvSpPr>
        <p:spPr>
          <a:xfrm>
            <a:off x="1217614" y="274638"/>
            <a:ext cx="9753600" cy="850106"/>
          </a:xfrm>
        </p:spPr>
        <p:txBody>
          <a:bodyPr/>
          <a:lstStyle/>
          <a:p>
            <a:pPr algn="ctr"/>
            <a:r>
              <a:rPr lang="en-US"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233EA8-3ED2-4418-85B6-96783576B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932" y="1340768"/>
            <a:ext cx="7848872" cy="5112568"/>
          </a:xfrm>
        </p:spPr>
      </p:pic>
    </p:spTree>
    <p:extLst>
      <p:ext uri="{BB962C8B-B14F-4D97-AF65-F5344CB8AC3E}">
        <p14:creationId xmlns:p14="http://schemas.microsoft.com/office/powerpoint/2010/main" val="32685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534D-92C0-4F61-BEE0-37DA333CB157}"/>
              </a:ext>
            </a:extLst>
          </p:cNvPr>
          <p:cNvSpPr>
            <a:spLocks noGrp="1"/>
          </p:cNvSpPr>
          <p:nvPr>
            <p:ph type="title"/>
          </p:nvPr>
        </p:nvSpPr>
        <p:spPr>
          <a:xfrm>
            <a:off x="1217614" y="274638"/>
            <a:ext cx="9753600" cy="850106"/>
          </a:xfrm>
        </p:spPr>
        <p:txBody>
          <a:bodyPr/>
          <a:lstStyle/>
          <a:p>
            <a:pPr algn="ctr"/>
            <a:r>
              <a:rPr lang="en-US" dirty="0">
                <a:latin typeface="Times New Roman" panose="02020603050405020304" pitchFamily="18" charset="0"/>
                <a:cs typeface="Times New Roman" panose="02020603050405020304" pitchFamily="18" charset="0"/>
              </a:rPr>
              <a:t>Modules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691E3-A25E-4391-A21E-4F22C9DAC31B}"/>
              </a:ext>
            </a:extLst>
          </p:cNvPr>
          <p:cNvSpPr>
            <a:spLocks noGrp="1"/>
          </p:cNvSpPr>
          <p:nvPr>
            <p:ph sz="half" idx="1"/>
          </p:nvPr>
        </p:nvSpPr>
        <p:spPr>
          <a:xfrm>
            <a:off x="333773" y="1828800"/>
            <a:ext cx="5400600" cy="4343400"/>
          </a:xfrm>
        </p:spPr>
        <p:txBody>
          <a:bodyPr>
            <a:normAutofit/>
          </a:bodyPr>
          <a:lstStyle/>
          <a:p>
            <a:pPr marL="45720" indent="0">
              <a:buNone/>
            </a:pPr>
            <a:r>
              <a:rPr lang="en-IN" sz="3200" u="sng" dirty="0">
                <a:latin typeface="Bell MT" panose="02020503060305020303" pitchFamily="18" charset="0"/>
                <a:cs typeface="Calibri" panose="020F0502020204030204" pitchFamily="34" charset="0"/>
              </a:rPr>
              <a:t>CUSTOMER</a:t>
            </a:r>
            <a:r>
              <a:rPr lang="en-IN" sz="3200" dirty="0">
                <a:latin typeface="Bell MT" panose="02020503060305020303" pitchFamily="18" charset="0"/>
                <a:cs typeface="Calibri" panose="020F0502020204030204" pitchFamily="34" charset="0"/>
              </a:rPr>
              <a:t> :-</a:t>
            </a:r>
          </a:p>
          <a:p>
            <a:pPr marL="45720" indent="0">
              <a:buNone/>
            </a:pPr>
            <a:r>
              <a:rPr lang="en-IN" dirty="0"/>
              <a:t>	1. REGISTRATION </a:t>
            </a:r>
          </a:p>
          <a:p>
            <a:pPr marL="45720" indent="0">
              <a:buNone/>
            </a:pPr>
            <a:r>
              <a:rPr lang="en-IN" dirty="0"/>
              <a:t>	2. VIEW PACKAGES</a:t>
            </a:r>
          </a:p>
          <a:p>
            <a:pPr marL="45720" indent="0">
              <a:buNone/>
            </a:pPr>
            <a:r>
              <a:rPr lang="en-IN" dirty="0"/>
              <a:t>	3. BOOKING</a:t>
            </a:r>
          </a:p>
          <a:p>
            <a:pPr marL="45720" indent="0">
              <a:buNone/>
            </a:pPr>
            <a:r>
              <a:rPr lang="en-US" dirty="0"/>
              <a:t>	</a:t>
            </a:r>
            <a:r>
              <a:rPr lang="en-IN" dirty="0"/>
              <a:t>4. DESTINATION</a:t>
            </a:r>
          </a:p>
          <a:p>
            <a:pPr marL="45720" indent="0">
              <a:buNone/>
            </a:pPr>
            <a:r>
              <a:rPr lang="en-IN" dirty="0"/>
              <a:t>	5. GIVE E-PAYMENT</a:t>
            </a:r>
          </a:p>
          <a:p>
            <a:pPr marL="45720" indent="0">
              <a:buNone/>
            </a:pPr>
            <a:r>
              <a:rPr lang="en-IN" dirty="0"/>
              <a:t>	6. BOOKING CANCELLATION</a:t>
            </a:r>
          </a:p>
          <a:p>
            <a:pPr marL="45720" indent="0">
              <a:buNone/>
            </a:pPr>
            <a:r>
              <a:rPr lang="en-IN" dirty="0"/>
              <a:t>	7. GIVE FEEDBACK</a:t>
            </a:r>
          </a:p>
        </p:txBody>
      </p:sp>
      <p:sp>
        <p:nvSpPr>
          <p:cNvPr id="4" name="Content Placeholder 3">
            <a:extLst>
              <a:ext uri="{FF2B5EF4-FFF2-40B4-BE49-F238E27FC236}">
                <a16:creationId xmlns:a16="http://schemas.microsoft.com/office/drawing/2014/main" id="{755E5D4D-A77F-4D12-A410-639BEAF6A1E2}"/>
              </a:ext>
            </a:extLst>
          </p:cNvPr>
          <p:cNvSpPr>
            <a:spLocks noGrp="1"/>
          </p:cNvSpPr>
          <p:nvPr>
            <p:ph sz="half" idx="2"/>
          </p:nvPr>
        </p:nvSpPr>
        <p:spPr>
          <a:xfrm>
            <a:off x="5734374" y="1828800"/>
            <a:ext cx="6264694" cy="4343400"/>
          </a:xfrm>
        </p:spPr>
        <p:txBody>
          <a:bodyPr>
            <a:normAutofit/>
          </a:bodyPr>
          <a:lstStyle/>
          <a:p>
            <a:pPr marL="45720" indent="0">
              <a:buNone/>
            </a:pPr>
            <a:r>
              <a:rPr lang="en-IN" sz="3200" u="sng" dirty="0">
                <a:latin typeface="Bell MT" panose="02020503060305020303" pitchFamily="18" charset="0"/>
              </a:rPr>
              <a:t>ADMIN</a:t>
            </a:r>
            <a:r>
              <a:rPr lang="en-IN" sz="3200" dirty="0">
                <a:latin typeface="Bell MT" panose="02020503060305020303" pitchFamily="18" charset="0"/>
              </a:rPr>
              <a:t> :-</a:t>
            </a:r>
            <a:endParaRPr lang="en-US" sz="3200" dirty="0">
              <a:latin typeface="Bell MT" panose="02020503060305020303" pitchFamily="18" charset="0"/>
            </a:endParaRPr>
          </a:p>
          <a:p>
            <a:pPr marL="45720" indent="0">
              <a:buNone/>
            </a:pPr>
            <a:r>
              <a:rPr lang="en-IN" dirty="0"/>
              <a:t>	1. REGISTRATION (LOGIN)</a:t>
            </a:r>
          </a:p>
          <a:p>
            <a:pPr marL="45720" indent="0">
              <a:buNone/>
            </a:pPr>
            <a:r>
              <a:rPr lang="en-IN" dirty="0"/>
              <a:t>	2. MANAGING USER</a:t>
            </a:r>
          </a:p>
          <a:p>
            <a:pPr marL="45720" indent="0">
              <a:buNone/>
            </a:pPr>
            <a:r>
              <a:rPr lang="en-IN" dirty="0"/>
              <a:t>	3. MANAGE TOUR PACKAGES </a:t>
            </a:r>
          </a:p>
          <a:p>
            <a:pPr marL="45720" indent="0">
              <a:buNone/>
            </a:pPr>
            <a:r>
              <a:rPr lang="en-IN" dirty="0"/>
              <a:t>	4. MANAGE TICKET BOOKING</a:t>
            </a:r>
          </a:p>
          <a:p>
            <a:pPr marL="45720" indent="0">
              <a:buNone/>
            </a:pPr>
            <a:r>
              <a:rPr lang="en-IN" dirty="0"/>
              <a:t>	5. MANAGE E-PAYMENT</a:t>
            </a:r>
          </a:p>
          <a:p>
            <a:pPr marL="45720" indent="0">
              <a:buNone/>
            </a:pPr>
            <a:r>
              <a:rPr lang="en-IN" dirty="0"/>
              <a:t>	6. VIEW CANCELLATION</a:t>
            </a:r>
          </a:p>
          <a:p>
            <a:pPr marL="45720" indent="0">
              <a:buNone/>
            </a:pPr>
            <a:r>
              <a:rPr lang="en-IN" dirty="0"/>
              <a:t>	7. VIEW FEEDBACK</a:t>
            </a:r>
          </a:p>
          <a:p>
            <a:endParaRPr lang="en-IN" dirty="0"/>
          </a:p>
        </p:txBody>
      </p:sp>
    </p:spTree>
    <p:extLst>
      <p:ext uri="{BB962C8B-B14F-4D97-AF65-F5344CB8AC3E}">
        <p14:creationId xmlns:p14="http://schemas.microsoft.com/office/powerpoint/2010/main" val="158533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9DFCB9-4959-4727-B076-F4D031EFE158}"/>
              </a:ext>
            </a:extLst>
          </p:cNvPr>
          <p:cNvSpPr>
            <a:spLocks noGrp="1"/>
          </p:cNvSpPr>
          <p:nvPr>
            <p:ph type="title"/>
          </p:nvPr>
        </p:nvSpPr>
        <p:spPr>
          <a:xfrm>
            <a:off x="837982" y="365127"/>
            <a:ext cx="10512862" cy="68761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ER DIGRAM</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A8B016-B365-4B12-9C76-CF0A7F3FE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8720"/>
            <a:ext cx="11783044" cy="5760639"/>
          </a:xfrm>
        </p:spPr>
      </p:pic>
    </p:spTree>
    <p:extLst>
      <p:ext uri="{BB962C8B-B14F-4D97-AF65-F5344CB8AC3E}">
        <p14:creationId xmlns:p14="http://schemas.microsoft.com/office/powerpoint/2010/main" val="312192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385B50-F978-4141-A49F-E9CF5823D4D4}"/>
              </a:ext>
            </a:extLst>
          </p:cNvPr>
          <p:cNvSpPr>
            <a:spLocks noGrp="1"/>
          </p:cNvSpPr>
          <p:nvPr>
            <p:ph type="title"/>
          </p:nvPr>
        </p:nvSpPr>
        <p:spPr>
          <a:xfrm>
            <a:off x="1217614" y="274638"/>
            <a:ext cx="9753600" cy="838201"/>
          </a:xfrm>
        </p:spPr>
        <p:txBody>
          <a:bodyPr/>
          <a:lstStyle/>
          <a:p>
            <a:pPr algn="ctr"/>
            <a:r>
              <a:rPr lang="en-US" dirty="0">
                <a:latin typeface="Times New Roman" panose="02020603050405020304" pitchFamily="18" charset="0"/>
                <a:cs typeface="Times New Roman" panose="02020603050405020304" pitchFamily="18" charset="0"/>
              </a:rPr>
              <a:t>PROJECT SCREENSHOTS</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6933066-71BB-4578-BC0F-42F8030C9EE6}"/>
              </a:ext>
            </a:extLst>
          </p:cNvPr>
          <p:cNvSpPr>
            <a:spLocks noGrp="1"/>
          </p:cNvSpPr>
          <p:nvPr>
            <p:ph type="body" idx="1"/>
          </p:nvPr>
        </p:nvSpPr>
        <p:spPr>
          <a:xfrm>
            <a:off x="979767" y="1412776"/>
            <a:ext cx="4709160" cy="436477"/>
          </a:xfrm>
        </p:spPr>
        <p:txBody>
          <a:bodyPr>
            <a:normAutofit/>
          </a:bodyPr>
          <a:lstStyle/>
          <a:p>
            <a:r>
              <a:rPr lang="en-US" dirty="0">
                <a:latin typeface="Bell MT" panose="02020503060305020303" pitchFamily="18" charset="0"/>
              </a:rPr>
              <a:t>LOGIN PAGE :-</a:t>
            </a:r>
            <a:endParaRPr lang="en-IN" dirty="0">
              <a:latin typeface="Bell MT" panose="02020503060305020303" pitchFamily="18" charset="0"/>
            </a:endParaRPr>
          </a:p>
        </p:txBody>
      </p:sp>
      <p:pic>
        <p:nvPicPr>
          <p:cNvPr id="12" name="Content Placeholder 11">
            <a:extLst>
              <a:ext uri="{FF2B5EF4-FFF2-40B4-BE49-F238E27FC236}">
                <a16:creationId xmlns:a16="http://schemas.microsoft.com/office/drawing/2014/main" id="{BF94A858-ED4F-4C02-8258-9983BF7377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53852" y="1772816"/>
            <a:ext cx="9217024" cy="4105808"/>
          </a:xfrm>
        </p:spPr>
      </p:pic>
      <p:sp>
        <p:nvSpPr>
          <p:cNvPr id="9" name="Text Placeholder 8">
            <a:extLst>
              <a:ext uri="{FF2B5EF4-FFF2-40B4-BE49-F238E27FC236}">
                <a16:creationId xmlns:a16="http://schemas.microsoft.com/office/drawing/2014/main" id="{C3094028-2E10-4589-96F5-0DFE37E98F71}"/>
              </a:ext>
            </a:extLst>
          </p:cNvPr>
          <p:cNvSpPr>
            <a:spLocks noGrp="1"/>
          </p:cNvSpPr>
          <p:nvPr>
            <p:ph type="body" sz="quarter" idx="3"/>
          </p:nvPr>
        </p:nvSpPr>
        <p:spPr>
          <a:xfrm>
            <a:off x="1006330" y="5878624"/>
            <a:ext cx="11161240" cy="838201"/>
          </a:xfrm>
        </p:spPr>
        <p:txBody>
          <a:bodyPr>
            <a:normAutofit/>
          </a:bodyPr>
          <a:lstStyle/>
          <a:p>
            <a:r>
              <a:rPr lang="en-US" dirty="0">
                <a:latin typeface="Calibri" panose="020F0502020204030204" pitchFamily="34" charset="0"/>
                <a:cs typeface="Calibri" panose="020F0502020204030204" pitchFamily="34" charset="0"/>
              </a:rPr>
              <a:t>DESCRIPTION:-Login page of tour and travel management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6F3E-30FE-4407-9891-17C5F5385799}"/>
              </a:ext>
            </a:extLst>
          </p:cNvPr>
          <p:cNvSpPr>
            <a:spLocks noGrp="1"/>
          </p:cNvSpPr>
          <p:nvPr>
            <p:ph type="title"/>
          </p:nvPr>
        </p:nvSpPr>
        <p:spPr>
          <a:xfrm>
            <a:off x="334913" y="-158832"/>
            <a:ext cx="3763995" cy="995544"/>
          </a:xfrm>
        </p:spPr>
        <p:txBody>
          <a:bodyPr>
            <a:normAutofit/>
          </a:bodyPr>
          <a:lstStyle/>
          <a:p>
            <a:r>
              <a:rPr lang="en-US" sz="2400" dirty="0">
                <a:latin typeface="Bell MT" panose="02020503060305020303" pitchFamily="18" charset="0"/>
              </a:rPr>
              <a:t>HOME PAGE :-</a:t>
            </a:r>
            <a:endParaRPr lang="en-IN" sz="2400" dirty="0">
              <a:latin typeface="Bell MT" panose="02020503060305020303" pitchFamily="18" charset="0"/>
            </a:endParaRPr>
          </a:p>
        </p:txBody>
      </p:sp>
      <p:pic>
        <p:nvPicPr>
          <p:cNvPr id="9" name="Content Placeholder 8">
            <a:extLst>
              <a:ext uri="{FF2B5EF4-FFF2-40B4-BE49-F238E27FC236}">
                <a16:creationId xmlns:a16="http://schemas.microsoft.com/office/drawing/2014/main" id="{AF616A64-0DDF-422B-80D1-5F4C5C236C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3772" y="548680"/>
            <a:ext cx="11305256" cy="5472608"/>
          </a:xfrm>
        </p:spPr>
      </p:pic>
      <p:sp>
        <p:nvSpPr>
          <p:cNvPr id="7" name="Content Placeholder 6">
            <a:extLst>
              <a:ext uri="{FF2B5EF4-FFF2-40B4-BE49-F238E27FC236}">
                <a16:creationId xmlns:a16="http://schemas.microsoft.com/office/drawing/2014/main" id="{8B5254E7-DD96-44DC-A5B0-B6F291A643EC}"/>
              </a:ext>
            </a:extLst>
          </p:cNvPr>
          <p:cNvSpPr>
            <a:spLocks noGrp="1"/>
          </p:cNvSpPr>
          <p:nvPr>
            <p:ph sz="half" idx="2"/>
          </p:nvPr>
        </p:nvSpPr>
        <p:spPr>
          <a:xfrm>
            <a:off x="1197868" y="6189783"/>
            <a:ext cx="11305256" cy="692696"/>
          </a:xfrm>
        </p:spPr>
        <p:txBody>
          <a:bodyPr>
            <a:normAutofit/>
          </a:bodyPr>
          <a:lstStyle/>
          <a:p>
            <a:pPr marL="45720" indent="0">
              <a:buNone/>
            </a:pPr>
            <a:r>
              <a:rPr lang="en-US" dirty="0">
                <a:latin typeface="Calibri" panose="020F0502020204030204" pitchFamily="34" charset="0"/>
                <a:cs typeface="Calibri" panose="020F0502020204030204" pitchFamily="34" charset="0"/>
              </a:rPr>
              <a:t>DESCRIPTION:- HOME PAGE OF TOUR AND TRAVEL MANAGEMENT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260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1841</TotalTime>
  <Words>662</Words>
  <Application>Microsoft Office PowerPoint</Application>
  <PresentationFormat>Custom</PresentationFormat>
  <Paragraphs>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Bell MT</vt:lpstr>
      <vt:lpstr>Calibri</vt:lpstr>
      <vt:lpstr>Calibri Light</vt:lpstr>
      <vt:lpstr>Century Gothic</vt:lpstr>
      <vt:lpstr>Tahoma</vt:lpstr>
      <vt:lpstr>Times New Roman</vt:lpstr>
      <vt:lpstr>Wingdings</vt:lpstr>
      <vt:lpstr>Office Theme</vt:lpstr>
      <vt:lpstr>TOUR AND TRAVEL BUDDY</vt:lpstr>
      <vt:lpstr>introduction</vt:lpstr>
      <vt:lpstr>Problem statement</vt:lpstr>
      <vt:lpstr>Techniques used</vt:lpstr>
      <vt:lpstr>Data flow diagram</vt:lpstr>
      <vt:lpstr>Modules of project</vt:lpstr>
      <vt:lpstr>ER DIGRAM</vt:lpstr>
      <vt:lpstr>PROJECT SCREENSHOTS</vt:lpstr>
      <vt:lpstr>HOME PAGE :-</vt:lpstr>
      <vt:lpstr>TOUR PACKaGES:-</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 BUDDY</dc:title>
  <dc:creator>OS</dc:creator>
  <cp:lastModifiedBy>OS</cp:lastModifiedBy>
  <cp:revision>26</cp:revision>
  <dcterms:created xsi:type="dcterms:W3CDTF">2024-02-07T10:05:32Z</dcterms:created>
  <dcterms:modified xsi:type="dcterms:W3CDTF">2024-03-26T11:33:46Z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