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62" r:id="rId13"/>
    <p:sldId id="263" r:id="rId14"/>
    <p:sldId id="268" r:id="rId15"/>
    <p:sldId id="269" r:id="rId16"/>
    <p:sldId id="267" r:id="rId17"/>
    <p:sldId id="275" r:id="rId18"/>
    <p:sldId id="277" r:id="rId19"/>
    <p:sldId id="276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4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28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4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7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29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415829"/>
            <a:ext cx="8549640" cy="3329581"/>
          </a:xfrm>
        </p:spPr>
        <p:txBody>
          <a:bodyPr/>
          <a:lstStyle/>
          <a:p>
            <a:r>
              <a:rPr sz="6000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Sales </a:t>
            </a:r>
            <a:r>
              <a:rPr sz="4800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Insights</a:t>
            </a:r>
            <a:r>
              <a:rPr sz="6000" dirty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Atliq Hardware's</a:t>
            </a:r>
            <a:endParaRPr dirty="0"/>
          </a:p>
          <a:p>
            <a:r>
              <a:rPr dirty="0"/>
              <a:t>Presented by: Ritik Chauhan</a:t>
            </a:r>
            <a:endParaRPr lang="en-US" dirty="0"/>
          </a:p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7E3688-D20E-3734-C564-A50B44BD5E5E}"/>
              </a:ext>
            </a:extLst>
          </p:cNvPr>
          <p:cNvSpPr/>
          <p:nvPr/>
        </p:nvSpPr>
        <p:spPr>
          <a:xfrm>
            <a:off x="4453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9EA43-B3F6-BD42-295A-C91C09CC0779}"/>
              </a:ext>
            </a:extLst>
          </p:cNvPr>
          <p:cNvSpPr/>
          <p:nvPr/>
        </p:nvSpPr>
        <p:spPr>
          <a:xfrm>
            <a:off x="444760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3A01E-288A-7559-4DD4-D18443D2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257" y="0"/>
            <a:ext cx="676656" cy="11155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B70E-8A37-CA1F-35CB-CBFBFCD8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93"/>
            <a:ext cx="7055380" cy="140053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208A-CFC2-8AA0-7777-C0C00833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25" y="1205200"/>
            <a:ext cx="8011500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This image shows a screenshot of a Power Query Editor in Microsoft Power BI (or possibly Excel) being used as part of an ETL (Extract, Transform, Load) process. It displays the following details:</a:t>
            </a:r>
          </a:p>
          <a:p>
            <a:pPr marL="228600" indent="-228600">
              <a:buAutoNum type="arabicPeriod"/>
            </a:pPr>
            <a:r>
              <a:rPr lang="en-US" sz="1050" dirty="0"/>
              <a:t>**Table Name:** "sales transactions" under the "Queries" section on the left.</a:t>
            </a:r>
          </a:p>
          <a:p>
            <a:pPr marL="228600" indent="-228600">
              <a:buAutoNum type="arabicPeriod"/>
            </a:pPr>
            <a:r>
              <a:rPr lang="en-US" sz="1050" dirty="0"/>
              <a:t>2. **Applied Steps:** Includes "Source," "Navigation," "Filtered Rows," and "Added Conditional Column."</a:t>
            </a:r>
          </a:p>
          <a:p>
            <a:pPr marL="0" indent="0">
              <a:buNone/>
            </a:pPr>
            <a:r>
              <a:rPr lang="en-US" sz="1050" dirty="0"/>
              <a:t>3. **Formula/Logic Used:** A custom column is added with the logic:</a:t>
            </a:r>
          </a:p>
          <a:p>
            <a:pPr marL="0" indent="0">
              <a:buNone/>
            </a:pPr>
            <a:r>
              <a:rPr lang="en-US" sz="1050" dirty="0"/>
              <a:t>   ```plaintext</a:t>
            </a:r>
          </a:p>
          <a:p>
            <a:pPr marL="0" indent="0">
              <a:buNone/>
            </a:pPr>
            <a:r>
              <a:rPr lang="en-US" sz="1050" dirty="0"/>
              <a:t>   </a:t>
            </a:r>
            <a:r>
              <a:rPr lang="en-US" sz="1050" dirty="0" err="1"/>
              <a:t>Table.AddColumn</a:t>
            </a:r>
            <a:r>
              <a:rPr lang="en-US" sz="1050" dirty="0"/>
              <a:t>(#"Filtered Rows", "</a:t>
            </a:r>
            <a:r>
              <a:rPr lang="en-US" sz="1050" dirty="0" err="1"/>
              <a:t>update_sales_amount</a:t>
            </a:r>
            <a:r>
              <a:rPr lang="en-US" sz="1050" dirty="0"/>
              <a:t>", each if [currency] = "USD" then [</a:t>
            </a:r>
            <a:r>
              <a:rPr lang="en-US" sz="1050" dirty="0" err="1"/>
              <a:t>sales_amount</a:t>
            </a:r>
            <a:r>
              <a:rPr lang="en-US" sz="1050" dirty="0"/>
              <a:t>]*83 else [</a:t>
            </a:r>
            <a:r>
              <a:rPr lang="en-US" sz="1050" dirty="0" err="1"/>
              <a:t>sales_amount</a:t>
            </a:r>
            <a:r>
              <a:rPr lang="en-US" sz="1050" dirty="0"/>
              <a:t>])</a:t>
            </a:r>
          </a:p>
          <a:p>
            <a:pPr marL="0" indent="0">
              <a:buNone/>
            </a:pPr>
            <a:r>
              <a:rPr lang="en-US" sz="1050" dirty="0"/>
              <a:t>   ```</a:t>
            </a:r>
          </a:p>
          <a:p>
            <a:pPr marL="0" indent="0">
              <a:buNone/>
            </a:pPr>
            <a:r>
              <a:rPr lang="en-US" sz="1050" dirty="0"/>
              <a:t>   This formula updates the `</a:t>
            </a:r>
            <a:r>
              <a:rPr lang="en-US" sz="1050" dirty="0" err="1"/>
              <a:t>sales_amount</a:t>
            </a:r>
            <a:r>
              <a:rPr lang="en-US" sz="1050" dirty="0"/>
              <a:t>` by multiplying it by 83 if the currency is in USD; otherwise, it remains unchanged.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4. **Additional Information:**</a:t>
            </a:r>
          </a:p>
          <a:p>
            <a:pPr marL="0" indent="0">
              <a:buNone/>
            </a:pPr>
            <a:r>
              <a:rPr lang="en-US" sz="1050" dirty="0"/>
              <a:t>   - There is a preview of the data, showing columns like `</a:t>
            </a:r>
            <a:r>
              <a:rPr lang="en-US" sz="1050" dirty="0" err="1"/>
              <a:t>product_code</a:t>
            </a:r>
            <a:r>
              <a:rPr lang="en-US" sz="1050" dirty="0"/>
              <a:t>`, `</a:t>
            </a:r>
            <a:r>
              <a:rPr lang="en-US" sz="1050" dirty="0" err="1"/>
              <a:t>customer_code</a:t>
            </a:r>
            <a:r>
              <a:rPr lang="en-US" sz="1050" dirty="0"/>
              <a:t>`, `</a:t>
            </a:r>
            <a:r>
              <a:rPr lang="en-US" sz="1050" dirty="0" err="1"/>
              <a:t>market_code</a:t>
            </a:r>
            <a:r>
              <a:rPr lang="en-US" sz="1050" dirty="0"/>
              <a:t>`, and financial details.</a:t>
            </a:r>
          </a:p>
          <a:p>
            <a:pPr marL="0" indent="0">
              <a:buNone/>
            </a:pPr>
            <a:r>
              <a:rPr lang="en-US" sz="1050" dirty="0"/>
              <a:t>   - The status bar at the bottom indicates the number of columns and rows being profiled.</a:t>
            </a:r>
          </a:p>
          <a:p>
            <a:pPr marL="0" indent="0">
              <a:buNone/>
            </a:pPr>
            <a:r>
              <a:rPr lang="en-US" sz="1050" dirty="0"/>
              <a:t>   - The weather information "28°C Cloudy" is displayed in the bottom-left corner of the screen.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This screen represents a typical transformation step in the ETL process, where data is being manipulated and prepared for loading into a final destination or report.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43618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2981-9496-2973-581D-175CDE94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5380" cy="140053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76565-3BDE-372E-0F3E-8117263A6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1638300"/>
            <a:ext cx="7192962" cy="4695825"/>
          </a:xfrm>
        </p:spPr>
      </p:pic>
    </p:spTree>
    <p:extLst>
      <p:ext uri="{BB962C8B-B14F-4D97-AF65-F5344CB8AC3E}">
        <p14:creationId xmlns:p14="http://schemas.microsoft.com/office/powerpoint/2010/main" val="274777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Questions Answered:</a:t>
            </a:r>
          </a:p>
          <a:p>
            <a:r>
              <a:t>- Overall sales trend</a:t>
            </a:r>
          </a:p>
          <a:p>
            <a:r>
              <a:t>- Top customers</a:t>
            </a:r>
          </a:p>
          <a:p>
            <a:r>
              <a:t>- Peak sales periods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Data Analysis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900" dirty="0"/>
              <a:t>- Show all customer records: </a:t>
            </a:r>
            <a:r>
              <a:rPr sz="2900" b="1" dirty="0"/>
              <a:t>SELECT * FROM customers;</a:t>
            </a:r>
          </a:p>
          <a:p>
            <a:r>
              <a:rPr sz="2900" dirty="0"/>
              <a:t>- Total number of customers: </a:t>
            </a:r>
            <a:r>
              <a:rPr sz="2900" b="1" dirty="0"/>
              <a:t>SELECT count(*) FROM customers;</a:t>
            </a:r>
          </a:p>
          <a:p>
            <a:r>
              <a:rPr sz="2900" dirty="0"/>
              <a:t>- Transactions for Chennai market: </a:t>
            </a:r>
            <a:r>
              <a:rPr sz="2900" b="1" dirty="0"/>
              <a:t>SELECT * FROM transactions where </a:t>
            </a:r>
            <a:r>
              <a:rPr sz="2900" b="1" dirty="0" err="1"/>
              <a:t>market_code</a:t>
            </a:r>
            <a:r>
              <a:rPr sz="2900" b="1" dirty="0"/>
              <a:t>='Mark001</a:t>
            </a:r>
            <a:r>
              <a:rPr sz="2900" dirty="0"/>
              <a:t>';</a:t>
            </a:r>
          </a:p>
          <a:p>
            <a:r>
              <a:rPr sz="2900" dirty="0"/>
              <a:t>- Distinct product codes sold in Chennai: </a:t>
            </a:r>
            <a:r>
              <a:rPr sz="2900" b="1" dirty="0"/>
              <a:t>SELECT distinct </a:t>
            </a:r>
            <a:r>
              <a:rPr sz="2900" b="1" dirty="0" err="1"/>
              <a:t>product_code</a:t>
            </a:r>
            <a:r>
              <a:rPr sz="2900" b="1" dirty="0"/>
              <a:t> FROM transactions where </a:t>
            </a:r>
            <a:r>
              <a:rPr sz="2900" b="1" dirty="0" err="1"/>
              <a:t>market_code</a:t>
            </a:r>
            <a:r>
              <a:rPr sz="2900" b="1" dirty="0"/>
              <a:t>='Mark001';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5704-8E18-FD6E-4958-82712147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55B8-5900-D48B-21F4-837E40C3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261873"/>
            <a:ext cx="6711654" cy="4986534"/>
          </a:xfrm>
        </p:spPr>
        <p:txBody>
          <a:bodyPr>
            <a:normAutofit fontScale="25000" lnSpcReduction="20000"/>
          </a:bodyPr>
          <a:lstStyle/>
          <a:p>
            <a:r>
              <a:rPr lang="en-IN" sz="10000" dirty="0"/>
              <a:t>Transactions in US dollars: </a:t>
            </a:r>
            <a:r>
              <a:rPr lang="en-IN" sz="10000" b="1" dirty="0"/>
              <a:t>SELECT * from transactions where currency="USD“</a:t>
            </a:r>
          </a:p>
          <a:p>
            <a:r>
              <a:rPr lang="en-IN" sz="10000" dirty="0"/>
              <a:t>- Transactions in 2020: </a:t>
            </a:r>
            <a:r>
              <a:rPr lang="en-IN" sz="10000" b="1" dirty="0"/>
              <a:t>SELECT transactions.*, date.* FROM transactions INNER JOIN date ON </a:t>
            </a:r>
            <a:r>
              <a:rPr lang="en-IN" sz="10000" b="1" dirty="0" err="1"/>
              <a:t>transactions.order_date</a:t>
            </a:r>
            <a:r>
              <a:rPr lang="en-IN" sz="10000" b="1" dirty="0"/>
              <a:t>=</a:t>
            </a:r>
            <a:r>
              <a:rPr lang="en-IN" sz="10000" b="1" dirty="0" err="1"/>
              <a:t>date.date</a:t>
            </a:r>
            <a:r>
              <a:rPr lang="en-IN" sz="10000" b="1" dirty="0"/>
              <a:t> where </a:t>
            </a:r>
            <a:r>
              <a:rPr lang="en-IN" sz="10000" b="1" dirty="0" err="1"/>
              <a:t>date.year</a:t>
            </a:r>
            <a:r>
              <a:rPr lang="en-IN" sz="10000" b="1" dirty="0"/>
              <a:t>=2020;</a:t>
            </a:r>
          </a:p>
          <a:p>
            <a:r>
              <a:rPr lang="en-IN" sz="10000" dirty="0"/>
              <a:t>- Total revenue in 2020: </a:t>
            </a:r>
            <a:r>
              <a:rPr lang="en-IN" sz="10000" b="1" dirty="0"/>
              <a:t>SELECT SUM(</a:t>
            </a:r>
            <a:r>
              <a:rPr lang="en-IN" sz="10000" b="1" dirty="0" err="1"/>
              <a:t>transactions.sales_amount</a:t>
            </a:r>
            <a:r>
              <a:rPr lang="en-IN" sz="10000" b="1" dirty="0"/>
              <a:t>) FROM transactions INNER JOIN date ON </a:t>
            </a:r>
            <a:r>
              <a:rPr lang="en-IN" sz="10000" b="1" dirty="0" err="1"/>
              <a:t>transactions.order_date</a:t>
            </a:r>
            <a:r>
              <a:rPr lang="en-IN" sz="10000" b="1" dirty="0"/>
              <a:t>=</a:t>
            </a:r>
            <a:r>
              <a:rPr lang="en-IN" sz="10000" b="1" dirty="0" err="1"/>
              <a:t>date.date</a:t>
            </a:r>
            <a:r>
              <a:rPr lang="en-IN" sz="10000" b="1" dirty="0"/>
              <a:t> where </a:t>
            </a:r>
            <a:r>
              <a:rPr lang="en-IN" sz="10000" b="1" dirty="0" err="1"/>
              <a:t>date.year</a:t>
            </a:r>
            <a:r>
              <a:rPr lang="en-IN" sz="10000" b="1" dirty="0"/>
              <a:t>=2020 and </a:t>
            </a:r>
            <a:r>
              <a:rPr lang="en-IN" sz="10000" b="1" dirty="0" err="1"/>
              <a:t>transactions.currency</a:t>
            </a:r>
            <a:r>
              <a:rPr lang="en-IN" sz="10000" b="1" dirty="0"/>
              <a:t>="INR\r" or </a:t>
            </a:r>
            <a:r>
              <a:rPr lang="en-IN" sz="10000" b="1" dirty="0" err="1"/>
              <a:t>transactions.currency</a:t>
            </a:r>
            <a:r>
              <a:rPr lang="en-IN" sz="10000" b="1" dirty="0"/>
              <a:t>="USD\r";</a:t>
            </a:r>
          </a:p>
          <a:p>
            <a:endParaRPr lang="en-IN" sz="10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89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69AA-9FED-9C61-C731-A95C2C14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20EC-4685-E56F-6DBC-9520F344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527049"/>
            <a:ext cx="6711654" cy="4721358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- </a:t>
            </a:r>
            <a:r>
              <a:rPr lang="en-IN" sz="10000" dirty="0"/>
              <a:t>Total revenue in January 2020: </a:t>
            </a:r>
            <a:r>
              <a:rPr lang="en-IN" sz="10000" b="1" dirty="0"/>
              <a:t>SELECT SUM(</a:t>
            </a:r>
            <a:r>
              <a:rPr lang="en-IN" sz="10000" b="1" dirty="0" err="1"/>
              <a:t>transactions.sales_amount</a:t>
            </a:r>
            <a:r>
              <a:rPr lang="en-IN" sz="10000" b="1" dirty="0"/>
              <a:t>) FROM transactions INNER JOIN date ON </a:t>
            </a:r>
            <a:r>
              <a:rPr lang="en-IN" sz="10000" b="1" dirty="0" err="1"/>
              <a:t>transactions.order_date</a:t>
            </a:r>
            <a:r>
              <a:rPr lang="en-IN" sz="10000" b="1" dirty="0"/>
              <a:t>=</a:t>
            </a:r>
            <a:r>
              <a:rPr lang="en-IN" sz="10000" b="1" dirty="0" err="1"/>
              <a:t>date.date</a:t>
            </a:r>
            <a:r>
              <a:rPr lang="en-IN" sz="10000" b="1" dirty="0"/>
              <a:t> where </a:t>
            </a:r>
            <a:r>
              <a:rPr lang="en-IN" sz="10000" b="1" dirty="0" err="1"/>
              <a:t>date.year</a:t>
            </a:r>
            <a:r>
              <a:rPr lang="en-IN" sz="10000" b="1" dirty="0"/>
              <a:t>=2020 and </a:t>
            </a:r>
            <a:r>
              <a:rPr lang="en-IN" sz="10000" b="1" dirty="0" err="1"/>
              <a:t>and</a:t>
            </a:r>
            <a:r>
              <a:rPr lang="en-IN" sz="10000" b="1" dirty="0"/>
              <a:t> </a:t>
            </a:r>
            <a:r>
              <a:rPr lang="en-IN" sz="10000" b="1" dirty="0" err="1"/>
              <a:t>date.month_name</a:t>
            </a:r>
            <a:r>
              <a:rPr lang="en-IN" sz="10000" b="1" dirty="0"/>
              <a:t>="January" and (</a:t>
            </a:r>
            <a:r>
              <a:rPr lang="en-IN" sz="10000" b="1" dirty="0" err="1"/>
              <a:t>transactions.currency</a:t>
            </a:r>
            <a:r>
              <a:rPr lang="en-IN" sz="10000" b="1" dirty="0"/>
              <a:t>="INR\r" or </a:t>
            </a:r>
            <a:r>
              <a:rPr lang="en-IN" sz="10000" b="1" dirty="0" err="1"/>
              <a:t>transactions.currency</a:t>
            </a:r>
            <a:r>
              <a:rPr lang="en-IN" sz="10000" b="1" dirty="0"/>
              <a:t>="USD\r");</a:t>
            </a:r>
          </a:p>
          <a:p>
            <a:endParaRPr lang="en-IN" sz="10000" b="1" dirty="0"/>
          </a:p>
          <a:p>
            <a:r>
              <a:rPr lang="en-IN" sz="10000" dirty="0"/>
              <a:t>- Total revenue in Chennai in 2020: </a:t>
            </a:r>
            <a:r>
              <a:rPr lang="en-IN" sz="10000" b="1" dirty="0"/>
              <a:t>SELECT SUM(</a:t>
            </a:r>
            <a:r>
              <a:rPr lang="en-IN" sz="10000" b="1" dirty="0" err="1"/>
              <a:t>transactions.sales_amount</a:t>
            </a:r>
            <a:r>
              <a:rPr lang="en-IN" sz="10000" b="1" dirty="0"/>
              <a:t>) FROM transactions INNER JOIN date ON </a:t>
            </a:r>
            <a:r>
              <a:rPr lang="en-IN" sz="10000" b="1" dirty="0" err="1"/>
              <a:t>transactions.order_date</a:t>
            </a:r>
            <a:r>
              <a:rPr lang="en-IN" sz="10000" b="1" dirty="0"/>
              <a:t>=</a:t>
            </a:r>
            <a:r>
              <a:rPr lang="en-IN" sz="10000" b="1" dirty="0" err="1"/>
              <a:t>date.date</a:t>
            </a:r>
            <a:r>
              <a:rPr lang="en-IN" sz="10000" b="1" dirty="0"/>
              <a:t> where </a:t>
            </a:r>
            <a:r>
              <a:rPr lang="en-IN" sz="10000" b="1" dirty="0" err="1"/>
              <a:t>date.year</a:t>
            </a:r>
            <a:r>
              <a:rPr lang="en-IN" sz="10000" b="1" dirty="0"/>
              <a:t>=2020 and </a:t>
            </a:r>
            <a:r>
              <a:rPr lang="en-IN" sz="10000" b="1" dirty="0" err="1"/>
              <a:t>transactions.market_code</a:t>
            </a:r>
            <a:r>
              <a:rPr lang="en-IN" sz="10000" b="1" dirty="0"/>
              <a:t>="Mark001";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60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The Power BI dashboard provides detailed insights into sales data.</a:t>
            </a:r>
          </a:p>
          <a:p>
            <a:r>
              <a:t>- It includes key performance indicators (KPIs) and visualizations such as bar graphs and line charts.</a:t>
            </a:r>
          </a:p>
          <a:p>
            <a:r>
              <a:t>- You can interact with the dashboard by selecting specific parameters like year and market.</a:t>
            </a:r>
          </a:p>
          <a:p>
            <a:r>
              <a:t>- To access the full dashboard, please refer to the provided Power BI file: sales2.pbix.</a:t>
            </a:r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55380" cy="1400530"/>
          </a:xfrm>
        </p:spPr>
        <p:txBody>
          <a:bodyPr/>
          <a:lstStyle/>
          <a:p>
            <a:r>
              <a:rPr sz="3200" dirty="0"/>
              <a:t>Power BI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82966"/>
            <a:ext cx="9144000" cy="4195481"/>
          </a:xfrm>
        </p:spPr>
        <p:txBody>
          <a:bodyPr/>
          <a:lstStyle/>
          <a:p>
            <a:r>
              <a:rPr lang="en-GB" dirty="0"/>
              <a:t>Dashboard visualizes the overall sales performance with key metrics like total revenue and sales quantity. It highlights regional performance with Delhi leading in both revenue and sales quantity.</a:t>
            </a:r>
          </a:p>
          <a:p>
            <a:endParaRPr dirty="0"/>
          </a:p>
        </p:txBody>
      </p:sp>
      <p:pic>
        <p:nvPicPr>
          <p:cNvPr id="4" name="Picture 3" descr="Screenshot 2024-08-11 1408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110"/>
            <a:ext cx="9143999" cy="47138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"/>
            <a:ext cx="7055380" cy="1400530"/>
          </a:xfrm>
        </p:spPr>
        <p:txBody>
          <a:bodyPr/>
          <a:lstStyle/>
          <a:p>
            <a:r>
              <a:rPr sz="3600" dirty="0"/>
              <a:t>Market-Wise Contribution Analysis</a:t>
            </a:r>
          </a:p>
        </p:txBody>
      </p:sp>
      <p:pic>
        <p:nvPicPr>
          <p:cNvPr id="3" name="Picture 2" descr="Screenshot 2024-08-11 1546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77" y="1458601"/>
            <a:ext cx="6653611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0830" y="1005057"/>
            <a:ext cx="5352747" cy="5021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dirty="0">
                <a:latin typeface="+mj-lt"/>
                <a:ea typeface="+mj-ea"/>
                <a:cs typeface="+mj-cs"/>
              </a:rPr>
              <a:t>-</a:t>
            </a:r>
            <a:r>
              <a:rPr sz="1200" b="1" dirty="0">
                <a:latin typeface="+mj-lt"/>
                <a:ea typeface="+mj-ea"/>
                <a:cs typeface="+mj-cs"/>
              </a:rPr>
              <a:t>This Power BI dashboard provides an in-depth analysis of the</a:t>
            </a:r>
            <a:endParaRPr lang="en-US" sz="1200" b="1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b="1" dirty="0">
                <a:latin typeface="+mj-lt"/>
                <a:ea typeface="+mj-ea"/>
                <a:cs typeface="+mj-cs"/>
              </a:rPr>
              <a:t> </a:t>
            </a:r>
            <a:r>
              <a:rPr sz="1200" b="1" dirty="0">
                <a:latin typeface="+mj-lt"/>
                <a:ea typeface="+mj-ea"/>
                <a:cs typeface="+mj-cs"/>
              </a:rPr>
              <a:t> market-wise revenue and profit contributions. Key metrics include:</a:t>
            </a:r>
            <a:br>
              <a:rPr sz="1200" dirty="0">
                <a:latin typeface="+mj-lt"/>
                <a:ea typeface="+mj-ea"/>
                <a:cs typeface="+mj-cs"/>
              </a:rPr>
            </a:b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sz="1200" dirty="0">
                <a:latin typeface="+mj-lt"/>
                <a:ea typeface="+mj-ea"/>
                <a:cs typeface="+mj-cs"/>
              </a:rPr>
              <a:t>- Revenue Contribution % by Market: Delhi leads with 52.8%, followed 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dirty="0">
                <a:latin typeface="+mj-lt"/>
                <a:ea typeface="+mj-ea"/>
                <a:cs typeface="+mj-cs"/>
              </a:rPr>
              <a:t>           </a:t>
            </a:r>
            <a:r>
              <a:rPr sz="1200" dirty="0">
                <a:latin typeface="+mj-lt"/>
                <a:ea typeface="+mj-ea"/>
                <a:cs typeface="+mj-cs"/>
              </a:rPr>
              <a:t>by Mumbai and Ahmedabad.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dirty="0">
                <a:latin typeface="+mj-lt"/>
                <a:ea typeface="+mj-ea"/>
                <a:cs typeface="+mj-cs"/>
              </a:rPr>
              <a:t> </a:t>
            </a:r>
            <a:r>
              <a:rPr sz="1200" dirty="0">
                <a:latin typeface="+mj-lt"/>
                <a:ea typeface="+mj-ea"/>
                <a:cs typeface="+mj-cs"/>
              </a:rPr>
              <a:t>- Profit Contribution % by Market: Delhi again leads with 48.5%, with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dirty="0">
                <a:latin typeface="+mj-lt"/>
                <a:ea typeface="+mj-ea"/>
                <a:cs typeface="+mj-cs"/>
              </a:rPr>
              <a:t>           </a:t>
            </a:r>
            <a:r>
              <a:rPr sz="1200" dirty="0">
                <a:latin typeface="+mj-lt"/>
                <a:ea typeface="+mj-ea"/>
                <a:cs typeface="+mj-cs"/>
              </a:rPr>
              <a:t> Mumbai and Ahmedabad contributing significantly.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sz="1200" dirty="0">
                <a:latin typeface="+mj-lt"/>
                <a:ea typeface="+mj-ea"/>
                <a:cs typeface="+mj-cs"/>
              </a:rPr>
              <a:t>- Profit % by Market: Shows varied performance across markets, with 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dirty="0">
                <a:latin typeface="+mj-lt"/>
                <a:ea typeface="+mj-ea"/>
                <a:cs typeface="+mj-cs"/>
              </a:rPr>
              <a:t>      </a:t>
            </a:r>
            <a:r>
              <a:rPr sz="1200" dirty="0">
                <a:latin typeface="+mj-lt"/>
                <a:ea typeface="+mj-ea"/>
                <a:cs typeface="+mj-cs"/>
              </a:rPr>
              <a:t>some markets like Bengal having negative profit margins.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sz="1200" dirty="0">
                <a:latin typeface="+mj-lt"/>
                <a:ea typeface="+mj-ea"/>
                <a:cs typeface="+mj-cs"/>
              </a:rPr>
              <a:t>- Revenue Trend: A line chart showing revenue trends over time, 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200" dirty="0">
                <a:latin typeface="+mj-lt"/>
                <a:ea typeface="+mj-ea"/>
                <a:cs typeface="+mj-cs"/>
              </a:rPr>
              <a:t>       </a:t>
            </a:r>
            <a:r>
              <a:rPr sz="1200" dirty="0">
                <a:latin typeface="+mj-lt"/>
                <a:ea typeface="+mj-ea"/>
                <a:cs typeface="+mj-cs"/>
              </a:rPr>
              <a:t>highlighting peak and low periods.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sz="1200" dirty="0">
                <a:latin typeface="+mj-lt"/>
                <a:ea typeface="+mj-ea"/>
                <a:cs typeface="+mj-cs"/>
              </a:rPr>
              <a:t>- Top Customers: A table listing key customers and their respective 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IN" sz="1200" dirty="0">
                <a:latin typeface="+mj-lt"/>
                <a:ea typeface="+mj-ea"/>
                <a:cs typeface="+mj-cs"/>
              </a:rPr>
              <a:t>    R</a:t>
            </a:r>
            <a:r>
              <a:rPr sz="1200" dirty="0" err="1">
                <a:latin typeface="+mj-lt"/>
                <a:ea typeface="+mj-ea"/>
                <a:cs typeface="+mj-cs"/>
              </a:rPr>
              <a:t>evenue</a:t>
            </a:r>
            <a:r>
              <a:rPr sz="1200" dirty="0">
                <a:latin typeface="+mj-lt"/>
                <a:ea typeface="+mj-ea"/>
                <a:cs typeface="+mj-cs"/>
              </a:rPr>
              <a:t>, revenue contribution, and profit margin contributions</a:t>
            </a:r>
            <a:r>
              <a:rPr sz="2000" dirty="0">
                <a:latin typeface="+mj-lt"/>
                <a:ea typeface="+mj-ea"/>
                <a:cs typeface="+mj-cs"/>
              </a:rPr>
              <a:t>.</a:t>
            </a:r>
            <a:endParaRPr lang="en-US" sz="20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br>
              <a:rPr sz="1200" dirty="0">
                <a:latin typeface="+mj-lt"/>
                <a:ea typeface="+mj-ea"/>
                <a:cs typeface="+mj-cs"/>
              </a:rPr>
            </a:br>
            <a:br>
              <a:rPr sz="1200" dirty="0">
                <a:latin typeface="+mj-lt"/>
                <a:ea typeface="+mj-ea"/>
                <a:cs typeface="+mj-cs"/>
              </a:rPr>
            </a:br>
            <a:r>
              <a:rPr sz="1200" dirty="0">
                <a:latin typeface="+mj-lt"/>
                <a:ea typeface="+mj-ea"/>
                <a:cs typeface="+mj-cs"/>
              </a:rPr>
              <a:t>This analysis helps identify high-performing regions and customers, </a:t>
            </a:r>
            <a:endParaRPr lang="en-US" sz="1200" dirty="0">
              <a:latin typeface="+mj-lt"/>
              <a:ea typeface="+mj-ea"/>
              <a:cs typeface="+mj-cs"/>
            </a:endParaRPr>
          </a:p>
          <a:p>
            <a:pPr defTabSz="457207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sz="1200" dirty="0">
                <a:latin typeface="+mj-lt"/>
                <a:ea typeface="+mj-ea"/>
                <a:cs typeface="+mj-cs"/>
              </a:rPr>
              <a:t>providing insights for strategic decision-making.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84"/>
            <a:ext cx="7055380" cy="1400530"/>
          </a:xfrm>
        </p:spPr>
        <p:txBody>
          <a:bodyPr/>
          <a:lstStyle/>
          <a:p>
            <a:r>
              <a:rPr sz="3600" dirty="0"/>
              <a:t>Market-Wise Contribution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75" y="1191076"/>
            <a:ext cx="8967941" cy="1657227"/>
          </a:xfrm>
        </p:spPr>
        <p:txBody>
          <a:bodyPr/>
          <a:lstStyle/>
          <a:p>
            <a:r>
              <a:rPr lang="en-GB" dirty="0"/>
              <a:t>This dashboard focuses on the revenue contribution percentage by market, highlighting top markets like Surat and Patna with significant contributions. However, it also shows regions like Bengaluru with negative contribution.</a:t>
            </a:r>
          </a:p>
          <a:p>
            <a:endParaRPr dirty="0"/>
          </a:p>
        </p:txBody>
      </p:sp>
      <p:pic>
        <p:nvPicPr>
          <p:cNvPr id="4" name="Picture 3" descr="Screenshot 2024-08-11 1547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1972"/>
            <a:ext cx="9144000" cy="43460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Project Overview</a:t>
            </a:r>
          </a:p>
          <a:p>
            <a:r>
              <a:t>2. Data Source</a:t>
            </a:r>
          </a:p>
          <a:p>
            <a:r>
              <a:t>3. Tools and Techniques</a:t>
            </a:r>
          </a:p>
          <a:p>
            <a:r>
              <a:t>4. Data Cleaning/Preparation (ETL)</a:t>
            </a:r>
          </a:p>
          <a:p>
            <a:r>
              <a:t>5. Exploratory Data Analysis (EDA)</a:t>
            </a:r>
          </a:p>
          <a:p>
            <a:r>
              <a:t>6. Data Analysis Queries</a:t>
            </a:r>
          </a:p>
          <a:p>
            <a:r>
              <a:t>7. Results and Findings</a:t>
            </a:r>
          </a:p>
          <a:p>
            <a:r>
              <a:t>8. Sales Analysis Observations</a:t>
            </a:r>
          </a:p>
          <a:p>
            <a:r>
              <a:t>9. Conclusion and Implications</a:t>
            </a:r>
          </a:p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Results and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Sales Insights Dashboard:</a:t>
            </a:r>
          </a:p>
          <a:p>
            <a:r>
              <a:rPr dirty="0"/>
              <a:t>- Key performance indicators (KPIs): Revenue, sales quantity, profit margin, and profit margin%</a:t>
            </a:r>
          </a:p>
          <a:p>
            <a:r>
              <a:rPr dirty="0"/>
              <a:t>- Visualizations: Bar graphs and line charts</a:t>
            </a:r>
          </a:p>
          <a:p>
            <a:r>
              <a:rPr dirty="0"/>
              <a:t>- Interactivity: Selection of parameters like year and market</a:t>
            </a:r>
          </a:p>
          <a:p>
            <a:r>
              <a:rPr dirty="0"/>
              <a:t>- Filtering options</a:t>
            </a:r>
          </a:p>
          <a:p>
            <a:r>
              <a:rPr dirty="0"/>
              <a:t>- Zone-wise and market-wise analysis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Sales Analysis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Overview: Key insights on regional performance and profitability</a:t>
            </a:r>
          </a:p>
          <a:p>
            <a:r>
              <a:rPr dirty="0"/>
              <a:t>Observations:</a:t>
            </a:r>
          </a:p>
          <a:p>
            <a:r>
              <a:rPr dirty="0"/>
              <a:t>- Revenue vs. Profit Margin%: Delhi leads in revenue; Bhubaneswar in profit margin percentage</a:t>
            </a:r>
          </a:p>
          <a:p>
            <a:r>
              <a:rPr dirty="0"/>
              <a:t>- Profit Margin Contribution: Mumbai as top contributor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Conclusion and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Strategic Marketing Investments: Focus on high-profit margin regions like Bhubaneswar</a:t>
            </a:r>
          </a:p>
          <a:p>
            <a:r>
              <a:rPr dirty="0"/>
              <a:t>- Strategy Replication: Implement successful strategies from Mumbai in other regions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Provide insights into sales performance of Atliq Hardwares</a:t>
            </a:r>
          </a:p>
          <a:p>
            <a:r>
              <a:t>- End Product: Power BI dashboard to track revenue trends, sales quantity, and regional revenue breakdown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Primary Source: SQL database dump "db_dump_version_2.sql"</a:t>
            </a:r>
          </a:p>
          <a:p>
            <a:r>
              <a:t>- Contains detailed sales information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Server: Data Analysis</a:t>
            </a:r>
          </a:p>
          <a:p>
            <a:r>
              <a:t>- PowerBI: Creating Reports</a:t>
            </a:r>
          </a:p>
          <a:p>
            <a:r>
              <a:t>- Data Cleaning/Preparation: ETL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35" y="186018"/>
            <a:ext cx="7055380" cy="1400530"/>
          </a:xfrm>
        </p:spPr>
        <p:txBody>
          <a:bodyPr>
            <a:normAutofit fontScale="90000"/>
          </a:bodyPr>
          <a:lstStyle/>
          <a:p>
            <a:r>
              <a:rPr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Tasks Performed:</a:t>
            </a:r>
          </a:p>
          <a:p>
            <a:r>
              <a:rPr dirty="0"/>
              <a:t>- Loaded and analyzed data using SQL</a:t>
            </a:r>
          </a:p>
          <a:p>
            <a:r>
              <a:rPr dirty="0"/>
              <a:t>- Created a star schema data model in Power BI</a:t>
            </a:r>
          </a:p>
          <a:p>
            <a:r>
              <a:rPr dirty="0"/>
              <a:t>- Cleaned and transformed data by removing null and irrelevant values</a:t>
            </a:r>
          </a:p>
          <a:p>
            <a:r>
              <a:rPr dirty="0"/>
              <a:t>- Handled duplicate currency values in the transactions table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A68B-B0FA-BFB5-8B75-1FCA2B33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5380" cy="146304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00246F3-6DE9-43AA-902D-A812AED5E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582" y="1219848"/>
            <a:ext cx="4087979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/>
              <a:t>This image is a screenshot of Power BI Desktop,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/>
              <a:t>displaying a data table named "sales transactions," 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/>
              <a:t>which is part of an ETL (Extract, Transform, Load)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/>
              <a:t> process. In the right-hand side pane, under "Query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/>
              <a:t> Settings," there are three applied steps: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/>
              <a:t>1.Source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/>
              <a:t>2.Navigation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/>
              <a:t>3.Filtered Rows (indicating that some r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dirty="0" err="1"/>
              <a:t>ows</a:t>
            </a:r>
            <a:r>
              <a:rPr lang="en-US" altLang="en-US" sz="1200" dirty="0"/>
              <a:t> have been filtered based on the condition 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b="1" dirty="0"/>
              <a:t>[</a:t>
            </a:r>
            <a:r>
              <a:rPr lang="en-US" altLang="en-US" sz="1200" b="1" dirty="0" err="1"/>
              <a:t>sales_amount</a:t>
            </a:r>
            <a:r>
              <a:rPr lang="en-US" altLang="en-US" sz="1200" b="1" dirty="0"/>
              <a:t>] &lt;&gt;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80248B-3A7D-AB36-FA0E-C2F09D442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940" y="1264365"/>
            <a:ext cx="5015059" cy="44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6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AC4C-AB4B-471E-4D41-FE139152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5380" cy="140053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DDE30F-19FD-059D-6A59-51A4403C0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42803"/>
            <a:ext cx="4368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image is a screenshot of Power BI Desktop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displaying a data table named "sales markets,"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 is part of an ETL (Extract, Transform, Load)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process.In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right-hand side pane, under "Query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Settings," there are three applied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Rows (indicating that some rows have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been filtered based on the condition [zone] &lt;&gt; "")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top menu options include Home, Transform,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 Column, View, Tools, and Help, along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various tools for managing data and columns.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ETL process is crucial for transforming raw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 data into a structured format suitable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analysis and reporting.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E645B-D6E4-7BEB-B5DA-FE4B3F5A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857250"/>
            <a:ext cx="5270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B2EE-420D-0AAC-35A0-13823A12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82"/>
            <a:ext cx="7055380" cy="1400530"/>
          </a:xfrm>
        </p:spPr>
        <p:txBody>
          <a:bodyPr/>
          <a:lstStyle/>
          <a:p>
            <a:r>
              <a:rPr lang="en-IN" sz="3600" dirty="0">
                <a:latin typeface="Algerian" panose="04020705040A02060702" pitchFamily="82" charset="0"/>
              </a:rPr>
              <a:t>Data Cleaning/Preparation (ETL)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40BC11-7619-30F1-404B-BFE1D0D8E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748" y="1260250"/>
            <a:ext cx="46394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image is a screenshot of Power BI Desktop, displaying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table named "sales transactions," which is part of 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ETL (Extract, Transform, Load) process . In the right-hand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side pane, under "Query Settings," there 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four applied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Rows (indicating that some rows have been</a:t>
            </a: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filtered based on the condition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sales_amount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 &lt;&gt;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Conditional Column (a new step that adds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column based on a condition)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top menu options include Home, Transform, Add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Column, View, Tools, and Help, along with various tools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managing data and columns. The "Custom" column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was added as a conditional column, which likely checks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the currency is "USD" and then sets a value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This ETL process is essential for transforming raw sales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transaction data into a structured format suitable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analysis and reporting.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94EB7-0D76-0EBA-E35E-8533053B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57250"/>
            <a:ext cx="4572000" cy="449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23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1549A88-176D-414E-A1A6-B740E1621F4B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004EB8-C832-4CAB-9FB1-F85312264EB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1602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Century Gothic</vt:lpstr>
      <vt:lpstr>Wingdings 3</vt:lpstr>
      <vt:lpstr>Ion</vt:lpstr>
      <vt:lpstr>Sales Insights Data Analysis Project</vt:lpstr>
      <vt:lpstr>Agenda</vt:lpstr>
      <vt:lpstr>Project Overview</vt:lpstr>
      <vt:lpstr>Data Source</vt:lpstr>
      <vt:lpstr>Tools and Techniques</vt:lpstr>
      <vt:lpstr>Data Cleaning/Preparation (ETL)</vt:lpstr>
      <vt:lpstr>Data Cleaning/Preparation (ETL)</vt:lpstr>
      <vt:lpstr>Data Cleaning/Preparation (ETL)</vt:lpstr>
      <vt:lpstr>Data Cleaning/Preparation (ETL)</vt:lpstr>
      <vt:lpstr>Data Cleaning/Preparation (ETL)</vt:lpstr>
      <vt:lpstr>Data Cleaning/Preparation (ETL)</vt:lpstr>
      <vt:lpstr>Exploratory Data Analysis (EDA)</vt:lpstr>
      <vt:lpstr>Data Analysis Queries</vt:lpstr>
      <vt:lpstr>Data Analysis Queries</vt:lpstr>
      <vt:lpstr>Data Analysis Queries</vt:lpstr>
      <vt:lpstr>Power BI Dashboard</vt:lpstr>
      <vt:lpstr>Power BI Dashboard Insights</vt:lpstr>
      <vt:lpstr>Market-Wise Contribution Analysis</vt:lpstr>
      <vt:lpstr>Market-Wise Contribution Analysis</vt:lpstr>
      <vt:lpstr>Results and Findings</vt:lpstr>
      <vt:lpstr>Sales Analysis Observations</vt:lpstr>
      <vt:lpstr>Conclusion and Implications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Data Analysis Project</dc:title>
  <dc:subject/>
  <dc:creator/>
  <cp:keywords/>
  <dc:description>generated using python-pptx</dc:description>
  <cp:lastModifiedBy>RITIK CHAUHAN</cp:lastModifiedBy>
  <cp:revision>6</cp:revision>
  <dcterms:created xsi:type="dcterms:W3CDTF">2013-01-27T09:14:16Z</dcterms:created>
  <dcterms:modified xsi:type="dcterms:W3CDTF">2024-08-12T16:38:09Z</dcterms:modified>
  <cp:category/>
</cp:coreProperties>
</file>