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68" r:id="rId15"/>
    <p:sldId id="269" r:id="rId16"/>
    <p:sldId id="267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28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9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415829"/>
            <a:ext cx="8549640" cy="3329581"/>
          </a:xfrm>
        </p:spPr>
        <p:txBody>
          <a:bodyPr/>
          <a:lstStyle/>
          <a:p>
            <a:r>
              <a:rPr sz="60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Sales </a:t>
            </a:r>
            <a:r>
              <a:rPr sz="48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Insights</a:t>
            </a:r>
            <a:r>
              <a:rPr sz="60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Atliq Hardware's</a:t>
            </a:r>
            <a:endParaRPr dirty="0"/>
          </a:p>
          <a:p>
            <a:r>
              <a:rPr dirty="0"/>
              <a:t>Presented by: Ritik Chauhan</a:t>
            </a:r>
            <a:endParaRPr lang="en-US" dirty="0"/>
          </a:p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7E3688-D20E-3734-C564-A50B44BD5E5E}"/>
              </a:ext>
            </a:extLst>
          </p:cNvPr>
          <p:cNvSpPr/>
          <p:nvPr/>
        </p:nvSpPr>
        <p:spPr>
          <a:xfrm>
            <a:off x="4453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9EA43-B3F6-BD42-295A-C91C09CC0779}"/>
              </a:ext>
            </a:extLst>
          </p:cNvPr>
          <p:cNvSpPr/>
          <p:nvPr/>
        </p:nvSpPr>
        <p:spPr>
          <a:xfrm>
            <a:off x="444760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3A01E-288A-7559-4DD4-D18443D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57" y="0"/>
            <a:ext cx="676656" cy="1115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B70E-8A37-CA1F-35CB-CBFBFCD8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93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208A-CFC2-8AA0-7777-C0C00833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5" y="1205200"/>
            <a:ext cx="801150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This image shows a screenshot of a Power Query Editor in Microsoft Power BI (or possibly Excel) being used as part of an ETL (Extract, Transform, Load) process. It displays the following details:</a:t>
            </a:r>
          </a:p>
          <a:p>
            <a:pPr marL="228600" indent="-228600">
              <a:buAutoNum type="arabicPeriod"/>
            </a:pPr>
            <a:r>
              <a:rPr lang="en-US" sz="1050" dirty="0"/>
              <a:t>**Table Name:** "sales transactions" under the "Queries" section on the left.</a:t>
            </a:r>
          </a:p>
          <a:p>
            <a:pPr marL="228600" indent="-228600">
              <a:buAutoNum type="arabicPeriod"/>
            </a:pPr>
            <a:r>
              <a:rPr lang="en-US" sz="1050" dirty="0"/>
              <a:t>2. **Applied Steps:** Includes "Source," "Navigation," "Filtered Rows," and "Added Conditional Column."</a:t>
            </a:r>
          </a:p>
          <a:p>
            <a:pPr marL="0" indent="0">
              <a:buNone/>
            </a:pPr>
            <a:r>
              <a:rPr lang="en-US" sz="1050" dirty="0"/>
              <a:t>3. **Formula/Logic Used:** A custom column is added with the logic:</a:t>
            </a:r>
          </a:p>
          <a:p>
            <a:pPr marL="0" indent="0">
              <a:buNone/>
            </a:pPr>
            <a:r>
              <a:rPr lang="en-US" sz="1050" dirty="0"/>
              <a:t>   ```plaintext</a:t>
            </a:r>
          </a:p>
          <a:p>
            <a:pPr marL="0" indent="0">
              <a:buNone/>
            </a:pPr>
            <a:r>
              <a:rPr lang="en-US" sz="1050" dirty="0"/>
              <a:t>   </a:t>
            </a:r>
            <a:r>
              <a:rPr lang="en-US" sz="1050" dirty="0" err="1"/>
              <a:t>Table.AddColumn</a:t>
            </a:r>
            <a:r>
              <a:rPr lang="en-US" sz="1050" dirty="0"/>
              <a:t>(#"Filtered Rows", "</a:t>
            </a:r>
            <a:r>
              <a:rPr lang="en-US" sz="1050" dirty="0" err="1"/>
              <a:t>update_sales_amount</a:t>
            </a:r>
            <a:r>
              <a:rPr lang="en-US" sz="1050" dirty="0"/>
              <a:t>", each if [currency] = "USD" then [</a:t>
            </a:r>
            <a:r>
              <a:rPr lang="en-US" sz="1050" dirty="0" err="1"/>
              <a:t>sales_amount</a:t>
            </a:r>
            <a:r>
              <a:rPr lang="en-US" sz="1050" dirty="0"/>
              <a:t>]*83 else [</a:t>
            </a:r>
            <a:r>
              <a:rPr lang="en-US" sz="1050" dirty="0" err="1"/>
              <a:t>sales_amount</a:t>
            </a:r>
            <a:r>
              <a:rPr lang="en-US" sz="1050" dirty="0"/>
              <a:t>])</a:t>
            </a:r>
          </a:p>
          <a:p>
            <a:pPr marL="0" indent="0">
              <a:buNone/>
            </a:pPr>
            <a:r>
              <a:rPr lang="en-US" sz="1050" dirty="0"/>
              <a:t>   ```</a:t>
            </a:r>
          </a:p>
          <a:p>
            <a:pPr marL="0" indent="0">
              <a:buNone/>
            </a:pPr>
            <a:r>
              <a:rPr lang="en-US" sz="1050" dirty="0"/>
              <a:t>   This formula updates the `</a:t>
            </a:r>
            <a:r>
              <a:rPr lang="en-US" sz="1050" dirty="0" err="1"/>
              <a:t>sales_amount</a:t>
            </a:r>
            <a:r>
              <a:rPr lang="en-US" sz="1050" dirty="0"/>
              <a:t>` by multiplying it by 83 if the currency is in USD; otherwise, it remains unchanged.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4. **Additional Information:**</a:t>
            </a:r>
          </a:p>
          <a:p>
            <a:pPr marL="0" indent="0">
              <a:buNone/>
            </a:pPr>
            <a:r>
              <a:rPr lang="en-US" sz="1050" dirty="0"/>
              <a:t>   - There is a preview of the data, showing columns like `</a:t>
            </a:r>
            <a:r>
              <a:rPr lang="en-US" sz="1050" dirty="0" err="1"/>
              <a:t>product_code</a:t>
            </a:r>
            <a:r>
              <a:rPr lang="en-US" sz="1050" dirty="0"/>
              <a:t>`, `</a:t>
            </a:r>
            <a:r>
              <a:rPr lang="en-US" sz="1050" dirty="0" err="1"/>
              <a:t>customer_code</a:t>
            </a:r>
            <a:r>
              <a:rPr lang="en-US" sz="1050" dirty="0"/>
              <a:t>`, `</a:t>
            </a:r>
            <a:r>
              <a:rPr lang="en-US" sz="1050" dirty="0" err="1"/>
              <a:t>market_code</a:t>
            </a:r>
            <a:r>
              <a:rPr lang="en-US" sz="1050" dirty="0"/>
              <a:t>`, and financial details.</a:t>
            </a:r>
          </a:p>
          <a:p>
            <a:pPr marL="0" indent="0">
              <a:buNone/>
            </a:pPr>
            <a:r>
              <a:rPr lang="en-US" sz="1050" dirty="0"/>
              <a:t>   - The status bar at the bottom indicates the number of columns and rows being profiled.</a:t>
            </a:r>
          </a:p>
          <a:p>
            <a:pPr marL="0" indent="0">
              <a:buNone/>
            </a:pPr>
            <a:r>
              <a:rPr lang="en-US" sz="1050" dirty="0"/>
              <a:t>   - The weather information "28°C Cloudy" is displayed in the bottom-left corner of the screen.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This screen represents a typical transformation step in the ETL process, where data is being manipulated and prepared for loading into a final destination or report.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43618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981-9496-2973-581D-175CDE94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76565-3BDE-372E-0F3E-8117263A6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638300"/>
            <a:ext cx="7192962" cy="4695825"/>
          </a:xfrm>
        </p:spPr>
      </p:pic>
    </p:spTree>
    <p:extLst>
      <p:ext uri="{BB962C8B-B14F-4D97-AF65-F5344CB8AC3E}">
        <p14:creationId xmlns:p14="http://schemas.microsoft.com/office/powerpoint/2010/main" val="274777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Questions Answered:</a:t>
            </a:r>
          </a:p>
          <a:p>
            <a:r>
              <a:t>- Overall sales trend</a:t>
            </a:r>
          </a:p>
          <a:p>
            <a:r>
              <a:t>- Top customers</a:t>
            </a:r>
          </a:p>
          <a:p>
            <a:r>
              <a:t>- Peak sales periods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900" dirty="0"/>
              <a:t>- Show all customer records: </a:t>
            </a:r>
            <a:r>
              <a:rPr sz="2900" b="1" dirty="0"/>
              <a:t>SELECT * FROM customers;</a:t>
            </a:r>
          </a:p>
          <a:p>
            <a:r>
              <a:rPr sz="2900" dirty="0"/>
              <a:t>- Total number of customers: </a:t>
            </a:r>
            <a:r>
              <a:rPr sz="2900" b="1" dirty="0"/>
              <a:t>SELECT count(*) FROM customers;</a:t>
            </a:r>
          </a:p>
          <a:p>
            <a:r>
              <a:rPr sz="2900" dirty="0"/>
              <a:t>- Transactions for Chennai market: </a:t>
            </a:r>
            <a:r>
              <a:rPr sz="2900" b="1" dirty="0"/>
              <a:t>SELECT * FROM transactions where </a:t>
            </a:r>
            <a:r>
              <a:rPr sz="2900" b="1" dirty="0" err="1"/>
              <a:t>market_code</a:t>
            </a:r>
            <a:r>
              <a:rPr sz="2900" b="1" dirty="0"/>
              <a:t>='Mark001</a:t>
            </a:r>
            <a:r>
              <a:rPr sz="2900" dirty="0"/>
              <a:t>';</a:t>
            </a:r>
          </a:p>
          <a:p>
            <a:r>
              <a:rPr sz="2900" dirty="0"/>
              <a:t>- Distinct product codes sold in Chennai: </a:t>
            </a:r>
            <a:r>
              <a:rPr sz="2900" b="1" dirty="0"/>
              <a:t>SELECT distinct </a:t>
            </a:r>
            <a:r>
              <a:rPr sz="2900" b="1" dirty="0" err="1"/>
              <a:t>product_code</a:t>
            </a:r>
            <a:r>
              <a:rPr sz="2900" b="1" dirty="0"/>
              <a:t> FROM transactions where </a:t>
            </a:r>
            <a:r>
              <a:rPr sz="2900" b="1" dirty="0" err="1"/>
              <a:t>market_code</a:t>
            </a:r>
            <a:r>
              <a:rPr sz="2900" b="1" dirty="0"/>
              <a:t>='Mark001';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5704-8E18-FD6E-4958-82712147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55B8-5900-D48B-21F4-837E40C3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261873"/>
            <a:ext cx="6711654" cy="4986534"/>
          </a:xfrm>
        </p:spPr>
        <p:txBody>
          <a:bodyPr>
            <a:normAutofit fontScale="25000" lnSpcReduction="20000"/>
          </a:bodyPr>
          <a:lstStyle/>
          <a:p>
            <a:r>
              <a:rPr lang="en-IN" sz="10000" dirty="0"/>
              <a:t>Transactions in US dollars: </a:t>
            </a:r>
            <a:r>
              <a:rPr lang="en-IN" sz="10000" b="1" dirty="0"/>
              <a:t>SELECT * from transactions where currency="USD“</a:t>
            </a:r>
          </a:p>
          <a:p>
            <a:r>
              <a:rPr lang="en-IN" sz="10000" dirty="0"/>
              <a:t>- Transactions in 2020: </a:t>
            </a:r>
            <a:r>
              <a:rPr lang="en-IN" sz="10000" b="1" dirty="0"/>
              <a:t>SELECT transactions.*, date.*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=2020;</a:t>
            </a:r>
          </a:p>
          <a:p>
            <a:r>
              <a:rPr lang="en-IN" sz="10000" dirty="0"/>
              <a:t>- Total revenue in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="INR\r" or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="USD\r";</a:t>
            </a:r>
          </a:p>
          <a:p>
            <a:endParaRPr lang="en-IN" sz="10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9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69AA-9FED-9C61-C731-A95C2C1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20EC-4685-E56F-6DBC-9520F344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27049"/>
            <a:ext cx="6711654" cy="4721358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- </a:t>
            </a:r>
            <a:r>
              <a:rPr lang="en-IN" sz="10000" dirty="0"/>
              <a:t>Total revenue in January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and</a:t>
            </a:r>
            <a:r>
              <a:rPr lang="en-IN" sz="10000" b="1" dirty="0"/>
              <a:t> </a:t>
            </a:r>
            <a:r>
              <a:rPr lang="en-IN" sz="10000" b="1" dirty="0" err="1"/>
              <a:t>date.month_name</a:t>
            </a:r>
            <a:r>
              <a:rPr lang="en-IN" sz="10000" b="1" dirty="0"/>
              <a:t>="January" and (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="INR\r" or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="USD\r");</a:t>
            </a:r>
          </a:p>
          <a:p>
            <a:endParaRPr lang="en-IN" sz="10000" b="1" dirty="0"/>
          </a:p>
          <a:p>
            <a:r>
              <a:rPr lang="en-IN" sz="10000" dirty="0"/>
              <a:t>- Total revenue in Chennai in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transactions.market_code</a:t>
            </a:r>
            <a:r>
              <a:rPr lang="en-IN" sz="10000" b="1" dirty="0"/>
              <a:t>="Mark001";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60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The Power BI dashboard provides detailed insights into sales data.</a:t>
            </a:r>
          </a:p>
          <a:p>
            <a:r>
              <a:t>- It includes key performance indicators (KPIs) and visualizations such as bar graphs and line charts.</a:t>
            </a:r>
          </a:p>
          <a:p>
            <a:r>
              <a:t>- You can interact with the dashboard by selecting specific parameters like year and market.</a:t>
            </a:r>
          </a:p>
          <a:p>
            <a:r>
              <a:t>- To access the full dashboard, please refer to the provided Power BI file: sales2.pbix.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Results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Sales Insights Dashboard:</a:t>
            </a:r>
          </a:p>
          <a:p>
            <a:r>
              <a:t>- Key performance indicators (KPIs): Revenue, sales quantity, profit margin, and profit margin%</a:t>
            </a:r>
          </a:p>
          <a:p>
            <a:r>
              <a:t>- Visualizations: Bar graphs and line charts</a:t>
            </a:r>
          </a:p>
          <a:p>
            <a:r>
              <a:t>- Interactivity: Selection of parameters like year and market</a:t>
            </a:r>
          </a:p>
          <a:p>
            <a:r>
              <a:t>- Filtering options</a:t>
            </a:r>
          </a:p>
          <a:p>
            <a:r>
              <a:t>- Zone-wise and market-wise analysis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Sales Analysis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Overview: Key insights on regional performance and profitability</a:t>
            </a:r>
          </a:p>
          <a:p>
            <a:r>
              <a:t>Observations:</a:t>
            </a:r>
          </a:p>
          <a:p>
            <a:r>
              <a:t>- Revenue vs. Profit Margin%: Delhi leads in revenue; Bhubaneswar in profit margin percentage</a:t>
            </a:r>
          </a:p>
          <a:p>
            <a:r>
              <a:t>- Profit Margin Contribution: Mumbai as top contributor</a:t>
            </a:r>
          </a:p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Strategic Marketing Investments: Focus on high-profit margin regions like Bhubaneswar</a:t>
            </a:r>
          </a:p>
          <a:p>
            <a:r>
              <a:rPr dirty="0"/>
              <a:t>- Strategy Replication: Implement successful strategies from Mumbai in other regions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Project Overview</a:t>
            </a:r>
          </a:p>
          <a:p>
            <a:r>
              <a:t>2. Data Source</a:t>
            </a:r>
          </a:p>
          <a:p>
            <a:r>
              <a:t>3. Tools and Techniques</a:t>
            </a:r>
          </a:p>
          <a:p>
            <a:r>
              <a:t>4. Data Cleaning/Preparation (ETL)</a:t>
            </a:r>
          </a:p>
          <a:p>
            <a:r>
              <a:t>5. Exploratory Data Analysis (EDA)</a:t>
            </a:r>
          </a:p>
          <a:p>
            <a:r>
              <a:t>6. Data Analysis Queries</a:t>
            </a:r>
          </a:p>
          <a:p>
            <a:r>
              <a:t>7. Results and Findings</a:t>
            </a:r>
          </a:p>
          <a:p>
            <a:r>
              <a:t>8. Sales Analysis Observations</a:t>
            </a:r>
          </a:p>
          <a:p>
            <a:r>
              <a:t>9. Conclusion and Implications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Provide insights into sales performance of Atliq Hardwares</a:t>
            </a:r>
          </a:p>
          <a:p>
            <a:r>
              <a:t>- End Product: Power BI dashboard to track revenue trends, sales quantity, and regional revenue breakdown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Source: SQL database dump "db_dump_version_2.sql"</a:t>
            </a:r>
          </a:p>
          <a:p>
            <a:r>
              <a:t>- Contains detailed sales information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Server: Data Analysis</a:t>
            </a:r>
          </a:p>
          <a:p>
            <a:r>
              <a:t>- PowerBI: Creating Reports</a:t>
            </a:r>
          </a:p>
          <a:p>
            <a:r>
              <a:t>- Data Cleaning/Preparation: ETL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5" y="186018"/>
            <a:ext cx="7055380" cy="1400530"/>
          </a:xfrm>
        </p:spPr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Tasks Performed:</a:t>
            </a:r>
          </a:p>
          <a:p>
            <a:r>
              <a:rPr dirty="0"/>
              <a:t>- Loaded and analyzed data using SQL</a:t>
            </a:r>
          </a:p>
          <a:p>
            <a:r>
              <a:rPr dirty="0"/>
              <a:t>- Created a star schema data model in Power BI</a:t>
            </a:r>
          </a:p>
          <a:p>
            <a:r>
              <a:rPr dirty="0"/>
              <a:t>- Cleaned and transformed data by removing null and irrelevant values</a:t>
            </a:r>
          </a:p>
          <a:p>
            <a:r>
              <a:rPr dirty="0"/>
              <a:t>- Handled duplicate currency values in the transactions table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A68B-B0FA-BFB5-8B75-1FCA2B33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6304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00246F3-6DE9-43AA-902D-A812AED5E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82" y="1219848"/>
            <a:ext cx="4087979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This image is a screenshot of Power BI Desktop,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displaying a data table named "sales transactions,"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which is part of an ETL (Extract, Transform, Load)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 process. In the right-hand side pane, under "Query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 Settings," there are three applied steps: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1.Source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2.Navigation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3.Filtered Rows (indicating that some r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 err="1"/>
              <a:t>ows</a:t>
            </a:r>
            <a:r>
              <a:rPr lang="en-US" altLang="en-US" sz="1200" dirty="0"/>
              <a:t> have been filtered based on the condition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b="1" dirty="0"/>
              <a:t>[</a:t>
            </a:r>
            <a:r>
              <a:rPr lang="en-US" altLang="en-US" sz="1200" b="1" dirty="0" err="1"/>
              <a:t>sales_amount</a:t>
            </a:r>
            <a:r>
              <a:rPr lang="en-US" altLang="en-US" sz="1200" b="1" dirty="0"/>
              <a:t>] &lt;&gt;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80248B-3A7D-AB36-FA0E-C2F09D44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0" y="1264365"/>
            <a:ext cx="5015059" cy="44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AC4C-AB4B-471E-4D41-FE139152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DE30F-19FD-059D-6A59-51A4403C0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2803"/>
            <a:ext cx="4368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image is a screenshot of Power BI Desktop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displaying a data table named "sales markets,"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is part of an ETL (Extract, Transform, Load)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process.In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right-hand side pane, under "Query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Settings," there are three applied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Rows (indicating that some rows have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been filtered based on the condition [zone] &lt;&gt; 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top menu options include Home, Transform,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 Column, View, Tools, and Help, along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various tools for managing data and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ETL process is crucial for transforming raw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data into a structured format suitable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 and reporting.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E645B-D6E4-7BEB-B5DA-FE4B3F5A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857250"/>
            <a:ext cx="5270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B2EE-420D-0AAC-35A0-13823A12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82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40BC11-7619-30F1-404B-BFE1D0D8E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48" y="1260250"/>
            <a:ext cx="46394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image is a screenshot of Power BI Desktop, displaying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table named "sales transactions," which is part of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ETL (Extract, Transform, Load) process . In the right-hand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side pane, under "Query Settings," there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four applied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Rows (indicating that some rows have been</a:t>
            </a: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filtered based on the condition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sales_amount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 &lt;&gt;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Conditional Column (a new step that adds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column based on a 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top menu options include Home, Transform, 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Column, View, Tools, and Help, along with various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managing data and columns. The "Custom"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was added as a conditional column, which likely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currency is "USD" and then sets a value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ETL process is essential for transforming raw sales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data into a structured format suitable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analysis and reporting.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94EB7-0D76-0EBA-E35E-8533053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57250"/>
            <a:ext cx="4572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549A88-176D-414E-A1A6-B740E1621F4B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004EB8-C832-4CAB-9FB1-F85312264EB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1380</Words>
  <Application>Microsoft Office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Century Gothic</vt:lpstr>
      <vt:lpstr>Wingdings 3</vt:lpstr>
      <vt:lpstr>Ion</vt:lpstr>
      <vt:lpstr>Sales Insights Data Analysis Project</vt:lpstr>
      <vt:lpstr>Agenda</vt:lpstr>
      <vt:lpstr>Project Overview</vt:lpstr>
      <vt:lpstr>Data Source</vt:lpstr>
      <vt:lpstr>Tools and Techniques</vt:lpstr>
      <vt:lpstr>Data Cleaning/Preparation (ETL)</vt:lpstr>
      <vt:lpstr>Data Cleaning/Preparation (ETL)</vt:lpstr>
      <vt:lpstr>Data Cleaning/Preparation (ETL)</vt:lpstr>
      <vt:lpstr>Data Cleaning/Preparation (ETL)</vt:lpstr>
      <vt:lpstr>Data Cleaning/Preparation (ETL)</vt:lpstr>
      <vt:lpstr>Data Cleaning/Preparation (ETL)</vt:lpstr>
      <vt:lpstr>Exploratory Data Analysis (EDA)</vt:lpstr>
      <vt:lpstr>Data Analysis Queries</vt:lpstr>
      <vt:lpstr>Data Analysis Queries</vt:lpstr>
      <vt:lpstr>Data Analysis Queries</vt:lpstr>
      <vt:lpstr>Power BI Dashboard</vt:lpstr>
      <vt:lpstr>Results and Findings</vt:lpstr>
      <vt:lpstr>Sales Analysis Observations</vt:lpstr>
      <vt:lpstr>Conclusion and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CHAUHAN</cp:lastModifiedBy>
  <cp:revision>4</cp:revision>
  <dcterms:created xsi:type="dcterms:W3CDTF">2013-01-27T09:14:16Z</dcterms:created>
  <dcterms:modified xsi:type="dcterms:W3CDTF">2024-08-10T15:20:04Z</dcterms:modified>
  <cp:category/>
</cp:coreProperties>
</file>