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Aptos Light" panose="020B0004020202020204" pitchFamily="34" charset="0"/>
      <p:regular r:id="rId8"/>
    </p:embeddedFont>
    <p:embeddedFont>
      <p:font typeface="Aptos Narrow" panose="020B0004020202020204" pitchFamily="34" charset="0"/>
      <p:regular r:id="rId9"/>
      <p:bold r:id="rId10"/>
    </p:embeddedFont>
    <p:embeddedFont>
      <p:font typeface="Barlow Bold" panose="00000800000000000000" pitchFamily="2" charset="0"/>
      <p:bold r:id="rId11"/>
    </p:embeddedFont>
    <p:embeddedFont>
      <p:font typeface="Montserrat" panose="00000500000000000000" pitchFamily="2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4077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EE4BD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016442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Revolutionizing Document Interaction: Doc Q – MCP-RAG Agent based QA system</a:t>
            </a:r>
            <a:endParaRPr lang="en-US" sz="4450" dirty="0">
              <a:latin typeface="Aptos Narrow" panose="020B00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44709" y="4479488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Arial" panose="020B0604020202020204" pitchFamily="34" charset="0"/>
                <a:ea typeface="Montserrat" pitchFamily="34" charset="-122"/>
                <a:cs typeface="Arial" panose="020B0604020202020204" pitchFamily="34" charset="0"/>
              </a:rPr>
              <a:t>Students often struggle to quickly find precise information in vast documents. Traditional search falls short, lacking the context and relevance needed. This presentation introduces an AI-powered solution to transform how students interact with their learning materials.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6481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My Proposed Solution</a:t>
            </a:r>
            <a:endParaRPr lang="en-US" sz="4450" dirty="0">
              <a:latin typeface="Aptos Narrow" panose="020B00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2510790"/>
            <a:ext cx="1311378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AI system leverages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Retrieval-Augmented Generation (RAG)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highly accurate answers. It features a flexible,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agent-based architecture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with a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Context Protocol (MCP)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manage seamless information flow and context across components. This combines deep semantic search with advanced language models, ensuring precise, context-aware responses.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309" y="4141351"/>
            <a:ext cx="4226838" cy="2723317"/>
          </a:xfrm>
          <a:prstGeom prst="roundRect">
            <a:avLst>
              <a:gd name="adj" fmla="val 5372"/>
            </a:avLst>
          </a:prstGeom>
          <a:solidFill>
            <a:srgbClr val="AEE4BD"/>
          </a:solidFill>
          <a:ln w="30480">
            <a:solidFill>
              <a:srgbClr val="C1C3D0"/>
            </a:solidFill>
            <a:prstDash val="solid"/>
          </a:ln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9" y="4141351"/>
            <a:ext cx="121920" cy="272331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6804" y="4388406"/>
            <a:ext cx="364128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Retrieval-Augmented</a:t>
            </a: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Generation (RAG)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096804" y="5230773"/>
            <a:ext cx="364128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Combining deep semantic search with advanced language models for precise, context-aware answers.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1722" y="4141351"/>
            <a:ext cx="4226838" cy="2723317"/>
          </a:xfrm>
          <a:prstGeom prst="roundRect">
            <a:avLst>
              <a:gd name="adj" fmla="val 5372"/>
            </a:avLst>
          </a:prstGeom>
          <a:solidFill>
            <a:srgbClr val="AEE4BD"/>
          </a:solidFill>
          <a:ln w="30480">
            <a:solidFill>
              <a:srgbClr val="C1C3D0"/>
            </a:solidFill>
            <a:prstDash val="solid"/>
          </a:ln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242" y="4141351"/>
            <a:ext cx="121920" cy="272331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540216" y="4388406"/>
            <a:ext cx="33398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Agent-Based</a:t>
            </a: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</a:t>
            </a: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Architecture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540216" y="4874538"/>
            <a:ext cx="364128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Coordinating modular components for flexibility and scalability in handling diverse tasks.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9645134" y="4141351"/>
            <a:ext cx="4226957" cy="2723317"/>
          </a:xfrm>
          <a:prstGeom prst="roundRect">
            <a:avLst>
              <a:gd name="adj" fmla="val 5372"/>
            </a:avLst>
          </a:prstGeom>
          <a:solidFill>
            <a:srgbClr val="AEE4BD"/>
          </a:solidFill>
          <a:ln w="30480">
            <a:solidFill>
              <a:srgbClr val="C1C3D0"/>
            </a:solidFill>
            <a:prstDash val="solid"/>
          </a:ln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4654" y="4141351"/>
            <a:ext cx="121920" cy="272331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983629" y="4388406"/>
            <a:ext cx="36414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Model Context Protocol (MCP)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9983629" y="5230773"/>
            <a:ext cx="364140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Managing message flow and context seamlessly across various AI agents, ensuring coherence.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737" y="594717"/>
            <a:ext cx="10366296" cy="709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Architecture: Agents, MCP, UI Integration</a:t>
            </a:r>
            <a:endParaRPr lang="en-US" sz="4450" dirty="0">
              <a:latin typeface="Aptos Narrow" panose="020B00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314899" y="1831776"/>
            <a:ext cx="283761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Core Agent Functions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164428" y="2403792"/>
            <a:ext cx="3632068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Document Ingestion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&amp; Parsing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164428" y="2819817"/>
            <a:ext cx="4326549" cy="369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Embedding Generation for Semantics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164428" y="3265824"/>
            <a:ext cx="437431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Intelligent Retriever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64428" y="3674640"/>
            <a:ext cx="3886711" cy="415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LLM Orchestrator for Responses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64428" y="4106555"/>
            <a:ext cx="3632068" cy="379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 Handler for User Interaction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4964551" y="1709113"/>
            <a:ext cx="283761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MCP Message Flow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955440" y="2158782"/>
            <a:ext cx="4648611" cy="172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MCP enables asynchronous, stateful communication, allowing agents to exchange information and maintain conversation context efficiently. It ensures seamless data handoffs and coordinated processing between specialized modules.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4964551" y="4263762"/>
            <a:ext cx="4417118" cy="103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</a:t>
            </a:r>
            <a:r>
              <a:rPr lang="en-US" sz="16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vector store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supports semantic embedding search, powering contextual retrieval.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754737" y="5910143"/>
            <a:ext cx="8227216" cy="1724620"/>
          </a:xfrm>
          <a:prstGeom prst="roundRect">
            <a:avLst>
              <a:gd name="adj" fmla="val 10599"/>
            </a:avLst>
          </a:prstGeom>
          <a:solidFill>
            <a:srgbClr val="B6D6FC"/>
          </a:solidFill>
          <a:ln/>
        </p:spPr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59" y="6114098"/>
            <a:ext cx="354687" cy="283726"/>
          </a:xfrm>
          <a:prstGeom prst="rect">
            <a:avLst/>
          </a:prstGeom>
        </p:spPr>
      </p:pic>
      <p:sp>
        <p:nvSpPr>
          <p:cNvPr id="14" name="Text 11"/>
          <p:cNvSpPr/>
          <p:nvPr/>
        </p:nvSpPr>
        <p:spPr>
          <a:xfrm>
            <a:off x="1540669" y="6072902"/>
            <a:ext cx="2837617" cy="354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UI Integration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40669" y="6643092"/>
            <a:ext cx="7036172" cy="689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Intuitive web interface supports document upload, query input, and displays answers with precise context snippets highlighted.</a:t>
            </a:r>
            <a:endParaRPr lang="en-US" sz="16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390F37-4112-D921-DC52-6EFF046C12D1}"/>
              </a:ext>
            </a:extLst>
          </p:cNvPr>
          <p:cNvCxnSpPr/>
          <p:nvPr/>
        </p:nvCxnSpPr>
        <p:spPr>
          <a:xfrm>
            <a:off x="4538744" y="1709113"/>
            <a:ext cx="0" cy="3552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774E22-0644-4029-D37E-B079EE6A5F36}"/>
              </a:ext>
            </a:extLst>
          </p:cNvPr>
          <p:cNvCxnSpPr/>
          <p:nvPr/>
        </p:nvCxnSpPr>
        <p:spPr>
          <a:xfrm>
            <a:off x="9775828" y="1709113"/>
            <a:ext cx="0" cy="35524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0B23234-D26D-52D1-CAD2-8969FD8EC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1657" y="1249705"/>
            <a:ext cx="4151461" cy="55227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28374"/>
            <a:ext cx="748676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Live Demo Results &amp; Features</a:t>
            </a:r>
            <a:endParaRPr lang="en-US" sz="4450" dirty="0">
              <a:latin typeface="Aptos Narrow" panose="020B00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3374350"/>
            <a:ext cx="131137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anose="00000500000000000000" pitchFamily="2" charset="0"/>
                <a:ea typeface="Montserrat" pitchFamily="34" charset="-122"/>
                <a:cs typeface="Montserrat" pitchFamily="34" charset="-120"/>
              </a:rPr>
              <a:t>Our system delivers real-time Q&amp;A on multi-format documents like PDFs and TXTs, with sub-second response times, even under high load. It accurately grounds answers in document content, providing excerpt highlights and supporting follow-up questions.</a:t>
            </a:r>
            <a:endParaRPr lang="en-US" sz="1700" dirty="0">
              <a:latin typeface="Montserrat" panose="00000500000000000000" pitchFamily="2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58309" y="4766429"/>
            <a:ext cx="5568672" cy="270748"/>
          </a:xfrm>
          <a:prstGeom prst="roundRect">
            <a:avLst>
              <a:gd name="adj" fmla="val 72021"/>
            </a:avLst>
          </a:prstGeom>
          <a:solidFill>
            <a:srgbClr val="AEE4BD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4766429"/>
            <a:ext cx="5568672" cy="2707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489383" y="4766429"/>
            <a:ext cx="690443" cy="27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Aptos Light" panose="020B0004020202020204" pitchFamily="34" charset="0"/>
                <a:ea typeface="Barlow Bold" pitchFamily="34" charset="-122"/>
                <a:cs typeface="Barlow Bold" pitchFamily="34" charset="-120"/>
              </a:rPr>
              <a:t>1000+</a:t>
            </a:r>
            <a:endParaRPr lang="en-US" sz="2100" dirty="0">
              <a:latin typeface="Aptos Light" panose="020B00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58309" y="5307806"/>
            <a:ext cx="64215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Aptos Light" panose="020B0004020202020204" pitchFamily="34" charset="0"/>
                <a:ea typeface="Montserrat" pitchFamily="34" charset="-122"/>
                <a:cs typeface="Montserrat" pitchFamily="34" charset="-120"/>
              </a:rPr>
              <a:t>Concurrent requests per minute successfully handled during stress tests, proving scalability.</a:t>
            </a:r>
            <a:endParaRPr lang="en-US" sz="1700" dirty="0">
              <a:latin typeface="Aptos Light" panose="020B0004020202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7450574" y="4766429"/>
            <a:ext cx="5548313" cy="270748"/>
          </a:xfrm>
          <a:prstGeom prst="roundRect">
            <a:avLst>
              <a:gd name="adj" fmla="val 72021"/>
            </a:avLst>
          </a:prstGeom>
          <a:solidFill>
            <a:srgbClr val="AEE4BD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574" y="4766429"/>
            <a:ext cx="55483" cy="27074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3161288" y="4766429"/>
            <a:ext cx="710803" cy="27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Aptos Light" panose="020B0004020202020204" pitchFamily="34" charset="0"/>
                <a:ea typeface="Barlow Bold" pitchFamily="34" charset="-122"/>
                <a:cs typeface="Barlow Bold" pitchFamily="34" charset="-120"/>
              </a:rPr>
              <a:t>&lt;1 sec</a:t>
            </a:r>
            <a:endParaRPr lang="en-US" sz="2100" dirty="0">
              <a:latin typeface="Aptos Light" panose="020B0004020202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7450574" y="5307806"/>
            <a:ext cx="642151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Aptos Light" panose="020B0004020202020204" pitchFamily="34" charset="0"/>
                <a:ea typeface="Montserrat" pitchFamily="34" charset="-122"/>
                <a:cs typeface="Montserrat" pitchFamily="34" charset="-120"/>
              </a:rPr>
              <a:t>Average response time for queries, ensuring a fluid and interactive user experience.</a:t>
            </a:r>
            <a:endParaRPr lang="en-US" sz="1700" dirty="0">
              <a:latin typeface="Aptos Light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82090"/>
            <a:ext cx="678620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Conclusion &amp; Future Scope</a:t>
            </a:r>
            <a:endParaRPr lang="en-US" sz="4450" dirty="0">
              <a:latin typeface="Aptos Narrow" panose="020B0004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309" y="2628067"/>
            <a:ext cx="131137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AI system proves to be an effective assistant for student learning and research. Its modular design allows for continuous improvement and integration with broader educational ecosystems.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974884" y="4648319"/>
            <a:ext cx="369212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Enhanced Document Support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74884" y="5134451"/>
            <a:ext cx="393811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Adding multi-modal capabilities for images, tables, and complex figures.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5346144" y="4648319"/>
            <a:ext cx="3938111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Adaptive Learning &amp; Integration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346144" y="5134451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Integrating with LMS platforms and personalized tutoring agents for tailored feedback.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9717405" y="4648319"/>
            <a:ext cx="317682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ptos Narrow" panose="020B0004020202020204" pitchFamily="34" charset="0"/>
                <a:ea typeface="Barlow Bold" pitchFamily="34" charset="-122"/>
                <a:cs typeface="Barlow Bold" pitchFamily="34" charset="-120"/>
              </a:rPr>
              <a:t>Continuous Improvement</a:t>
            </a:r>
            <a:endParaRPr lang="en-US" sz="2200" dirty="0">
              <a:latin typeface="Aptos Narrow" panose="020B0004020202020204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9717405" y="5134451"/>
            <a:ext cx="393811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Ongoing fine-tuning and user feedback loops to refine accuracy and usability.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420</Words>
  <Application>Microsoft Office PowerPoint</Application>
  <PresentationFormat>Custom</PresentationFormat>
  <Paragraphs>41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 Narrow</vt:lpstr>
      <vt:lpstr>Arial</vt:lpstr>
      <vt:lpstr>Barlow Bold</vt:lpstr>
      <vt:lpstr>Aptos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Ritik Maity</cp:lastModifiedBy>
  <cp:revision>19</cp:revision>
  <dcterms:created xsi:type="dcterms:W3CDTF">2025-07-25T06:34:58Z</dcterms:created>
  <dcterms:modified xsi:type="dcterms:W3CDTF">2025-07-25T14:49:56Z</dcterms:modified>
</cp:coreProperties>
</file>