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25358d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25358d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425358de9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425358de9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425358de9_2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425358de9_2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43eae2fa5_4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43eae2fa5_4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</a:t>
            </a:r>
            <a:r>
              <a:rPr lang="en"/>
              <a:t>rotten fruits are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43eae2fa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43eae2fa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makes it more important to check if the fruit used is fresh or rotten.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Ethylene : colorless 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43eae2fa5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43eae2fa5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43eae2fa5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43eae2fa5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3900" y="744575"/>
            <a:ext cx="7456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</a:t>
            </a:r>
            <a:r>
              <a:rPr lang="en"/>
              <a:t> Fruit Quality Determination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43050" y="2681400"/>
            <a:ext cx="545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For Industrial Applications</a:t>
            </a:r>
            <a:endParaRPr sz="3200"/>
          </a:p>
        </p:txBody>
      </p:sp>
      <p:sp>
        <p:nvSpPr>
          <p:cNvPr id="56" name="Google Shape;56;p13"/>
          <p:cNvSpPr txBox="1"/>
          <p:nvPr/>
        </p:nvSpPr>
        <p:spPr>
          <a:xfrm>
            <a:off x="5860225" y="3758700"/>
            <a:ext cx="23298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Submitted By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Lakshya Gour   (19I71__)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Ritik K. Koshta (19I71__)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Udbhav Gupta  (19I7165)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3893875" y="3358500"/>
            <a:ext cx="16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Session 2022-23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917325" y="3874475"/>
            <a:ext cx="2063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Guided By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Mr. C. P. Patidar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and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Solutions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Snapshots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Top 10 Fruit Producing Countries (2022)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5081154" rtl="0" algn="just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India is the second largest producer of fruits.</a:t>
            </a:r>
            <a:endParaRPr/>
          </a:p>
          <a:p>
            <a:pPr indent="-317500" lvl="1" marL="914400" marR="5081154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Yearly Production of about 82.632 million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3427" l="0" r="0" t="3427"/>
          <a:stretch/>
        </p:blipFill>
        <p:spPr>
          <a:xfrm>
            <a:off x="3831600" y="1630900"/>
            <a:ext cx="4766900" cy="30254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5608200" y="4835700"/>
            <a:ext cx="420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</a:rPr>
              <a:t>[Image Source : </a:t>
            </a:r>
            <a:r>
              <a:rPr lang="en" sz="800">
                <a:solidFill>
                  <a:srgbClr val="999999"/>
                </a:solidFill>
              </a:rPr>
              <a:t>https://www.edudwar.com/top-10-fruit-producing-countries</a:t>
            </a:r>
            <a:r>
              <a:rPr lang="en" sz="800">
                <a:solidFill>
                  <a:srgbClr val="999999"/>
                </a:solidFill>
              </a:rPr>
              <a:t>]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598500" y="2215650"/>
            <a:ext cx="382500" cy="17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Global Fruit Consumption Statistics 2019 (in kt)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5081154" rtl="0" algn="just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India is the second largest consumer of fruits.</a:t>
            </a:r>
            <a:endParaRPr/>
          </a:p>
          <a:p>
            <a:pPr indent="-317500" lvl="1" marL="914400" marR="5081154" rtl="0" algn="just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Yearly Consumption of about </a:t>
            </a:r>
            <a:r>
              <a:rPr lang="en"/>
              <a:t>52,685 kt.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8020" l="0" r="0" t="0"/>
          <a:stretch/>
        </p:blipFill>
        <p:spPr>
          <a:xfrm>
            <a:off x="3831600" y="1630900"/>
            <a:ext cx="4766900" cy="30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054300" y="4835700"/>
            <a:ext cx="420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</a:rPr>
              <a:t> [Image Source : https://www.helgilibrary.com/charts/which-country-eats-the-most-fruits]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598500" y="1899100"/>
            <a:ext cx="382500" cy="171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Fruit Quality Inspection : A Major Concern</a:t>
            </a:r>
            <a:endParaRPr b="1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Are the fruits </a:t>
            </a:r>
            <a:r>
              <a:rPr lang="en"/>
              <a:t>consumed by end customers fresh?</a:t>
            </a:r>
            <a:endParaRPr/>
          </a:p>
          <a:p>
            <a:pPr indent="-317500" lvl="1" marL="914400" marR="3305908" rtl="0" algn="just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 large chunk of fruit produce is taken up by the fruit processing companies, for making variety of readymade products such as fruit drinks, syrups, cakes, etc..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6976" l="0" r="35678" t="0"/>
          <a:stretch/>
        </p:blipFill>
        <p:spPr>
          <a:xfrm>
            <a:off x="6403750" y="1017725"/>
            <a:ext cx="1972000" cy="2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75" y="3235500"/>
            <a:ext cx="1794000" cy="1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300" y="3284775"/>
            <a:ext cx="24698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7825" y="3284776"/>
            <a:ext cx="1542846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550" y="3315225"/>
            <a:ext cx="1542850" cy="16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Fruit Quality Inspection : A Major Concern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/>
              <a:t>What makes a fruit to decay so fast?</a:t>
            </a:r>
            <a:endParaRPr b="1"/>
          </a:p>
          <a:p>
            <a:pPr indent="-33655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As the fruit matures, </a:t>
            </a:r>
            <a:r>
              <a:rPr b="1" i="1" lang="en">
                <a:solidFill>
                  <a:srgbClr val="C27BA0"/>
                </a:solidFill>
              </a:rPr>
              <a:t>ethylene </a:t>
            </a:r>
            <a:r>
              <a:rPr lang="en">
                <a:solidFill>
                  <a:schemeClr val="dk1"/>
                </a:solidFill>
              </a:rPr>
              <a:t>is produced as a signal to induce fruit ripening.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Transforms it from hard, green, dull fruit into a tender, gaudy and sweet.</a:t>
            </a:r>
            <a:endParaRPr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Ethylene production continues to increase after harvest, thus decreasing fruit shelf-life.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Shelf-life of: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Apple : 2 Weeks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Orange : 1 Week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Banana : 3 to 5 Days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4048858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Most common method presently being used is the manual inspection of fruits by human workforce.</a:t>
            </a:r>
            <a:endParaRPr/>
          </a:p>
          <a:p>
            <a:pPr indent="-342900" lvl="0" marL="457200" marR="4048858" rtl="0" algn="just">
              <a:spcBef>
                <a:spcPts val="15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These manual methods for </a:t>
            </a:r>
            <a:r>
              <a:rPr lang="en"/>
              <a:t>segmentation </a:t>
            </a:r>
            <a:r>
              <a:rPr lang="en"/>
              <a:t>of fruits are either slow and less accurate.</a:t>
            </a:r>
            <a:endParaRPr/>
          </a:p>
          <a:p>
            <a:pPr indent="-342900" lvl="0" marL="457200" marR="4048858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This process can be automated.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7475" l="0" r="0" t="0"/>
          <a:stretch/>
        </p:blipFill>
        <p:spPr>
          <a:xfrm>
            <a:off x="5002525" y="1152475"/>
            <a:ext cx="3724275" cy="26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48357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Earlier, many research work has been done in the context of using Image Processing and Machine Learning to automate the process sorting fresh and rotten fruits.</a:t>
            </a:r>
            <a:endParaRPr/>
          </a:p>
          <a:p>
            <a:pPr indent="-342900" lvl="0" marL="457200" marR="48357" rtl="0" algn="just">
              <a:spcBef>
                <a:spcPts val="1500"/>
              </a:spcBef>
              <a:spcAft>
                <a:spcPts val="1500"/>
              </a:spcAft>
              <a:buSzPts val="1800"/>
              <a:buChar char="➔"/>
            </a:pPr>
            <a:r>
              <a:rPr lang="en"/>
              <a:t>Various Supervised Machine Learning Classifiers such as KNN,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