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8" r:id="rId3"/>
    <p:sldId id="288" r:id="rId4"/>
    <p:sldId id="284" r:id="rId5"/>
    <p:sldId id="285" r:id="rId6"/>
    <p:sldId id="286" r:id="rId7"/>
    <p:sldId id="287" r:id="rId8"/>
    <p:sldId id="292" r:id="rId9"/>
    <p:sldId id="294" r:id="rId10"/>
    <p:sldId id="289" r:id="rId11"/>
    <p:sldId id="290" r:id="rId12"/>
    <p:sldId id="295" r:id="rId13"/>
    <p:sldId id="296" r:id="rId14"/>
    <p:sldId id="297" r:id="rId15"/>
    <p:sldId id="299" r:id="rId16"/>
    <p:sldId id="265" r:id="rId17"/>
    <p:sldId id="291" r:id="rId18"/>
    <p:sldId id="277" r:id="rId19"/>
    <p:sldId id="274" r:id="rId20"/>
    <p:sldId id="281" r:id="rId21"/>
    <p:sldId id="279" r:id="rId22"/>
    <p:sldId id="283" r:id="rId23"/>
    <p:sldId id="293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61" autoAdjust="0"/>
  </p:normalViewPr>
  <p:slideViewPr>
    <p:cSldViewPr snapToGrid="0">
      <p:cViewPr varScale="1">
        <p:scale>
          <a:sx n="92" d="100"/>
          <a:sy n="92" d="100"/>
        </p:scale>
        <p:origin x="67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25358de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25358de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43eae2fa5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43eae2fa5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207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43eae2fa5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43eae2fa5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777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43eae2fa5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43eae2fa5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48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43eae2fa5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43eae2fa5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047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43eae2fa5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43eae2fa5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05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43eae2fa5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43eae2fa5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757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43eae2fa5_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43eae2fa5_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53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43eae2fa5_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43eae2fa5_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864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43eae2fa5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43eae2fa5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061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43eae2fa5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43eae2fa5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43eae2fa5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43eae2fa5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704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43eae2fa5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43eae2fa5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00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43eae2fa5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43eae2fa5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175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43eae2fa5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43eae2fa5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266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43eae2fa5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43eae2fa5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358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43eae2fa5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43eae2fa5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777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43eae2fa5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43eae2fa5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23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17325" y="684576"/>
            <a:ext cx="7456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Multiple Disease Diagnosis Using ML</a:t>
            </a:r>
            <a:endParaRPr b="1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6043725" y="3874475"/>
            <a:ext cx="2329800" cy="86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Submitted By : </a:t>
            </a:r>
            <a:r>
              <a:rPr lang="en" b="1" dirty="0" smtClean="0"/>
              <a:t> 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Ritik K. Koshta (</a:t>
            </a:r>
            <a:r>
              <a:rPr lang="en" b="1" dirty="0" smtClean="0"/>
              <a:t>19I7139) 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Udbhav Gupta  (19I7165)</a:t>
            </a:r>
            <a:endParaRPr b="1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3795825" y="3180081"/>
            <a:ext cx="169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Session 2022-23</a:t>
            </a:r>
            <a:endParaRPr b="1" dirty="0"/>
          </a:p>
        </p:txBody>
      </p:sp>
      <p:sp>
        <p:nvSpPr>
          <p:cNvPr id="58" name="Google Shape;58;p13"/>
          <p:cNvSpPr txBox="1"/>
          <p:nvPr/>
        </p:nvSpPr>
        <p:spPr>
          <a:xfrm>
            <a:off x="917325" y="3874475"/>
            <a:ext cx="20634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Guided By :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Mr. C. P. Patidar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Domain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62866"/>
            <a:ext cx="824128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Most common severe diseases :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800" dirty="0" smtClean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US" sz="800" dirty="0" smtClean="0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  <a:buChar char="➔"/>
            </a:pPr>
            <a:r>
              <a:rPr lang="en-US" b="1" dirty="0" smtClean="0">
                <a:solidFill>
                  <a:schemeClr val="tx1"/>
                </a:solidFill>
              </a:rPr>
              <a:t>Heart Diseases –  </a:t>
            </a:r>
            <a:r>
              <a:rPr lang="en-IN" dirty="0" smtClean="0"/>
              <a:t>group </a:t>
            </a:r>
            <a:r>
              <a:rPr lang="en-US" dirty="0" smtClean="0"/>
              <a:t>of </a:t>
            </a:r>
            <a:r>
              <a:rPr lang="en-US" dirty="0"/>
              <a:t>illnesses that affects your heart.</a:t>
            </a:r>
            <a:r>
              <a:rPr lang="en-IN" dirty="0" smtClean="0"/>
              <a:t> </a:t>
            </a:r>
          </a:p>
          <a:p>
            <a:pPr marL="1968500" lvl="4" indent="0">
              <a:lnSpc>
                <a:spcPct val="100000"/>
              </a:lnSpc>
              <a:buClr>
                <a:srgbClr val="595959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</a:t>
            </a:r>
            <a:r>
              <a:rPr lang="en-US" dirty="0" smtClean="0">
                <a:solidFill>
                  <a:srgbClr val="000000"/>
                </a:solidFill>
              </a:rPr>
              <a:t>(Nearly </a:t>
            </a:r>
            <a:r>
              <a:rPr lang="en-US" b="1" dirty="0" smtClean="0">
                <a:solidFill>
                  <a:srgbClr val="000000"/>
                </a:solidFill>
              </a:rPr>
              <a:t>30,000 deaths </a:t>
            </a:r>
            <a:r>
              <a:rPr lang="en-US" dirty="0" smtClean="0">
                <a:solidFill>
                  <a:srgbClr val="000000"/>
                </a:solidFill>
              </a:rPr>
              <a:t>every year in India)</a:t>
            </a:r>
            <a:endParaRPr lang="en-US" dirty="0">
              <a:solidFill>
                <a:srgbClr val="000000"/>
              </a:solidFill>
            </a:endParaRPr>
          </a:p>
          <a:p>
            <a:pPr marL="114300" lvl="0" indent="0">
              <a:lnSpc>
                <a:spcPct val="10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  <a:buChar char="➔"/>
            </a:pPr>
            <a:r>
              <a:rPr lang="en-US" b="1" dirty="0" smtClean="0">
                <a:solidFill>
                  <a:schemeClr val="tx1"/>
                </a:solidFill>
              </a:rPr>
              <a:t>Breast Cancer – </a:t>
            </a:r>
            <a:r>
              <a:rPr lang="en-IN" dirty="0" smtClean="0"/>
              <a:t>disease in which cells in the breast grow out of control.</a:t>
            </a:r>
          </a:p>
          <a:p>
            <a:pPr marL="1968500" lvl="4" indent="0">
              <a:lnSpc>
                <a:spcPct val="100000"/>
              </a:lnSpc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       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Second</a:t>
            </a:r>
            <a:r>
              <a:rPr lang="en-US" dirty="0" smtClean="0">
                <a:solidFill>
                  <a:schemeClr val="tx1"/>
                </a:solidFill>
              </a:rPr>
              <a:t> leading cause of death in women)</a:t>
            </a:r>
          </a:p>
          <a:p>
            <a:pPr marL="1968500" lvl="4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  <a:buChar char="➔"/>
            </a:pPr>
            <a:r>
              <a:rPr lang="en-US" b="1" dirty="0" smtClean="0">
                <a:solidFill>
                  <a:schemeClr val="tx1"/>
                </a:solidFill>
              </a:rPr>
              <a:t>Diabetes  </a:t>
            </a:r>
            <a:r>
              <a:rPr lang="en-US" b="1" dirty="0">
                <a:solidFill>
                  <a:schemeClr val="tx1"/>
                </a:solidFill>
              </a:rPr>
              <a:t>– </a:t>
            </a:r>
            <a:r>
              <a:rPr lang="en-IN" dirty="0" smtClean="0"/>
              <a:t>disease in which blood sugar level is high.</a:t>
            </a:r>
          </a:p>
          <a:p>
            <a:pPr marL="1600200" lvl="4" indent="0">
              <a:lnSpc>
                <a:spcPct val="100000"/>
              </a:lnSpc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(total active cases will rise to </a:t>
            </a:r>
            <a:r>
              <a:rPr lang="en-US" b="1" dirty="0" smtClean="0">
                <a:solidFill>
                  <a:schemeClr val="tx1"/>
                </a:solidFill>
              </a:rPr>
              <a:t>637 million </a:t>
            </a:r>
            <a:r>
              <a:rPr lang="en-US" dirty="0" smtClean="0">
                <a:solidFill>
                  <a:schemeClr val="tx1"/>
                </a:solidFill>
              </a:rPr>
              <a:t>by 2030)</a:t>
            </a:r>
          </a:p>
          <a:p>
            <a:pPr marL="1968500" lvl="4" indent="0">
              <a:lnSpc>
                <a:spcPct val="10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179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Application (Use case Scenario)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41285" cy="3510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dirty="0" smtClean="0">
                <a:solidFill>
                  <a:schemeClr val="tx1"/>
                </a:solidFill>
              </a:rPr>
              <a:t> </a:t>
            </a:r>
          </a:p>
          <a:p>
            <a:pPr lvl="0">
              <a:lnSpc>
                <a:spcPct val="100000"/>
              </a:lnSpc>
              <a:buChar char="➔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web application is developed acting as an interface for our trained model, after the project completion.</a:t>
            </a:r>
          </a:p>
          <a:p>
            <a:pPr lvl="0">
              <a:lnSpc>
                <a:spcPct val="100000"/>
              </a:lnSpc>
              <a:buChar char="➔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7868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Application (Use case Scenario)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41285" cy="3510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dirty="0" smtClean="0">
                <a:solidFill>
                  <a:schemeClr val="tx1"/>
                </a:solidFill>
              </a:rPr>
              <a:t> </a:t>
            </a:r>
          </a:p>
          <a:p>
            <a:pPr lvl="0">
              <a:lnSpc>
                <a:spcPct val="100000"/>
              </a:lnSpc>
              <a:buChar char="➔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web application is developed acting as an interface for our trained model, after the project completion.</a:t>
            </a:r>
          </a:p>
          <a:p>
            <a:pPr lvl="0">
              <a:lnSpc>
                <a:spcPct val="100000"/>
              </a:lnSpc>
              <a:buChar char="➔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00000"/>
              </a:lnSpc>
              <a:buChar char="➔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application will be the point of interaction for end user.</a:t>
            </a:r>
          </a:p>
          <a:p>
            <a:pPr lvl="0">
              <a:lnSpc>
                <a:spcPct val="100000"/>
              </a:lnSpc>
              <a:buChar char="➔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7723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Application (Use case Scenario)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41285" cy="3510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dirty="0" smtClean="0">
                <a:solidFill>
                  <a:schemeClr val="tx1"/>
                </a:solidFill>
              </a:rPr>
              <a:t> </a:t>
            </a:r>
          </a:p>
          <a:p>
            <a:pPr lvl="0">
              <a:lnSpc>
                <a:spcPct val="100000"/>
              </a:lnSpc>
              <a:buChar char="➔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web application is developed acting as an interface for our trained model, after the project completion.</a:t>
            </a:r>
          </a:p>
          <a:p>
            <a:pPr lvl="0">
              <a:lnSpc>
                <a:spcPct val="100000"/>
              </a:lnSpc>
              <a:buChar char="➔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00000"/>
              </a:lnSpc>
              <a:buChar char="➔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application will be the point of interaction for end user.</a:t>
            </a:r>
          </a:p>
          <a:p>
            <a:pPr lvl="0">
              <a:lnSpc>
                <a:spcPct val="100000"/>
              </a:lnSpc>
              <a:buChar char="➔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00000"/>
              </a:lnSpc>
              <a:buChar char="➔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application is meant to be used by the lab assistant, after the patient’s lab tests are done.</a:t>
            </a:r>
          </a:p>
          <a:p>
            <a:pPr lvl="0">
              <a:lnSpc>
                <a:spcPct val="100000"/>
              </a:lnSpc>
              <a:buChar char="➔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217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Application (Use case Scenario)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41285" cy="3510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dirty="0" smtClean="0">
                <a:solidFill>
                  <a:schemeClr val="tx1"/>
                </a:solidFill>
              </a:rPr>
              <a:t> </a:t>
            </a:r>
          </a:p>
          <a:p>
            <a:pPr lvl="0">
              <a:lnSpc>
                <a:spcPct val="100000"/>
              </a:lnSpc>
              <a:buChar char="➔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web application is developed acting as an interface for our trained model, after the project completion.</a:t>
            </a:r>
          </a:p>
          <a:p>
            <a:pPr lvl="0">
              <a:lnSpc>
                <a:spcPct val="100000"/>
              </a:lnSpc>
              <a:buChar char="➔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00000"/>
              </a:lnSpc>
              <a:buChar char="➔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application will be the point of interaction for end user.</a:t>
            </a:r>
          </a:p>
          <a:p>
            <a:pPr lvl="0">
              <a:lnSpc>
                <a:spcPct val="100000"/>
              </a:lnSpc>
              <a:buChar char="➔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00000"/>
              </a:lnSpc>
              <a:buChar char="➔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application is meant to be used by the lab assistant, after the patient’s lab tests are done.</a:t>
            </a:r>
          </a:p>
          <a:p>
            <a:pPr lvl="0">
              <a:lnSpc>
                <a:spcPct val="100000"/>
              </a:lnSpc>
              <a:buChar char="➔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00000"/>
              </a:lnSpc>
              <a:buChar char="➔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will feed the required parameters in the application on the basis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 reports.</a:t>
            </a:r>
          </a:p>
          <a:p>
            <a:pPr lvl="0">
              <a:lnSpc>
                <a:spcPct val="100000"/>
              </a:lnSpc>
              <a:buChar char="➔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372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Application (Use case Scenario)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41285" cy="3510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dirty="0" smtClean="0">
                <a:solidFill>
                  <a:schemeClr val="tx1"/>
                </a:solidFill>
              </a:rPr>
              <a:t> </a:t>
            </a:r>
          </a:p>
          <a:p>
            <a:pPr lvl="0">
              <a:lnSpc>
                <a:spcPct val="100000"/>
              </a:lnSpc>
              <a:buChar char="➔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web application is developed acting as an interface for our trained model, after the project completion.</a:t>
            </a:r>
          </a:p>
          <a:p>
            <a:pPr lvl="0">
              <a:lnSpc>
                <a:spcPct val="100000"/>
              </a:lnSpc>
              <a:buChar char="➔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00000"/>
              </a:lnSpc>
              <a:buChar char="➔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application will be the point of interaction for end user.</a:t>
            </a:r>
          </a:p>
          <a:p>
            <a:pPr lvl="0">
              <a:lnSpc>
                <a:spcPct val="100000"/>
              </a:lnSpc>
              <a:buChar char="➔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00000"/>
              </a:lnSpc>
              <a:buChar char="➔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application is meant to be used by the lab assistant, after the patient’s lab tests are done.</a:t>
            </a:r>
          </a:p>
          <a:p>
            <a:pPr lvl="0">
              <a:lnSpc>
                <a:spcPct val="100000"/>
              </a:lnSpc>
              <a:buChar char="➔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00000"/>
              </a:lnSpc>
              <a:buChar char="➔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will feed the required parameters in the application on the basis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 reports.</a:t>
            </a:r>
          </a:p>
          <a:p>
            <a:pPr lvl="0">
              <a:lnSpc>
                <a:spcPct val="100000"/>
              </a:lnSpc>
              <a:buChar char="➔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00000"/>
              </a:lnSpc>
              <a:buChar char="➔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application will than helps in the identification of illness.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770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 Case Diagram</a:t>
            </a:r>
            <a:endParaRPr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02" y="999665"/>
            <a:ext cx="5213195" cy="405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Sequence</a:t>
            </a:r>
            <a:r>
              <a:rPr lang="en" dirty="0" smtClean="0"/>
              <a:t> </a:t>
            </a:r>
            <a:r>
              <a:rPr lang="en" dirty="0" smtClean="0"/>
              <a:t>Diagram</a:t>
            </a:r>
            <a:endParaRPr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73" y="913552"/>
            <a:ext cx="7025833" cy="41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Solution Domain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7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968" y="49653"/>
            <a:ext cx="5152840" cy="5093847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356291" cy="3904342"/>
          </a:xfrm>
        </p:spPr>
        <p:txBody>
          <a:bodyPr/>
          <a:lstStyle/>
          <a:p>
            <a:r>
              <a:rPr lang="en-US" dirty="0" smtClean="0"/>
              <a:t>Comparison of different supervised machine learning algorithm.</a:t>
            </a:r>
          </a:p>
          <a:p>
            <a:endParaRPr lang="en-US" dirty="0"/>
          </a:p>
          <a:p>
            <a:r>
              <a:rPr lang="en-US" dirty="0" smtClean="0"/>
              <a:t>Achieved accuracy :</a:t>
            </a:r>
          </a:p>
          <a:p>
            <a:pPr marL="11430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Breast Cancer –   91.1%</a:t>
            </a:r>
          </a:p>
          <a:p>
            <a:pPr marL="5969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Heart Diseases – 85.4%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Diabetes –            77.3%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1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 and Technologies Used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Frontend Technologies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</a:p>
          <a:p>
            <a:r>
              <a:rPr lang="en-US" dirty="0" smtClean="0"/>
              <a:t>Backend Technologies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 v3.1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Flask Framework</a:t>
            </a:r>
          </a:p>
          <a:p>
            <a:r>
              <a:rPr lang="en-US" dirty="0" smtClean="0"/>
              <a:t>Model Training and Validation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Jupyter</a:t>
            </a:r>
            <a:r>
              <a:rPr lang="en-US" dirty="0" smtClean="0">
                <a:solidFill>
                  <a:schemeClr val="tx1"/>
                </a:solidFill>
              </a:rPr>
              <a:t> Notebook-  Online IDE for running Python code. (Offers CPU and GPU)</a:t>
            </a:r>
          </a:p>
          <a:p>
            <a:pPr lvl="1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Kaggle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 One of the largest dataset repository.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Libraries Used  :-Pandas (for data cleaning),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umpy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969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8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77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Domain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dirty="0" smtClean="0"/>
              <a:t>Technological developments in the field of </a:t>
            </a:r>
            <a:r>
              <a:rPr lang="en-US" b="1" dirty="0" smtClean="0"/>
              <a:t>healthcare</a:t>
            </a:r>
            <a:r>
              <a:rPr lang="en-US" dirty="0" smtClean="0"/>
              <a:t> has proven to be a boon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https</a:t>
            </a:r>
            <a:r>
              <a:rPr lang="en-IN" dirty="0"/>
              <a:t>://www.kaggle.com/datasets/uciml/breast-cancer-wisconsin-data </a:t>
            </a:r>
            <a:endParaRPr lang="en-IN" dirty="0" smtClean="0"/>
          </a:p>
          <a:p>
            <a:r>
              <a:rPr lang="en-IN" dirty="0" smtClean="0"/>
              <a:t>https</a:t>
            </a:r>
            <a:r>
              <a:rPr lang="en-IN" dirty="0"/>
              <a:t>://www.kaggle.com/code/tentotheminus9/what-causes-heart-disease-explaining-the-model </a:t>
            </a:r>
            <a:endParaRPr lang="en-IN" dirty="0" smtClean="0"/>
          </a:p>
          <a:p>
            <a:r>
              <a:rPr lang="en-IN" dirty="0" smtClean="0"/>
              <a:t>https</a:t>
            </a:r>
            <a:r>
              <a:rPr lang="en-IN" dirty="0"/>
              <a:t>://www.kaggle.com/datasets/akshaydattatraykhare/diabetes-dataset </a:t>
            </a:r>
            <a:endParaRPr lang="en-IN" dirty="0" smtClean="0"/>
          </a:p>
          <a:p>
            <a:r>
              <a:rPr lang="en-IN" dirty="0" smtClean="0"/>
              <a:t>R</a:t>
            </a:r>
            <a:r>
              <a:rPr lang="en-IN" dirty="0"/>
              <a:t>. Tina </a:t>
            </a:r>
            <a:r>
              <a:rPr lang="en-IN" dirty="0" err="1"/>
              <a:t>Patil</a:t>
            </a:r>
            <a:r>
              <a:rPr lang="en-IN" dirty="0"/>
              <a:t>, S.S. </a:t>
            </a:r>
            <a:r>
              <a:rPr lang="en-IN" dirty="0" err="1"/>
              <a:t>Sherekar</a:t>
            </a:r>
            <a:r>
              <a:rPr lang="en-IN" dirty="0"/>
              <a:t>, Performance analysis of Naive </a:t>
            </a:r>
            <a:r>
              <a:rPr lang="en-IN" dirty="0" err="1"/>
              <a:t>bayes</a:t>
            </a:r>
            <a:r>
              <a:rPr lang="en-IN" dirty="0"/>
              <a:t> and J48 classification algorithm for data classification, Int. J. </a:t>
            </a:r>
            <a:r>
              <a:rPr lang="en-IN" dirty="0" err="1"/>
              <a:t>Comput</a:t>
            </a:r>
            <a:r>
              <a:rPr lang="en-IN" dirty="0"/>
              <a:t>. Sci. Appl. 6 (2) (2013) 256–261. </a:t>
            </a:r>
            <a:endParaRPr lang="en-IN" dirty="0" smtClean="0"/>
          </a:p>
          <a:p>
            <a:r>
              <a:rPr lang="en-US" dirty="0" smtClean="0"/>
              <a:t>S</a:t>
            </a:r>
            <a:r>
              <a:rPr lang="en-US" dirty="0"/>
              <a:t>. </a:t>
            </a:r>
            <a:r>
              <a:rPr lang="en-US" dirty="0" err="1"/>
              <a:t>Grampurohit</a:t>
            </a:r>
            <a:r>
              <a:rPr lang="en-US" dirty="0"/>
              <a:t>, C. </a:t>
            </a:r>
            <a:r>
              <a:rPr lang="en-US" dirty="0" err="1"/>
              <a:t>Sagarnal</a:t>
            </a:r>
            <a:r>
              <a:rPr lang="en-US" dirty="0"/>
              <a:t>, Disease prediction using machine learning algorithms, 2020 https://doi. org/10.1109/INCET49848.2020.9154130. </a:t>
            </a: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354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Scope Of Improvement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Extending the project for diagnosis of various other diseases.</a:t>
            </a:r>
          </a:p>
          <a:p>
            <a:pPr marL="596900" lvl="1" indent="0">
              <a:buNone/>
            </a:pPr>
            <a:endParaRPr lang="en-US" dirty="0" smtClean="0"/>
          </a:p>
          <a:p>
            <a:r>
              <a:rPr lang="en-US" dirty="0" smtClean="0"/>
              <a:t>Improving prediction accuracy by </a:t>
            </a:r>
            <a:r>
              <a:rPr lang="en-US" smtClean="0"/>
              <a:t>using </a:t>
            </a:r>
            <a:r>
              <a:rPr lang="en-US" smtClean="0"/>
              <a:t>hyper-parameter </a:t>
            </a:r>
            <a:r>
              <a:rPr lang="en-US" dirty="0" smtClean="0"/>
              <a:t>tuning.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10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2202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08" y="2173464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Demonstration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33281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08" y="2173464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Thankyou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28273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Domain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dirty="0" smtClean="0"/>
              <a:t>Technological developments in the field of </a:t>
            </a:r>
            <a:r>
              <a:rPr lang="en-US" b="1" dirty="0" smtClean="0"/>
              <a:t>healthcare</a:t>
            </a:r>
            <a:r>
              <a:rPr lang="en-US" dirty="0" smtClean="0"/>
              <a:t> has proven to be a boon.</a:t>
            </a:r>
            <a:endParaRPr lang="en-US" sz="800" dirty="0" smtClean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dirty="0" smtClean="0"/>
              <a:t> </a:t>
            </a:r>
            <a:endParaRPr lang="en-US" dirty="0" smtClean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b="1" dirty="0" smtClean="0"/>
              <a:t>Basic </a:t>
            </a:r>
            <a:r>
              <a:rPr lang="en-US" b="1" dirty="0"/>
              <a:t>s</a:t>
            </a:r>
            <a:r>
              <a:rPr lang="en-US" b="1" dirty="0" smtClean="0"/>
              <a:t>teps in a </a:t>
            </a:r>
            <a:r>
              <a:rPr lang="en-US" b="1" dirty="0"/>
              <a:t>m</a:t>
            </a:r>
            <a:r>
              <a:rPr lang="en-US" b="1" dirty="0" smtClean="0"/>
              <a:t>edical </a:t>
            </a:r>
            <a:r>
              <a:rPr lang="en-US" b="1" dirty="0"/>
              <a:t>t</a:t>
            </a:r>
            <a:r>
              <a:rPr lang="en-US" b="1" dirty="0" smtClean="0"/>
              <a:t>reatment are :</a:t>
            </a:r>
          </a:p>
          <a:p>
            <a:pPr marL="1028700" lvl="2" indent="0">
              <a:lnSpc>
                <a:spcPct val="150000"/>
              </a:lnSpc>
              <a:buSzPts val="1800"/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028700" lvl="2" indent="0">
              <a:lnSpc>
                <a:spcPct val="150000"/>
              </a:lnSpc>
              <a:buSzPts val="18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 Diagnosis                            Examination                             Treatment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821260" y="2981094"/>
            <a:ext cx="613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48868" y="2981094"/>
            <a:ext cx="613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6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Domain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dirty="0" smtClean="0"/>
              <a:t>Technological developments in the field of </a:t>
            </a:r>
            <a:r>
              <a:rPr lang="en-US" b="1" dirty="0" smtClean="0"/>
              <a:t>healthcare</a:t>
            </a:r>
            <a:r>
              <a:rPr lang="en-US" dirty="0" smtClean="0"/>
              <a:t> has proven to be a boon.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dirty="0"/>
              <a:t> </a:t>
            </a:r>
            <a:endParaRPr lang="en-US" sz="800" dirty="0" smtClean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b="1" dirty="0" smtClean="0"/>
              <a:t>Basic </a:t>
            </a:r>
            <a:r>
              <a:rPr lang="en-US" b="1" dirty="0"/>
              <a:t>s</a:t>
            </a:r>
            <a:r>
              <a:rPr lang="en-US" b="1" dirty="0" smtClean="0"/>
              <a:t>teps in a </a:t>
            </a:r>
            <a:r>
              <a:rPr lang="en-US" b="1" dirty="0"/>
              <a:t>m</a:t>
            </a:r>
            <a:r>
              <a:rPr lang="en-US" b="1" dirty="0" smtClean="0"/>
              <a:t>edical </a:t>
            </a:r>
            <a:r>
              <a:rPr lang="en-US" b="1" dirty="0"/>
              <a:t>t</a:t>
            </a:r>
            <a:r>
              <a:rPr lang="en-US" b="1" dirty="0" smtClean="0"/>
              <a:t>reatment are :</a:t>
            </a:r>
          </a:p>
          <a:p>
            <a:pPr marL="1028700" lvl="2" indent="0">
              <a:lnSpc>
                <a:spcPct val="150000"/>
              </a:lnSpc>
              <a:buSzPts val="1800"/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028700" lvl="2" indent="0">
              <a:lnSpc>
                <a:spcPct val="150000"/>
              </a:lnSpc>
              <a:buSzPts val="18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 Diagnosis                            Examination                             Treatment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821260" y="2981094"/>
            <a:ext cx="613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48868" y="2981094"/>
            <a:ext cx="613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69;p15"/>
          <p:cNvSpPr txBox="1">
            <a:spLocks/>
          </p:cNvSpPr>
          <p:nvPr/>
        </p:nvSpPr>
        <p:spPr>
          <a:xfrm>
            <a:off x="3327577" y="3675162"/>
            <a:ext cx="248884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 smtClean="0"/>
              <a:t>Diagnosis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83693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Domain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2000" b="1" dirty="0" smtClean="0">
                <a:solidFill>
                  <a:schemeClr val="tx1"/>
                </a:solidFill>
              </a:rPr>
              <a:t>Diagnosis ?  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I</a:t>
            </a:r>
            <a:r>
              <a:rPr lang="en-US" dirty="0" smtClean="0"/>
              <a:t>t </a:t>
            </a:r>
            <a:r>
              <a:rPr lang="en-US" dirty="0"/>
              <a:t>is the process of identification of the nature of illness from its symptoms.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  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608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Domain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4128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2000" b="1" dirty="0" smtClean="0">
                <a:solidFill>
                  <a:schemeClr val="tx1"/>
                </a:solidFill>
              </a:rPr>
              <a:t>Diagnosis ?  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I</a:t>
            </a:r>
            <a:r>
              <a:rPr lang="en-US" dirty="0" smtClean="0"/>
              <a:t>t </a:t>
            </a:r>
            <a:r>
              <a:rPr lang="en-US" dirty="0"/>
              <a:t>is the process of identification of the nature of illness from its symptoms.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dirty="0" smtClean="0">
                <a:solidFill>
                  <a:schemeClr val="tx1"/>
                </a:solidFill>
              </a:rPr>
              <a:t>The project’s scope includes the use of </a:t>
            </a:r>
            <a:r>
              <a:rPr lang="en-US" b="1" dirty="0" smtClean="0">
                <a:solidFill>
                  <a:schemeClr val="tx1"/>
                </a:solidFill>
              </a:rPr>
              <a:t>machine learning algorithms </a:t>
            </a:r>
            <a:r>
              <a:rPr lang="en-US" dirty="0" smtClean="0">
                <a:solidFill>
                  <a:schemeClr val="tx1"/>
                </a:solidFill>
              </a:rPr>
              <a:t>in the </a:t>
            </a:r>
            <a:r>
              <a:rPr lang="en-US" b="1" dirty="0" smtClean="0">
                <a:solidFill>
                  <a:schemeClr val="tx1"/>
                </a:solidFill>
              </a:rPr>
              <a:t>diagnosis</a:t>
            </a:r>
            <a:r>
              <a:rPr lang="en-US" dirty="0" smtClean="0">
                <a:solidFill>
                  <a:schemeClr val="tx1"/>
                </a:solidFill>
              </a:rPr>
              <a:t> of various diseases in a patient. 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  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074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Domain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4128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Most common severe diseases :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US" sz="800" dirty="0" smtClean="0">
              <a:solidFill>
                <a:schemeClr val="tx1"/>
              </a:solidFill>
            </a:endParaRPr>
          </a:p>
          <a:p>
            <a:pPr marL="114300" lvl="0" indent="0">
              <a:lnSpc>
                <a:spcPct val="10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777258" y="4968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226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Domain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4128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Most common severe diseases :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800" dirty="0" smtClean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US" sz="800" dirty="0" smtClean="0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  <a:buChar char="➔"/>
            </a:pPr>
            <a:r>
              <a:rPr lang="en-US" b="1" dirty="0" smtClean="0">
                <a:solidFill>
                  <a:schemeClr val="tx1"/>
                </a:solidFill>
              </a:rPr>
              <a:t>Heart Diseases –  </a:t>
            </a:r>
            <a:r>
              <a:rPr lang="en-IN" dirty="0" smtClean="0"/>
              <a:t>group </a:t>
            </a:r>
            <a:r>
              <a:rPr lang="en-US" dirty="0" smtClean="0"/>
              <a:t>of </a:t>
            </a:r>
            <a:r>
              <a:rPr lang="en-US" dirty="0"/>
              <a:t>illnesses that affects your heart.</a:t>
            </a:r>
            <a:r>
              <a:rPr lang="en-IN" dirty="0" smtClean="0"/>
              <a:t> </a:t>
            </a:r>
          </a:p>
          <a:p>
            <a:pPr marL="1968500" lvl="4" indent="0">
              <a:lnSpc>
                <a:spcPct val="100000"/>
              </a:lnSpc>
              <a:buClr>
                <a:srgbClr val="595959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</a:t>
            </a:r>
            <a:r>
              <a:rPr lang="en-US" dirty="0" smtClean="0">
                <a:solidFill>
                  <a:srgbClr val="000000"/>
                </a:solidFill>
              </a:rPr>
              <a:t>(Nearly </a:t>
            </a:r>
            <a:r>
              <a:rPr lang="en-US" b="1" dirty="0" smtClean="0">
                <a:solidFill>
                  <a:srgbClr val="000000"/>
                </a:solidFill>
              </a:rPr>
              <a:t>30,000 deaths </a:t>
            </a:r>
            <a:r>
              <a:rPr lang="en-US" dirty="0" smtClean="0">
                <a:solidFill>
                  <a:srgbClr val="000000"/>
                </a:solidFill>
              </a:rPr>
              <a:t>every year in India)</a:t>
            </a:r>
            <a:endParaRPr lang="en-US" dirty="0">
              <a:solidFill>
                <a:srgbClr val="000000"/>
              </a:solidFill>
            </a:endParaRPr>
          </a:p>
          <a:p>
            <a:pPr marL="114300" lvl="0" indent="0">
              <a:lnSpc>
                <a:spcPct val="10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421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Domain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62866"/>
            <a:ext cx="824128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Most common severe diseases :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800" dirty="0" smtClean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US" sz="800" dirty="0" smtClean="0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  <a:buChar char="➔"/>
            </a:pPr>
            <a:r>
              <a:rPr lang="en-US" b="1" dirty="0" smtClean="0">
                <a:solidFill>
                  <a:schemeClr val="tx1"/>
                </a:solidFill>
              </a:rPr>
              <a:t>Heart Diseases –  </a:t>
            </a:r>
            <a:r>
              <a:rPr lang="en-IN" dirty="0" smtClean="0"/>
              <a:t>group </a:t>
            </a:r>
            <a:r>
              <a:rPr lang="en-US" dirty="0" smtClean="0"/>
              <a:t>of </a:t>
            </a:r>
            <a:r>
              <a:rPr lang="en-US" dirty="0"/>
              <a:t>illnesses that affects your heart.</a:t>
            </a:r>
            <a:r>
              <a:rPr lang="en-IN" dirty="0" smtClean="0"/>
              <a:t> </a:t>
            </a:r>
          </a:p>
          <a:p>
            <a:pPr marL="1968500" lvl="4" indent="0">
              <a:lnSpc>
                <a:spcPct val="100000"/>
              </a:lnSpc>
              <a:buClr>
                <a:srgbClr val="595959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</a:t>
            </a:r>
            <a:r>
              <a:rPr lang="en-US" dirty="0" smtClean="0">
                <a:solidFill>
                  <a:srgbClr val="000000"/>
                </a:solidFill>
              </a:rPr>
              <a:t>(Nearly </a:t>
            </a:r>
            <a:r>
              <a:rPr lang="en-US" b="1" dirty="0" smtClean="0">
                <a:solidFill>
                  <a:srgbClr val="000000"/>
                </a:solidFill>
              </a:rPr>
              <a:t>30,000 deaths </a:t>
            </a:r>
            <a:r>
              <a:rPr lang="en-US" dirty="0" smtClean="0">
                <a:solidFill>
                  <a:srgbClr val="000000"/>
                </a:solidFill>
              </a:rPr>
              <a:t>every year in India)</a:t>
            </a:r>
            <a:endParaRPr lang="en-US" dirty="0">
              <a:solidFill>
                <a:srgbClr val="000000"/>
              </a:solidFill>
            </a:endParaRPr>
          </a:p>
          <a:p>
            <a:pPr marL="114300" lvl="0" indent="0">
              <a:lnSpc>
                <a:spcPct val="10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  <a:buChar char="➔"/>
            </a:pPr>
            <a:r>
              <a:rPr lang="en-US" b="1" dirty="0" smtClean="0">
                <a:solidFill>
                  <a:schemeClr val="tx1"/>
                </a:solidFill>
              </a:rPr>
              <a:t>Breast Cancer – </a:t>
            </a:r>
            <a:r>
              <a:rPr lang="en-IN" dirty="0" smtClean="0"/>
              <a:t>disease in which cells in the breast grow out of control.</a:t>
            </a:r>
          </a:p>
          <a:p>
            <a:pPr marL="1968500" lvl="4" indent="0">
              <a:lnSpc>
                <a:spcPct val="100000"/>
              </a:lnSpc>
              <a:buNone/>
            </a:pPr>
            <a:r>
              <a:rPr lang="en-US" sz="1000" dirty="0" smtClean="0">
                <a:solidFill>
                  <a:schemeClr val="tx1"/>
                </a:solidFill>
              </a:rPr>
              <a:t>       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Second</a:t>
            </a:r>
            <a:r>
              <a:rPr lang="en-US" dirty="0" smtClean="0">
                <a:solidFill>
                  <a:schemeClr val="tx1"/>
                </a:solidFill>
              </a:rPr>
              <a:t> leading cause of death in women)</a:t>
            </a:r>
          </a:p>
          <a:p>
            <a:pPr marL="114300" lvl="0" indent="0">
              <a:lnSpc>
                <a:spcPct val="10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299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835</Words>
  <Application>Microsoft Office PowerPoint</Application>
  <PresentationFormat>On-screen Show (16:9)</PresentationFormat>
  <Paragraphs>155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Simple Light</vt:lpstr>
      <vt:lpstr>Multiple Disease Diagnosis Using ML</vt:lpstr>
      <vt:lpstr>Problem Domain</vt:lpstr>
      <vt:lpstr>Problem Domain</vt:lpstr>
      <vt:lpstr>Problem Domain</vt:lpstr>
      <vt:lpstr>Problem Domain</vt:lpstr>
      <vt:lpstr>Problem Domain</vt:lpstr>
      <vt:lpstr>Problem Domain</vt:lpstr>
      <vt:lpstr>Problem Domain</vt:lpstr>
      <vt:lpstr>Problem Domain</vt:lpstr>
      <vt:lpstr>Problem Domain</vt:lpstr>
      <vt:lpstr>Project Application (Use case Scenario)</vt:lpstr>
      <vt:lpstr>Project Application (Use case Scenario)</vt:lpstr>
      <vt:lpstr>Project Application (Use case Scenario)</vt:lpstr>
      <vt:lpstr>Project Application (Use case Scenario)</vt:lpstr>
      <vt:lpstr>Project Application (Use case Scenario)</vt:lpstr>
      <vt:lpstr>Use Case Diagram</vt:lpstr>
      <vt:lpstr>Sequence Diagram</vt:lpstr>
      <vt:lpstr>Solution Domain</vt:lpstr>
      <vt:lpstr>Tools and Technologies Used</vt:lpstr>
      <vt:lpstr>References</vt:lpstr>
      <vt:lpstr>Scope Of Improvement</vt:lpstr>
      <vt:lpstr>Demonstration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Fruit Quality Determination</dc:title>
  <cp:lastModifiedBy>Udbhav Gupta</cp:lastModifiedBy>
  <cp:revision>48</cp:revision>
  <dcterms:modified xsi:type="dcterms:W3CDTF">2023-04-01T08:00:53Z</dcterms:modified>
</cp:coreProperties>
</file>