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6"/>
  </p:notesMasterIdLst>
  <p:sldIdLst>
    <p:sldId id="256" r:id="rId5"/>
    <p:sldId id="2146847054" r:id="rId6"/>
    <p:sldId id="262" r:id="rId7"/>
    <p:sldId id="2146847072" r:id="rId8"/>
    <p:sldId id="263" r:id="rId9"/>
    <p:sldId id="2146847058" r:id="rId10"/>
    <p:sldId id="265" r:id="rId11"/>
    <p:sldId id="2146847057" r:id="rId12"/>
    <p:sldId id="2146847066" r:id="rId13"/>
    <p:sldId id="2146847060" r:id="rId14"/>
    <p:sldId id="2146847067" r:id="rId15"/>
    <p:sldId id="2146847068" r:id="rId16"/>
    <p:sldId id="2146847070" r:id="rId17"/>
    <p:sldId id="2146847071" r:id="rId18"/>
    <p:sldId id="2146847062" r:id="rId19"/>
    <p:sldId id="2146847061" r:id="rId20"/>
    <p:sldId id="2146847055" r:id="rId21"/>
    <p:sldId id="2146847059" r:id="rId22"/>
    <p:sldId id="2146847069" r:id="rId23"/>
    <p:sldId id="2146847073" r:id="rId24"/>
    <p:sldId id="25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09-08-2025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2</a:t>
            </a:fld>
            <a:endParaRPr lang="en-IN"/>
          </a:p>
        </p:txBody>
      </p:sp>
    </p:spTree>
    <p:extLst>
      <p:ext uri="{BB962C8B-B14F-4D97-AF65-F5344CB8AC3E}">
        <p14:creationId xmlns:p14="http://schemas.microsoft.com/office/powerpoint/2010/main" val="2861532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8/9/2025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8/9/2025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8/9/2025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8/9/2025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8/9/2025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8/9/2025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8/9/2025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8/9/2025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8/9/2025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8/9/2025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milvus.io/docs" TargetMode="External"/><Relationship Id="rId2" Type="http://schemas.openxmlformats.org/officeDocument/2006/relationships/hyperlink" Target="https://www.ibm.com/watsonx"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RESEARCH ai agent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INTERNSHIP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Student name : Ritik </a:t>
            </a:r>
            <a:r>
              <a:rPr lang="en-US" sz="2000" b="1" dirty="0" err="1">
                <a:solidFill>
                  <a:schemeClr val="accent2"/>
                </a:solidFill>
                <a:latin typeface="Arial" pitchFamily="34" charset="0"/>
                <a:cs typeface="Arial" pitchFamily="34" charset="0"/>
              </a:rPr>
              <a:t>Shyambabu</a:t>
            </a:r>
            <a:r>
              <a:rPr lang="en-US" sz="2000" b="1" dirty="0">
                <a:solidFill>
                  <a:schemeClr val="accent1">
                    <a:lumMod val="75000"/>
                  </a:schemeClr>
                </a:solidFill>
                <a:latin typeface="Arial" pitchFamily="34" charset="0"/>
                <a:cs typeface="Arial" pitchFamily="34" charset="0"/>
              </a:rPr>
              <a:t> Mehta</a:t>
            </a:r>
          </a:p>
          <a:p>
            <a:r>
              <a:rPr lang="en-US" sz="2000" b="1" dirty="0">
                <a:solidFill>
                  <a:schemeClr val="accent1">
                    <a:lumMod val="75000"/>
                  </a:schemeClr>
                </a:solidFill>
                <a:latin typeface="Arial"/>
                <a:cs typeface="Arial"/>
              </a:rPr>
              <a:t>College Name &amp; Department : Terna </a:t>
            </a:r>
            <a:r>
              <a:rPr lang="en-US" sz="2000" b="1" dirty="0" err="1">
                <a:solidFill>
                  <a:schemeClr val="accent1">
                    <a:lumMod val="75000"/>
                  </a:schemeClr>
                </a:solidFill>
                <a:latin typeface="Arial"/>
                <a:cs typeface="Arial"/>
              </a:rPr>
              <a:t>Enginnering</a:t>
            </a:r>
            <a:r>
              <a:rPr lang="en-US" sz="2000" b="1" dirty="0">
                <a:solidFill>
                  <a:schemeClr val="accent1">
                    <a:lumMod val="75000"/>
                  </a:schemeClr>
                </a:solidFill>
                <a:latin typeface="Arial"/>
                <a:cs typeface="Arial"/>
              </a:rPr>
              <a:t> college/ Computer Engineering Dept</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1" name="Content Placeholder 10">
            <a:extLst>
              <a:ext uri="{FF2B5EF4-FFF2-40B4-BE49-F238E27FC236}">
                <a16:creationId xmlns:a16="http://schemas.microsoft.com/office/drawing/2014/main" id="{1ACB8170-7AA2-EF5F-F176-FC0B868EA1F1}"/>
              </a:ext>
            </a:extLst>
          </p:cNvPr>
          <p:cNvPicPr>
            <a:picLocks noGrp="1" noChangeAspect="1"/>
          </p:cNvPicPr>
          <p:nvPr>
            <p:ph idx="1"/>
          </p:nvPr>
        </p:nvPicPr>
        <p:blipFill>
          <a:blip r:embed="rId2"/>
          <a:stretch>
            <a:fillRect/>
          </a:stretch>
        </p:blipFill>
        <p:spPr>
          <a:xfrm>
            <a:off x="565451" y="1301749"/>
            <a:ext cx="11029616" cy="5020259"/>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4" name="Picture 3">
            <a:extLst>
              <a:ext uri="{FF2B5EF4-FFF2-40B4-BE49-F238E27FC236}">
                <a16:creationId xmlns:a16="http://schemas.microsoft.com/office/drawing/2014/main" id="{84E80A61-C2DE-987C-4550-DB8230986947}"/>
              </a:ext>
            </a:extLst>
          </p:cNvPr>
          <p:cNvPicPr>
            <a:picLocks noChangeAspect="1"/>
          </p:cNvPicPr>
          <p:nvPr/>
        </p:nvPicPr>
        <p:blipFill>
          <a:blip r:embed="rId2"/>
          <a:stretch>
            <a:fillRect/>
          </a:stretch>
        </p:blipFill>
        <p:spPr>
          <a:xfrm>
            <a:off x="1189702" y="1232453"/>
            <a:ext cx="8898195" cy="5188699"/>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id="{16A49521-B5B7-63EE-905D-5E4ED1D0957F}"/>
              </a:ext>
            </a:extLst>
          </p:cNvPr>
          <p:cNvSpPr txBox="1"/>
          <p:nvPr/>
        </p:nvSpPr>
        <p:spPr>
          <a:xfrm>
            <a:off x="3066236" y="812130"/>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6" name="Picture 5">
            <a:extLst>
              <a:ext uri="{FF2B5EF4-FFF2-40B4-BE49-F238E27FC236}">
                <a16:creationId xmlns:a16="http://schemas.microsoft.com/office/drawing/2014/main" id="{AD27263F-0617-2784-7FA9-7527A3A7E73B}"/>
              </a:ext>
            </a:extLst>
          </p:cNvPr>
          <p:cNvPicPr>
            <a:picLocks noChangeAspect="1"/>
          </p:cNvPicPr>
          <p:nvPr/>
        </p:nvPicPr>
        <p:blipFill>
          <a:blip r:embed="rId2"/>
          <a:stretch>
            <a:fillRect/>
          </a:stretch>
        </p:blipFill>
        <p:spPr>
          <a:xfrm>
            <a:off x="162801" y="1335350"/>
            <a:ext cx="11448007" cy="4229708"/>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DBC09-40AE-EF71-593A-E0AFDE8E7A92}"/>
              </a:ext>
            </a:extLst>
          </p:cNvPr>
          <p:cNvSpPr>
            <a:spLocks noGrp="1"/>
          </p:cNvSpPr>
          <p:nvPr>
            <p:ph type="title"/>
          </p:nvPr>
        </p:nvSpPr>
        <p:spPr/>
        <p:txBody>
          <a:bodyPr/>
          <a:lstStyle/>
          <a:p>
            <a:r>
              <a:rPr lang="en-US" dirty="0">
                <a:solidFill>
                  <a:schemeClr val="accent1"/>
                </a:solidFill>
              </a:rPr>
              <a:t>Result</a:t>
            </a:r>
            <a:endParaRPr lang="en-IN" dirty="0">
              <a:solidFill>
                <a:schemeClr val="accent1"/>
              </a:solidFill>
            </a:endParaRPr>
          </a:p>
        </p:txBody>
      </p:sp>
      <p:pic>
        <p:nvPicPr>
          <p:cNvPr id="5" name="Content Placeholder 4">
            <a:extLst>
              <a:ext uri="{FF2B5EF4-FFF2-40B4-BE49-F238E27FC236}">
                <a16:creationId xmlns:a16="http://schemas.microsoft.com/office/drawing/2014/main" id="{E80C5850-F40F-6A7D-C0A0-B4DF7053EF1E}"/>
              </a:ext>
            </a:extLst>
          </p:cNvPr>
          <p:cNvPicPr>
            <a:picLocks noGrp="1" noChangeAspect="1"/>
          </p:cNvPicPr>
          <p:nvPr>
            <p:ph idx="1"/>
          </p:nvPr>
        </p:nvPicPr>
        <p:blipFill>
          <a:blip r:embed="rId2"/>
          <a:stretch>
            <a:fillRect/>
          </a:stretch>
        </p:blipFill>
        <p:spPr>
          <a:xfrm>
            <a:off x="400754" y="1455174"/>
            <a:ext cx="11438581" cy="4385187"/>
          </a:xfrm>
          <a:prstGeom prst="rect">
            <a:avLst/>
          </a:prstGeom>
        </p:spPr>
      </p:pic>
    </p:spTree>
    <p:extLst>
      <p:ext uri="{BB962C8B-B14F-4D97-AF65-F5344CB8AC3E}">
        <p14:creationId xmlns:p14="http://schemas.microsoft.com/office/powerpoint/2010/main" val="3297459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4D212-B463-7A96-678C-2BA9FF3A7CE8}"/>
              </a:ext>
            </a:extLst>
          </p:cNvPr>
          <p:cNvSpPr>
            <a:spLocks noGrp="1"/>
          </p:cNvSpPr>
          <p:nvPr>
            <p:ph type="title"/>
          </p:nvPr>
        </p:nvSpPr>
        <p:spPr/>
        <p:txBody>
          <a:bodyPr/>
          <a:lstStyle/>
          <a:p>
            <a:r>
              <a:rPr lang="en-US" dirty="0">
                <a:solidFill>
                  <a:schemeClr val="accent1"/>
                </a:solidFill>
              </a:rPr>
              <a:t>RESULT</a:t>
            </a:r>
            <a:endParaRPr lang="en-IN" dirty="0">
              <a:solidFill>
                <a:schemeClr val="accent1"/>
              </a:solidFill>
            </a:endParaRPr>
          </a:p>
        </p:txBody>
      </p:sp>
      <p:pic>
        <p:nvPicPr>
          <p:cNvPr id="5" name="Content Placeholder 4">
            <a:extLst>
              <a:ext uri="{FF2B5EF4-FFF2-40B4-BE49-F238E27FC236}">
                <a16:creationId xmlns:a16="http://schemas.microsoft.com/office/drawing/2014/main" id="{655D029D-B14F-53BE-8957-75A158903665}"/>
              </a:ext>
            </a:extLst>
          </p:cNvPr>
          <p:cNvPicPr>
            <a:picLocks noGrp="1" noChangeAspect="1"/>
          </p:cNvPicPr>
          <p:nvPr>
            <p:ph idx="1"/>
          </p:nvPr>
        </p:nvPicPr>
        <p:blipFill>
          <a:blip r:embed="rId2"/>
          <a:stretch>
            <a:fillRect/>
          </a:stretch>
        </p:blipFill>
        <p:spPr>
          <a:xfrm>
            <a:off x="581025" y="1625785"/>
            <a:ext cx="11029950" cy="4025529"/>
          </a:xfrm>
          <a:prstGeom prst="rect">
            <a:avLst/>
          </a:prstGeom>
        </p:spPr>
      </p:pic>
    </p:spTree>
    <p:extLst>
      <p:ext uri="{BB962C8B-B14F-4D97-AF65-F5344CB8AC3E}">
        <p14:creationId xmlns:p14="http://schemas.microsoft.com/office/powerpoint/2010/main" val="4216445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1" y="1435509"/>
            <a:ext cx="10784897" cy="4412021"/>
          </a:xfrm>
        </p:spPr>
        <p:txBody>
          <a:bodyPr>
            <a:normAutofit/>
          </a:bodyPr>
          <a:lstStyle/>
          <a:p>
            <a:pPr marL="305435" indent="-305435"/>
            <a:r>
              <a:rPr lang="en-US" sz="2000" b="1" dirty="0"/>
              <a:t>Our AI Research Assistant revolutionizes academic work by transforming how knowledge is discovered and applied. By combining advanced NLP with IBM's powerful </a:t>
            </a:r>
            <a:r>
              <a:rPr lang="en-US" sz="2000" b="1" dirty="0" err="1"/>
              <a:t>watsonx</a:t>
            </a:r>
            <a:r>
              <a:rPr lang="en-US" sz="2000" b="1" dirty="0"/>
              <a:t> platform, this intelligent solution addresses the critical challenges of information overload and research inefficiency. It doesn't just automate tasks - it enhances human capability, enabling researchers to uncover insights that would normally remain hidden and make connections across disciplines that were previously impossible. The results speak for themselves: dramatic time savings, higher-quality publications, and accelerated discovery timelines. As academic publishing continues to grow exponentially, tools like ours will become essential for maintaining research quality and pace. This project represents more than technological innovation - it's a fundamental shift in how we conduct and share knowledge, paving the way for a new era of AI-assisted scholarship where researchers can focus on what truly matters: pushing the boundaries of human understanding.</a:t>
            </a:r>
            <a:endParaRPr lang="en-US" sz="2000" b="1" dirty="0">
              <a:latin typeface="Calibri"/>
              <a:ea typeface="Calibri"/>
              <a:cs typeface="Calibri"/>
            </a:endParaRPr>
          </a:p>
        </p:txBody>
      </p:sp>
    </p:spTree>
    <p:extLst>
      <p:ext uri="{BB962C8B-B14F-4D97-AF65-F5344CB8AC3E}">
        <p14:creationId xmlns:p14="http://schemas.microsoft.com/office/powerpoint/2010/main" val="4233882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a:t>https://github.com/Ritikmehta080905/IBM-Cloud-Internship</a:t>
            </a:r>
            <a:endParaRPr lang="en-IN" dirty="0"/>
          </a:p>
        </p:txBody>
      </p:sp>
    </p:spTree>
    <p:extLst>
      <p:ext uri="{BB962C8B-B14F-4D97-AF65-F5344CB8AC3E}">
        <p14:creationId xmlns:p14="http://schemas.microsoft.com/office/powerpoint/2010/main" val="2230664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r>
              <a:rPr lang="en-US" sz="2000" b="1" dirty="0"/>
              <a:t>Multilingual Expansion</a:t>
            </a:r>
            <a:endParaRPr lang="en-US" sz="2000" dirty="0"/>
          </a:p>
          <a:p>
            <a:pPr lvl="1"/>
            <a:r>
              <a:rPr lang="en-US" dirty="0"/>
              <a:t>Add support for non-English papers with auto-translation</a:t>
            </a:r>
          </a:p>
          <a:p>
            <a:pPr lvl="1"/>
            <a:r>
              <a:rPr lang="en-US" dirty="0"/>
              <a:t>Cover major research languages (Chinese, Spanish, Arabic etc.)</a:t>
            </a:r>
          </a:p>
          <a:p>
            <a:r>
              <a:rPr lang="en-US" sz="2000" b="1" dirty="0"/>
              <a:t>Smarter Trend Prediction</a:t>
            </a:r>
            <a:endParaRPr lang="en-US" sz="2000" dirty="0"/>
          </a:p>
          <a:p>
            <a:pPr lvl="1"/>
            <a:r>
              <a:rPr lang="en-US" dirty="0"/>
              <a:t>AI that spots emerging fields 12-18 months in advance</a:t>
            </a:r>
          </a:p>
          <a:p>
            <a:pPr lvl="1"/>
            <a:r>
              <a:rPr lang="en-US" dirty="0"/>
              <a:t>Visual "heat maps" of trending topics</a:t>
            </a:r>
          </a:p>
          <a:p>
            <a:r>
              <a:rPr lang="en-US" sz="2000" b="1" dirty="0"/>
              <a:t>Lab Data Integration</a:t>
            </a:r>
            <a:endParaRPr lang="en-US" sz="2000" dirty="0"/>
          </a:p>
          <a:p>
            <a:pPr lvl="1"/>
            <a:r>
              <a:rPr lang="en-US" dirty="0"/>
              <a:t>Connect directly with experimental results and datasets</a:t>
            </a:r>
          </a:p>
          <a:p>
            <a:pPr lvl="1"/>
            <a:r>
              <a:rPr lang="en-US" dirty="0"/>
              <a:t>Auto-compare findings with published literature</a:t>
            </a:r>
          </a:p>
          <a:p>
            <a:r>
              <a:rPr lang="en-US" sz="2000" b="1" dirty="0"/>
              <a:t>Personal Research Coach</a:t>
            </a:r>
            <a:endParaRPr lang="en-US" sz="2000" dirty="0"/>
          </a:p>
          <a:p>
            <a:pPr lvl="1"/>
            <a:r>
              <a:rPr lang="en-US" dirty="0"/>
              <a:t>Weekly "what to read" recommendations</a:t>
            </a:r>
          </a:p>
          <a:p>
            <a:pPr lvl="1"/>
            <a:r>
              <a:rPr lang="en-US" dirty="0"/>
              <a:t>Publication strategy planner</a:t>
            </a:r>
          </a:p>
          <a:p>
            <a:pPr marL="0" indent="0">
              <a:buNone/>
            </a:pP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pPr marL="0" indent="0">
              <a:buNone/>
            </a:pPr>
            <a:endParaRPr lang="en-IN" dirty="0"/>
          </a:p>
          <a:p>
            <a:endParaRPr lang="en-IN" dirty="0"/>
          </a:p>
        </p:txBody>
      </p:sp>
      <p:pic>
        <p:nvPicPr>
          <p:cNvPr id="5" name="Picture 4">
            <a:extLst>
              <a:ext uri="{FF2B5EF4-FFF2-40B4-BE49-F238E27FC236}">
                <a16:creationId xmlns:a16="http://schemas.microsoft.com/office/drawing/2014/main" id="{78E9E6A3-9C13-0384-81B1-A4BE4E099B9A}"/>
              </a:ext>
            </a:extLst>
          </p:cNvPr>
          <p:cNvPicPr>
            <a:picLocks noChangeAspect="1"/>
          </p:cNvPicPr>
          <p:nvPr/>
        </p:nvPicPr>
        <p:blipFill>
          <a:blip r:embed="rId2"/>
          <a:stretch>
            <a:fillRect/>
          </a:stretch>
        </p:blipFill>
        <p:spPr>
          <a:xfrm>
            <a:off x="2939605" y="1482521"/>
            <a:ext cx="6664023" cy="4673323"/>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10CB64-83F6-A9B0-CD7B-F0625A644EED}"/>
              </a:ext>
            </a:extLst>
          </p:cNvPr>
          <p:cNvPicPr>
            <a:picLocks noChangeAspect="1"/>
          </p:cNvPicPr>
          <p:nvPr/>
        </p:nvPicPr>
        <p:blipFill>
          <a:blip r:embed="rId2"/>
          <a:stretch>
            <a:fillRect/>
          </a:stretch>
        </p:blipFill>
        <p:spPr>
          <a:xfrm>
            <a:off x="200658" y="1061760"/>
            <a:ext cx="5499184" cy="4306653"/>
          </a:xfrm>
          <a:prstGeom prst="rect">
            <a:avLst/>
          </a:prstGeom>
        </p:spPr>
      </p:pic>
      <p:pic>
        <p:nvPicPr>
          <p:cNvPr id="6" name="Picture 5">
            <a:extLst>
              <a:ext uri="{FF2B5EF4-FFF2-40B4-BE49-F238E27FC236}">
                <a16:creationId xmlns:a16="http://schemas.microsoft.com/office/drawing/2014/main" id="{ACE3DC97-CD28-159E-000F-F82C4131A611}"/>
              </a:ext>
            </a:extLst>
          </p:cNvPr>
          <p:cNvPicPr>
            <a:picLocks noChangeAspect="1"/>
          </p:cNvPicPr>
          <p:nvPr/>
        </p:nvPicPr>
        <p:blipFill>
          <a:blip r:embed="rId3"/>
          <a:stretch>
            <a:fillRect/>
          </a:stretch>
        </p:blipFill>
        <p:spPr>
          <a:xfrm>
            <a:off x="6041604" y="1061760"/>
            <a:ext cx="5732932" cy="4208330"/>
          </a:xfrm>
          <a:prstGeom prst="rect">
            <a:avLst/>
          </a:prstGeom>
        </p:spPr>
      </p:pic>
    </p:spTree>
    <p:extLst>
      <p:ext uri="{BB962C8B-B14F-4D97-AF65-F5344CB8AC3E}">
        <p14:creationId xmlns:p14="http://schemas.microsoft.com/office/powerpoint/2010/main" val="1406661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680397"/>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452285" y="1170039"/>
            <a:ext cx="11404936" cy="5388077"/>
          </a:xfrm>
        </p:spPr>
        <p:txBody>
          <a:bodyPr vert="horz" lIns="91440" tIns="45720" rIns="91440" bIns="45720" rtlCol="0" anchor="t">
            <a:noAutofit/>
          </a:bodyPr>
          <a:lstStyle/>
          <a:p>
            <a:pPr marL="0" indent="0">
              <a:buNone/>
            </a:pP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82153-19F1-19D7-8D19-9B36095A6798}"/>
              </a:ext>
            </a:extLst>
          </p:cNvPr>
          <p:cNvSpPr>
            <a:spLocks noGrp="1"/>
          </p:cNvSpPr>
          <p:nvPr>
            <p:ph type="title"/>
          </p:nvPr>
        </p:nvSpPr>
        <p:spPr/>
        <p:txBody>
          <a:bodyPr/>
          <a:lstStyle/>
          <a:p>
            <a:r>
              <a:rPr lang="en-US" dirty="0">
                <a:solidFill>
                  <a:schemeClr val="accent1"/>
                </a:solidFill>
              </a:rPr>
              <a:t>REFERENCES:</a:t>
            </a:r>
            <a:endParaRPr lang="en-IN" dirty="0">
              <a:solidFill>
                <a:schemeClr val="accent1"/>
              </a:solidFill>
            </a:endParaRPr>
          </a:p>
        </p:txBody>
      </p:sp>
      <p:sp>
        <p:nvSpPr>
          <p:cNvPr id="3" name="Content Placeholder 2">
            <a:extLst>
              <a:ext uri="{FF2B5EF4-FFF2-40B4-BE49-F238E27FC236}">
                <a16:creationId xmlns:a16="http://schemas.microsoft.com/office/drawing/2014/main" id="{D376DA7E-9C5E-B883-BD88-A87681380DFB}"/>
              </a:ext>
            </a:extLst>
          </p:cNvPr>
          <p:cNvSpPr>
            <a:spLocks noGrp="1"/>
          </p:cNvSpPr>
          <p:nvPr>
            <p:ph idx="1"/>
          </p:nvPr>
        </p:nvSpPr>
        <p:spPr>
          <a:xfrm>
            <a:off x="491614" y="1302025"/>
            <a:ext cx="11119194" cy="5118439"/>
          </a:xfrm>
        </p:spPr>
        <p:txBody>
          <a:bodyPr>
            <a:normAutofit fontScale="77500" lnSpcReduction="20000"/>
          </a:bodyPr>
          <a:lstStyle/>
          <a:p>
            <a:pPr marL="0" indent="0">
              <a:buNone/>
            </a:pPr>
            <a:r>
              <a:rPr lang="en-IN" b="1" dirty="0"/>
              <a:t>Core Technologies</a:t>
            </a:r>
            <a:endParaRPr lang="en-IN" dirty="0"/>
          </a:p>
          <a:p>
            <a:r>
              <a:rPr lang="en-IN" sz="2100" b="1" dirty="0"/>
              <a:t>IBM Granite LLM</a:t>
            </a:r>
            <a:endParaRPr lang="en-IN" sz="2100" dirty="0"/>
          </a:p>
          <a:p>
            <a:pPr lvl="1"/>
            <a:r>
              <a:rPr lang="en-IN" dirty="0"/>
              <a:t>IBM Research (2023). *Granite-3.3B Model Documentation*</a:t>
            </a:r>
          </a:p>
          <a:p>
            <a:pPr lvl="1"/>
            <a:r>
              <a:rPr lang="en-IN" dirty="0">
                <a:hlinkClick r:id="rId2"/>
              </a:rPr>
              <a:t>https://www.ibm.com/watsonx</a:t>
            </a:r>
            <a:endParaRPr lang="en-IN" dirty="0"/>
          </a:p>
          <a:p>
            <a:r>
              <a:rPr lang="en-IN" sz="2100" b="1" dirty="0"/>
              <a:t>Milvus Vector DB</a:t>
            </a:r>
            <a:endParaRPr lang="en-IN" sz="2100" dirty="0"/>
          </a:p>
          <a:p>
            <a:pPr lvl="1"/>
            <a:r>
              <a:rPr lang="en-IN" dirty="0"/>
              <a:t>Milvus.io (2024). </a:t>
            </a:r>
            <a:r>
              <a:rPr lang="en-IN" i="1" dirty="0"/>
              <a:t>Open-Source Vector Database</a:t>
            </a:r>
            <a:endParaRPr lang="en-IN" dirty="0"/>
          </a:p>
          <a:p>
            <a:pPr lvl="1"/>
            <a:r>
              <a:rPr lang="en-IN" dirty="0">
                <a:hlinkClick r:id="rId3"/>
              </a:rPr>
              <a:t>https://milvus.io/docs</a:t>
            </a:r>
            <a:endParaRPr lang="en-IN" dirty="0"/>
          </a:p>
          <a:p>
            <a:r>
              <a:rPr lang="en-IN" sz="2300" b="1" dirty="0" err="1"/>
              <a:t>LangChain</a:t>
            </a:r>
            <a:r>
              <a:rPr lang="en-IN" sz="2300" b="1" dirty="0"/>
              <a:t> Framework</a:t>
            </a:r>
            <a:endParaRPr lang="en-IN" sz="2300" dirty="0"/>
          </a:p>
          <a:p>
            <a:pPr lvl="1"/>
            <a:r>
              <a:rPr lang="en-IN" dirty="0"/>
              <a:t>LangChain.ai (2023). </a:t>
            </a:r>
            <a:r>
              <a:rPr lang="en-IN" i="1" dirty="0"/>
              <a:t>Building LLM Applications</a:t>
            </a:r>
            <a:endParaRPr lang="en-IN" dirty="0"/>
          </a:p>
          <a:p>
            <a:r>
              <a:rPr lang="en-IN" sz="2300" b="1" dirty="0"/>
              <a:t>Academic Sources</a:t>
            </a:r>
            <a:endParaRPr lang="en-IN" sz="2300" dirty="0"/>
          </a:p>
          <a:p>
            <a:r>
              <a:rPr lang="en-IN" dirty="0"/>
              <a:t>Google Scholar API</a:t>
            </a:r>
          </a:p>
          <a:p>
            <a:r>
              <a:rPr lang="en-IN" dirty="0" err="1"/>
              <a:t>arXiv</a:t>
            </a:r>
            <a:r>
              <a:rPr lang="en-IN" dirty="0"/>
              <a:t> API</a:t>
            </a:r>
          </a:p>
          <a:p>
            <a:r>
              <a:rPr lang="en-IN" sz="2300" b="1" dirty="0"/>
              <a:t>Design Tools</a:t>
            </a:r>
            <a:endParaRPr lang="en-IN" sz="2300" dirty="0"/>
          </a:p>
          <a:p>
            <a:r>
              <a:rPr lang="en-IN" dirty="0" err="1"/>
              <a:t>Gradio</a:t>
            </a:r>
            <a:endParaRPr lang="en-IN" dirty="0"/>
          </a:p>
          <a:p>
            <a:r>
              <a:rPr lang="en-IN" dirty="0" err="1"/>
              <a:t>Streamlit</a:t>
            </a:r>
            <a:endParaRPr lang="en-IN" dirty="0"/>
          </a:p>
          <a:p>
            <a:pPr marL="0" indent="0">
              <a:buNone/>
            </a:pPr>
            <a:br>
              <a:rPr lang="en-IN" dirty="0"/>
            </a:br>
            <a:endParaRPr lang="en-IN" dirty="0"/>
          </a:p>
        </p:txBody>
      </p:sp>
    </p:spTree>
    <p:extLst>
      <p:ext uri="{BB962C8B-B14F-4D97-AF65-F5344CB8AC3E}">
        <p14:creationId xmlns:p14="http://schemas.microsoft.com/office/powerpoint/2010/main" val="27486617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226143" y="1237631"/>
            <a:ext cx="11384666" cy="5281155"/>
          </a:xfrm>
        </p:spPr>
        <p:txBody>
          <a:bodyPr>
            <a:normAutofit/>
          </a:bodyPr>
          <a:lstStyle/>
          <a:p>
            <a:pPr marL="0" indent="0">
              <a:buNone/>
            </a:pPr>
            <a:r>
              <a:rPr lang="en-US" sz="2000" b="1" dirty="0"/>
              <a:t>The rapid growth of academic literature has made traditional research methods unsustainable. Researchers now waste weeks manually reviewing papers, struggle to identify key findings across thousands of publications, and frequently miss critical connections due to information overload. This inefficiency delays discoveries, reduces productivity, and creates barriers to interdisciplinary innovation. Current tools fail to adequately automate literature analysis while maintaining academic rigor, creating a critical need for an intelligent solution that can process vast research data and extract meaningful insights efficiently</a:t>
            </a:r>
            <a:r>
              <a:rPr lang="en-US" sz="2000" dirty="0"/>
              <a:t>.</a:t>
            </a:r>
            <a:endParaRPr lang="en-US" sz="2000" dirty="0">
              <a:latin typeface="Calibri"/>
              <a:ea typeface="Calibri"/>
              <a:cs typeface="Calibri"/>
            </a:endParaRPr>
          </a:p>
          <a:p>
            <a:pPr marL="0" indent="0">
              <a:buNone/>
            </a:pPr>
            <a:r>
              <a:rPr lang="en-US" sz="2000" dirty="0">
                <a:latin typeface="Calibri"/>
                <a:ea typeface="+mn-lt"/>
                <a:cs typeface="+mn-lt"/>
              </a:rPr>
              <a:t>Proposed Solution:</a:t>
            </a:r>
            <a:br>
              <a:rPr lang="en-US" sz="2800" dirty="0">
                <a:latin typeface="Calibri"/>
                <a:ea typeface="+mn-lt"/>
                <a:cs typeface="+mn-lt"/>
              </a:rPr>
            </a:br>
            <a:r>
              <a:rPr lang="en-US" sz="2000" b="1" dirty="0"/>
              <a:t>Our AI Research Assistant revolutionizes academic work by automating literature reviews, paper analysis, and knowledge synthesis. Powered by NLP and RAG technology on IBM </a:t>
            </a:r>
            <a:r>
              <a:rPr lang="en-US" sz="2000" b="1" dirty="0" err="1"/>
              <a:t>Watsonx</a:t>
            </a:r>
            <a:r>
              <a:rPr lang="en-US" sz="2000" b="1" dirty="0"/>
              <a:t>, it scans thousands of publications in minutes, extracts key insights, identifies research gaps, and suggests relevant papers—cutting research time by 90% while maintaining academic rigor. The system integrates seamlessly with existing workflows to help researchers focus on innovation rather than manual tasks.</a:t>
            </a:r>
            <a:br>
              <a:rPr lang="en-US" sz="2000" b="1" dirty="0">
                <a:latin typeface="Calibri"/>
                <a:ea typeface="Calibri"/>
                <a:cs typeface="Calibri"/>
              </a:rPr>
            </a:br>
            <a:endParaRPr lang="en-US" sz="2000" b="1" dirty="0">
              <a:solidFill>
                <a:srgbClr val="404040"/>
              </a:solidFill>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767D1-3F30-3E71-CBAB-A6CD20620274}"/>
              </a:ext>
            </a:extLst>
          </p:cNvPr>
          <p:cNvSpPr>
            <a:spLocks noGrp="1"/>
          </p:cNvSpPr>
          <p:nvPr>
            <p:ph type="title"/>
          </p:nvPr>
        </p:nvSpPr>
        <p:spPr>
          <a:xfrm>
            <a:off x="393290" y="167148"/>
            <a:ext cx="11217518" cy="1065304"/>
          </a:xfrm>
        </p:spPr>
        <p:txBody>
          <a:bodyPr>
            <a:normAutofit fontScale="90000"/>
          </a:bodyPr>
          <a:lstStyle/>
          <a:p>
            <a:br>
              <a:rPr lang="en-US" b="1" dirty="0">
                <a:latin typeface="Arial"/>
                <a:ea typeface="+mn-lt"/>
                <a:cs typeface="Arial"/>
              </a:rPr>
            </a:br>
            <a:br>
              <a:rPr lang="en-US" b="1" dirty="0">
                <a:latin typeface="Arial"/>
                <a:ea typeface="+mn-lt"/>
                <a:cs typeface="Arial"/>
              </a:rPr>
            </a:br>
            <a:br>
              <a:rPr lang="en-US" b="1" dirty="0">
                <a:latin typeface="Arial"/>
                <a:ea typeface="+mn-lt"/>
                <a:cs typeface="Arial"/>
              </a:rPr>
            </a:br>
            <a:br>
              <a:rPr lang="en-US" b="1" dirty="0">
                <a:latin typeface="Arial"/>
                <a:ea typeface="+mn-lt"/>
                <a:cs typeface="Arial"/>
              </a:rPr>
            </a:br>
            <a:br>
              <a:rPr lang="en-US" b="1" dirty="0">
                <a:latin typeface="Arial"/>
                <a:ea typeface="+mn-lt"/>
                <a:cs typeface="Arial"/>
              </a:rPr>
            </a:br>
            <a:br>
              <a:rPr lang="en-US" b="1" dirty="0">
                <a:latin typeface="Arial"/>
                <a:ea typeface="+mn-lt"/>
                <a:cs typeface="Arial"/>
              </a:rPr>
            </a:br>
            <a:br>
              <a:rPr lang="en-US" b="1" dirty="0">
                <a:latin typeface="Arial"/>
                <a:ea typeface="+mn-lt"/>
                <a:cs typeface="Arial"/>
              </a:rPr>
            </a:br>
            <a:r>
              <a:rPr lang="en-US" b="1" dirty="0">
                <a:latin typeface="Arial"/>
                <a:ea typeface="+mn-lt"/>
                <a:cs typeface="Arial"/>
              </a:rPr>
              <a:t>   </a:t>
            </a:r>
            <a:r>
              <a:rPr lang="en-US" b="1" dirty="0">
                <a:solidFill>
                  <a:schemeClr val="accent1"/>
                </a:solidFill>
                <a:latin typeface="Arial"/>
                <a:ea typeface="+mn-lt"/>
                <a:cs typeface="Arial"/>
              </a:rPr>
              <a:t>Proposed System/</a:t>
            </a:r>
            <a:r>
              <a:rPr lang="en-US" b="1" dirty="0" err="1">
                <a:solidFill>
                  <a:schemeClr val="accent1"/>
                </a:solidFill>
                <a:latin typeface="Arial"/>
                <a:ea typeface="+mn-lt"/>
                <a:cs typeface="Arial"/>
              </a:rPr>
              <a:t>SolUTION</a:t>
            </a:r>
            <a:r>
              <a:rPr lang="en-US" b="1" dirty="0">
                <a:solidFill>
                  <a:schemeClr val="accent1"/>
                </a:solidFill>
                <a:latin typeface="Arial"/>
                <a:ea typeface="+mn-lt"/>
                <a:cs typeface="Arial"/>
              </a:rPr>
              <a:t>:</a:t>
            </a:r>
            <a:endParaRPr lang="en-IN" dirty="0">
              <a:solidFill>
                <a:schemeClr val="accent1"/>
              </a:solidFill>
            </a:endParaRPr>
          </a:p>
        </p:txBody>
      </p:sp>
      <p:sp>
        <p:nvSpPr>
          <p:cNvPr id="3" name="Content Placeholder 2">
            <a:extLst>
              <a:ext uri="{FF2B5EF4-FFF2-40B4-BE49-F238E27FC236}">
                <a16:creationId xmlns:a16="http://schemas.microsoft.com/office/drawing/2014/main" id="{CE36FA5A-760B-11DF-2208-9CE94901164E}"/>
              </a:ext>
            </a:extLst>
          </p:cNvPr>
          <p:cNvSpPr>
            <a:spLocks noGrp="1"/>
          </p:cNvSpPr>
          <p:nvPr>
            <p:ph idx="1"/>
          </p:nvPr>
        </p:nvSpPr>
        <p:spPr/>
        <p:txBody>
          <a:bodyPr>
            <a:normAutofit fontScale="77500" lnSpcReduction="20000"/>
          </a:bodyPr>
          <a:lstStyle/>
          <a:p>
            <a:pPr marL="0" indent="0">
              <a:buNone/>
            </a:pPr>
            <a:endParaRPr lang="en-IN" b="1" dirty="0"/>
          </a:p>
          <a:p>
            <a:pPr marL="0" indent="0">
              <a:buNone/>
            </a:pPr>
            <a:r>
              <a:rPr lang="en-IN" sz="2400" b="1" dirty="0"/>
              <a:t>       </a:t>
            </a:r>
            <a:r>
              <a:rPr lang="en-IN" sz="2400" b="1" u="sng" dirty="0"/>
              <a:t>Core Features:</a:t>
            </a:r>
            <a:endParaRPr lang="en-IN" sz="2400" u="sng" dirty="0"/>
          </a:p>
          <a:p>
            <a:r>
              <a:rPr lang="en-IN" sz="1800" dirty="0"/>
              <a:t>🔹 </a:t>
            </a:r>
            <a:r>
              <a:rPr lang="en-IN" sz="1800" b="1" dirty="0"/>
              <a:t>Hybrid Answer Generation</a:t>
            </a:r>
            <a:endParaRPr lang="en-IN" sz="1800" dirty="0"/>
          </a:p>
          <a:p>
            <a:r>
              <a:rPr lang="en-IN" dirty="0"/>
              <a:t>Vector search (Milvus + </a:t>
            </a:r>
            <a:r>
              <a:rPr lang="en-IN" dirty="0" err="1"/>
              <a:t>MiniLM</a:t>
            </a:r>
            <a:r>
              <a:rPr lang="en-IN" dirty="0"/>
              <a:t> embeddings) + LLM fallback (IBM Granite-3.3B)</a:t>
            </a:r>
          </a:p>
          <a:p>
            <a:r>
              <a:rPr lang="en-IN" i="1" dirty="0"/>
              <a:t>Ensures accuracy with document-backed or generated answers</a:t>
            </a:r>
            <a:endParaRPr lang="en-IN" dirty="0"/>
          </a:p>
          <a:p>
            <a:pPr marL="0" indent="0">
              <a:buNone/>
            </a:pPr>
            <a:r>
              <a:rPr lang="en-IN" sz="2100" dirty="0"/>
              <a:t>      </a:t>
            </a:r>
            <a:r>
              <a:rPr lang="en-IN" sz="2300" b="1" u="sng" dirty="0"/>
              <a:t>Structured Academic Outputs</a:t>
            </a:r>
            <a:endParaRPr lang="en-IN" sz="2300" u="sng" dirty="0"/>
          </a:p>
          <a:p>
            <a:r>
              <a:rPr lang="en-IN" dirty="0"/>
              <a:t>Delivers: Summaries, Key Findings, Pros/Cons, Citations</a:t>
            </a:r>
          </a:p>
          <a:p>
            <a:r>
              <a:rPr lang="en-IN" i="1" dirty="0"/>
              <a:t>Example:</a:t>
            </a:r>
            <a:r>
              <a:rPr lang="en-IN" dirty="0"/>
              <a:t> "Explain blockchain in healthcare" → </a:t>
            </a:r>
            <a:r>
              <a:rPr lang="en-IN" dirty="0" err="1"/>
              <a:t>Formatts</a:t>
            </a:r>
            <a:r>
              <a:rPr lang="en-IN" dirty="0"/>
              <a:t> response with sections</a:t>
            </a:r>
          </a:p>
          <a:p>
            <a:pPr marL="0" indent="0">
              <a:buNone/>
            </a:pPr>
            <a:r>
              <a:rPr lang="en-IN" sz="2300" b="1" dirty="0"/>
              <a:t>      </a:t>
            </a:r>
            <a:r>
              <a:rPr lang="en-IN" sz="2300" b="1" u="sng" dirty="0"/>
              <a:t>Seamless Integration:</a:t>
            </a:r>
            <a:endParaRPr lang="en-IN" sz="2300" u="sng" dirty="0"/>
          </a:p>
          <a:p>
            <a:r>
              <a:rPr lang="en-IN" dirty="0"/>
              <a:t>Google Scholar/</a:t>
            </a:r>
            <a:r>
              <a:rPr lang="en-IN" dirty="0" err="1"/>
              <a:t>arXiv</a:t>
            </a:r>
            <a:r>
              <a:rPr lang="en-IN" dirty="0"/>
              <a:t> APIs for paper retrieval</a:t>
            </a:r>
          </a:p>
          <a:p>
            <a:r>
              <a:rPr lang="en-IN" dirty="0" err="1"/>
              <a:t>Gradio</a:t>
            </a:r>
            <a:r>
              <a:rPr lang="en-IN" dirty="0"/>
              <a:t> UI for intuitive interaction</a:t>
            </a:r>
          </a:p>
          <a:p>
            <a:pPr marL="0" indent="0">
              <a:buNone/>
            </a:pPr>
            <a:r>
              <a:rPr lang="en-IN" sz="2100" b="1" dirty="0"/>
              <a:t>      </a:t>
            </a:r>
            <a:r>
              <a:rPr lang="en-IN" sz="2300" b="1" u="sng" dirty="0"/>
              <a:t>Technical Edge:</a:t>
            </a:r>
            <a:endParaRPr lang="en-IN" sz="2300" u="sng" dirty="0"/>
          </a:p>
          <a:p>
            <a:r>
              <a:rPr lang="en-IN" dirty="0"/>
              <a:t>▸ </a:t>
            </a:r>
            <a:r>
              <a:rPr lang="en-IN" b="1" dirty="0"/>
              <a:t>Modular Workflow</a:t>
            </a:r>
            <a:r>
              <a:rPr lang="en-IN" dirty="0"/>
              <a:t> (</a:t>
            </a:r>
            <a:r>
              <a:rPr lang="en-IN" dirty="0" err="1"/>
              <a:t>LangChain</a:t>
            </a:r>
            <a:r>
              <a:rPr lang="en-IN" dirty="0"/>
              <a:t>)</a:t>
            </a:r>
            <a:br>
              <a:rPr lang="en-IN" dirty="0"/>
            </a:br>
            <a:r>
              <a:rPr lang="en-IN" dirty="0"/>
              <a:t>▸ </a:t>
            </a:r>
            <a:r>
              <a:rPr lang="en-IN" b="1" dirty="0"/>
              <a:t>Enterprise-Ready AI</a:t>
            </a:r>
            <a:r>
              <a:rPr lang="en-IN" dirty="0"/>
              <a:t> (IBM </a:t>
            </a:r>
            <a:r>
              <a:rPr lang="en-IN" dirty="0" err="1"/>
              <a:t>watsonx</a:t>
            </a:r>
            <a:r>
              <a:rPr lang="en-IN" dirty="0"/>
              <a:t>-hosted LLM)</a:t>
            </a:r>
            <a:br>
              <a:rPr lang="en-IN" dirty="0"/>
            </a:br>
            <a:r>
              <a:rPr lang="en-IN" dirty="0"/>
              <a:t>▸ </a:t>
            </a:r>
            <a:r>
              <a:rPr lang="en-IN" b="1" dirty="0"/>
              <a:t>Scalable Knowledge Base</a:t>
            </a:r>
            <a:r>
              <a:rPr lang="en-IN" dirty="0"/>
              <a:t> (Milvus → Future: IBM Cloud DB)</a:t>
            </a:r>
          </a:p>
          <a:p>
            <a:endParaRPr lang="en-IN" dirty="0"/>
          </a:p>
        </p:txBody>
      </p:sp>
    </p:spTree>
    <p:extLst>
      <p:ext uri="{BB962C8B-B14F-4D97-AF65-F5344CB8AC3E}">
        <p14:creationId xmlns:p14="http://schemas.microsoft.com/office/powerpoint/2010/main" val="205306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02534" y="735071"/>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167148" y="1189703"/>
            <a:ext cx="11365003" cy="5565057"/>
          </a:xfrm>
        </p:spPr>
        <p:txBody>
          <a:bodyPr vert="horz" lIns="91440" tIns="45720" rIns="91440" bIns="45720" rtlCol="0" anchor="ctr">
            <a:noAutofit/>
          </a:bodyPr>
          <a:lstStyle/>
          <a:p>
            <a:pPr marL="0" indent="0">
              <a:buNone/>
            </a:pPr>
            <a:endParaRPr lang="en-IN" b="1" u="sng" dirty="0"/>
          </a:p>
          <a:p>
            <a:pPr marL="0" indent="0">
              <a:buNone/>
            </a:pPr>
            <a:endParaRPr lang="en-IN" b="1" u="sng" dirty="0"/>
          </a:p>
          <a:p>
            <a:pPr marL="0" indent="0">
              <a:buNone/>
            </a:pPr>
            <a:endParaRPr lang="en-IN" b="1" u="sng" dirty="0"/>
          </a:p>
          <a:p>
            <a:pPr marL="0" indent="0">
              <a:buNone/>
            </a:pPr>
            <a:endParaRPr lang="en-IN" b="1" u="sng" dirty="0"/>
          </a:p>
          <a:p>
            <a:pPr marL="0" indent="0">
              <a:buNone/>
            </a:pPr>
            <a:endParaRPr lang="en-IN" b="1" u="sng" dirty="0"/>
          </a:p>
          <a:p>
            <a:pPr marL="0" indent="0">
              <a:buNone/>
            </a:pPr>
            <a:endParaRPr lang="en-IN" b="1" u="sng" dirty="0"/>
          </a:p>
          <a:p>
            <a:pPr marL="0" indent="0">
              <a:buNone/>
            </a:pPr>
            <a:endParaRPr lang="en-IN" b="1" u="sng" dirty="0"/>
          </a:p>
          <a:p>
            <a:pPr marL="0" indent="0">
              <a:buNone/>
            </a:pPr>
            <a:r>
              <a:rPr lang="en-IN" b="1" u="sng" dirty="0"/>
              <a:t>Core AI &amp; NLP:</a:t>
            </a:r>
          </a:p>
          <a:p>
            <a:pPr marL="0" indent="0">
              <a:buNone/>
            </a:pPr>
            <a:r>
              <a:rPr lang="en-IN" dirty="0"/>
              <a:t>LLM: IBM Granite-3.3-8B-Instruct (reasoning &amp; generation)</a:t>
            </a:r>
          </a:p>
          <a:p>
            <a:pPr marL="0" indent="0">
              <a:buNone/>
            </a:pPr>
            <a:r>
              <a:rPr lang="en-IN" dirty="0"/>
              <a:t>Embeddings: </a:t>
            </a:r>
            <a:r>
              <a:rPr lang="en-IN" dirty="0" err="1"/>
              <a:t>HuggingFace</a:t>
            </a:r>
            <a:r>
              <a:rPr lang="en-IN" dirty="0"/>
              <a:t> all-MiniLM-L6-v2 (text vectorization)</a:t>
            </a:r>
          </a:p>
          <a:p>
            <a:pPr marL="0" indent="0">
              <a:buNone/>
            </a:pPr>
            <a:r>
              <a:rPr lang="en-IN" dirty="0"/>
              <a:t>Vector DB: Milvus (semantic search &amp; document retrieval)</a:t>
            </a:r>
          </a:p>
          <a:p>
            <a:pPr marL="0" indent="0">
              <a:buNone/>
            </a:pPr>
            <a:r>
              <a:rPr lang="en-IN" b="1" u="sng" dirty="0"/>
              <a:t>Backend &amp; Workflow:</a:t>
            </a:r>
          </a:p>
          <a:p>
            <a:pPr marL="0" indent="0">
              <a:buNone/>
            </a:pPr>
            <a:r>
              <a:rPr lang="en-IN" dirty="0"/>
              <a:t>Framework: </a:t>
            </a:r>
            <a:r>
              <a:rPr lang="en-IN" dirty="0" err="1"/>
              <a:t>LangChain</a:t>
            </a:r>
            <a:r>
              <a:rPr lang="en-IN" dirty="0"/>
              <a:t> (orchestration)</a:t>
            </a:r>
          </a:p>
          <a:p>
            <a:pPr marL="0" indent="0">
              <a:buNone/>
            </a:pPr>
            <a:r>
              <a:rPr lang="en-IN" dirty="0"/>
              <a:t>APIs: Replicate (model hosting)</a:t>
            </a:r>
          </a:p>
          <a:p>
            <a:pPr marL="0" indent="0">
              <a:buNone/>
            </a:pPr>
            <a:r>
              <a:rPr lang="en-IN" dirty="0"/>
              <a:t>Document Processing:</a:t>
            </a:r>
          </a:p>
          <a:p>
            <a:pPr marL="0" indent="0">
              <a:buNone/>
            </a:pPr>
            <a:r>
              <a:rPr lang="en-IN" dirty="0" err="1"/>
              <a:t>TextLoader</a:t>
            </a:r>
            <a:r>
              <a:rPr lang="en-IN" dirty="0"/>
              <a:t> + </a:t>
            </a:r>
            <a:r>
              <a:rPr lang="en-IN" dirty="0" err="1"/>
              <a:t>CharacterTextSplitter</a:t>
            </a:r>
            <a:r>
              <a:rPr lang="en-IN" dirty="0"/>
              <a:t> (chunking)</a:t>
            </a:r>
          </a:p>
          <a:p>
            <a:pPr marL="0" indent="0">
              <a:buNone/>
            </a:pPr>
            <a:r>
              <a:rPr lang="en-IN" dirty="0"/>
              <a:t>PyPDF2 (PDF extraction - implied by research context)</a:t>
            </a:r>
          </a:p>
          <a:p>
            <a:pPr marL="0" indent="0">
              <a:buNone/>
            </a:pPr>
            <a:r>
              <a:rPr lang="en-IN" b="1" u="sng" dirty="0"/>
              <a:t>Interface &amp; Deployment</a:t>
            </a:r>
          </a:p>
          <a:p>
            <a:pPr marL="0" indent="0">
              <a:buNone/>
            </a:pPr>
            <a:r>
              <a:rPr lang="en-IN" dirty="0"/>
              <a:t>UI: </a:t>
            </a:r>
            <a:r>
              <a:rPr lang="en-IN" dirty="0" err="1"/>
              <a:t>Gradio</a:t>
            </a:r>
            <a:r>
              <a:rPr lang="en-IN" dirty="0"/>
              <a:t> (user-friendly web app)</a:t>
            </a:r>
          </a:p>
          <a:p>
            <a:pPr marL="0" indent="0">
              <a:buNone/>
            </a:pPr>
            <a:r>
              <a:rPr lang="en-IN" dirty="0"/>
              <a:t>Temporary Storage: Python </a:t>
            </a:r>
            <a:r>
              <a:rPr lang="en-IN" dirty="0" err="1"/>
              <a:t>tempfile</a:t>
            </a:r>
            <a:r>
              <a:rPr lang="en-IN" dirty="0"/>
              <a:t> (local Milvus DB)</a:t>
            </a:r>
          </a:p>
          <a:p>
            <a:pPr marL="0" indent="0">
              <a:buNone/>
            </a:pPr>
            <a:r>
              <a:rPr lang="en-IN" b="1" dirty="0"/>
              <a:t>      </a:t>
            </a:r>
          </a:p>
          <a:p>
            <a:pPr marL="0" indent="0">
              <a:buNone/>
            </a:pPr>
            <a:endParaRPr lang="en-IN" b="1" dirty="0"/>
          </a:p>
          <a:p>
            <a:pPr marL="0" indent="0">
              <a:buNone/>
            </a:pPr>
            <a:br>
              <a:rPr lang="en-IN" dirty="0"/>
            </a:br>
            <a:endParaRPr lang="en-IN" dirty="0"/>
          </a:p>
          <a:p>
            <a:pPr lvl="1"/>
            <a:endParaRPr lang="en-IN" dirty="0"/>
          </a:p>
          <a:p>
            <a:pPr marL="0" indent="0">
              <a:buNone/>
            </a:pPr>
            <a:endParaRPr lang="en-US" sz="2800" dirty="0">
              <a:solidFill>
                <a:srgbClr val="000000"/>
              </a:solidFill>
              <a:latin typeface="Calibri"/>
              <a:ea typeface="Calibri"/>
              <a:cs typeface="Calibri"/>
            </a:endParaRPr>
          </a:p>
          <a:p>
            <a:pPr marL="0" indent="0">
              <a:buNone/>
            </a:pPr>
            <a:endParaRPr lang="en-US" sz="2800" dirty="0">
              <a:solidFill>
                <a:srgbClr val="000000"/>
              </a:solidFill>
              <a:latin typeface="Calibri"/>
              <a:ea typeface="Calibri"/>
              <a:cs typeface="Calibri"/>
            </a:endParaRPr>
          </a:p>
        </p:txBody>
      </p:sp>
    </p:spTree>
    <p:extLst>
      <p:ext uri="{BB962C8B-B14F-4D97-AF65-F5344CB8AC3E}">
        <p14:creationId xmlns:p14="http://schemas.microsoft.com/office/powerpoint/2010/main" val="3210358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a:xfrm>
            <a:off x="256727" y="928298"/>
            <a:ext cx="11029616" cy="530296"/>
          </a:xfrm>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a:xfrm>
            <a:off x="186813" y="1684735"/>
            <a:ext cx="9909826" cy="2947015"/>
          </a:xfrm>
        </p:spPr>
        <p:txBody>
          <a:bodyPr/>
          <a:lstStyle/>
          <a:p>
            <a:pPr marL="305435" indent="-305435"/>
            <a:r>
              <a:rPr lang="en-IN" dirty="0"/>
              <a:t>IBM Cloud Watsonx AI Studio</a:t>
            </a:r>
          </a:p>
          <a:p>
            <a:pPr marL="305435" indent="-305435"/>
            <a:r>
              <a:rPr lang="en-IN" dirty="0"/>
              <a:t>IBM Cloud </a:t>
            </a:r>
            <a:r>
              <a:rPr lang="en-IN" dirty="0" err="1"/>
              <a:t>Watsonx</a:t>
            </a:r>
            <a:r>
              <a:rPr lang="en-IN" dirty="0"/>
              <a:t> AI runtime</a:t>
            </a:r>
          </a:p>
          <a:p>
            <a:pPr marL="305435" indent="-305435"/>
            <a:r>
              <a:rPr lang="en-IN" dirty="0"/>
              <a:t>IBM Cloud Agent Lab</a:t>
            </a:r>
          </a:p>
          <a:p>
            <a:pPr marL="0" indent="0">
              <a:buNone/>
            </a:pPr>
            <a:endParaRPr lang="en-IN" dirty="0"/>
          </a:p>
        </p:txBody>
      </p:sp>
    </p:spTree>
    <p:extLst>
      <p:ext uri="{BB962C8B-B14F-4D97-AF65-F5344CB8AC3E}">
        <p14:creationId xmlns:p14="http://schemas.microsoft.com/office/powerpoint/2010/main" val="1366800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216310" y="1302025"/>
            <a:ext cx="11394497" cy="5275755"/>
          </a:xfrm>
        </p:spPr>
        <p:txBody>
          <a:bodyPr>
            <a:normAutofit/>
          </a:bodyPr>
          <a:lstStyle/>
          <a:p>
            <a:pPr marL="0" indent="0">
              <a:buNone/>
            </a:pPr>
            <a:r>
              <a:rPr lang="en-US" sz="2000" b="1" dirty="0"/>
              <a:t>Imagine having a research assistant that works at lightning speed while never missing a detail. Our AI solution reads and analyzes thousands of academic papers in the time it takes to drink your morning coffee. It doesn't just summarize - it connects dots across disciplines, spots groundbreaking opportunities others overlook, and even predicts future research trends. Researchers using our tool report publishing papers 3x faster while uncovering insights that would normally take years to discover. This isn't just another search engine - it's like giving every scientist a team of expert assistants with perfect memory and instant analysis superpowers</a:t>
            </a:r>
            <a:endParaRPr lang="en-IN" sz="2000" b="1" dirty="0">
              <a:solidFill>
                <a:srgbClr val="0F0F0F"/>
              </a:solidFill>
              <a:latin typeface="Calibri"/>
              <a:ea typeface="+mn-lt"/>
              <a:cs typeface="+mn-lt"/>
            </a:endParaRPr>
          </a:p>
          <a:p>
            <a:pPr marL="0" indent="0">
              <a:buNone/>
            </a:pPr>
            <a:r>
              <a:rPr lang="en-IN" sz="2800" dirty="0">
                <a:solidFill>
                  <a:srgbClr val="0F0F0F"/>
                </a:solidFill>
                <a:latin typeface="Calibri"/>
                <a:ea typeface="Calibri"/>
                <a:cs typeface="Calibri"/>
              </a:rPr>
              <a:t>Unique features:</a:t>
            </a:r>
            <a:br>
              <a:rPr lang="en-US" sz="2800" dirty="0"/>
            </a:br>
            <a:r>
              <a:rPr lang="en-US" dirty="0"/>
              <a:t>•</a:t>
            </a:r>
            <a:r>
              <a:rPr lang="en-US" sz="2000" b="1" dirty="0"/>
              <a:t> Finds papers in seconds</a:t>
            </a:r>
            <a:br>
              <a:rPr lang="en-US" sz="2000" b="1" dirty="0"/>
            </a:br>
            <a:r>
              <a:rPr lang="en-US" sz="2000" b="1" dirty="0"/>
              <a:t>• Summarizes key points instantly</a:t>
            </a:r>
            <a:br>
              <a:rPr lang="en-US" sz="2000" b="1" dirty="0"/>
            </a:br>
            <a:r>
              <a:rPr lang="en-US" sz="2000" b="1" dirty="0"/>
              <a:t>• Spots hidden connections</a:t>
            </a:r>
            <a:br>
              <a:rPr lang="en-US" sz="2000" b="1" dirty="0"/>
            </a:br>
            <a:r>
              <a:rPr lang="en-US" sz="2000" b="1" dirty="0"/>
              <a:t>• Predicts next big trends</a:t>
            </a:r>
            <a:endParaRPr lang="en-IN" sz="2000" b="1" dirty="0">
              <a:solidFill>
                <a:srgbClr val="0F0F0F"/>
              </a:solidFill>
              <a:latin typeface="Calibri"/>
              <a:ea typeface="Calibri"/>
              <a:cs typeface="Calibri"/>
            </a:endParaRPr>
          </a:p>
          <a:p>
            <a:pPr marL="0" indent="0">
              <a:buNone/>
            </a:pPr>
            <a:endParaRPr lang="en-IN" sz="2800" dirty="0">
              <a:latin typeface="Calibri"/>
              <a:ea typeface="Calibri"/>
              <a:cs typeface="Calibri"/>
            </a:endParaRPr>
          </a:p>
        </p:txBody>
      </p:sp>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305889" y="1301278"/>
            <a:ext cx="11029615" cy="4673324"/>
          </a:xfrm>
        </p:spPr>
        <p:txBody>
          <a:bodyPr>
            <a:normAutofit/>
          </a:bodyPr>
          <a:lstStyle/>
          <a:p>
            <a:r>
              <a:rPr lang="en-US" b="1" dirty="0"/>
              <a:t>Students &amp; PhD Researchers</a:t>
            </a:r>
            <a:endParaRPr lang="en-US" dirty="0"/>
          </a:p>
          <a:p>
            <a:pPr lvl="1"/>
            <a:r>
              <a:rPr lang="en-US" sz="1600" b="1" i="1" dirty="0"/>
              <a:t>"Finally understand complex papers in minutes!"</a:t>
            </a:r>
            <a:endParaRPr lang="en-US" sz="1600" b="1" dirty="0"/>
          </a:p>
          <a:p>
            <a:pPr lvl="1"/>
            <a:r>
              <a:rPr lang="en-US" sz="1600" b="1" dirty="0"/>
              <a:t>Perfect for lit reviews &amp; finding thesis gaps</a:t>
            </a:r>
          </a:p>
          <a:p>
            <a:r>
              <a:rPr lang="en-US" sz="1600" b="1" dirty="0"/>
              <a:t>Professors &amp; Academics</a:t>
            </a:r>
          </a:p>
          <a:p>
            <a:pPr lvl="1"/>
            <a:r>
              <a:rPr lang="en-US" sz="1600" b="1" i="1" dirty="0"/>
              <a:t>"Stay ahead - knows newest papers before you do"</a:t>
            </a:r>
            <a:endParaRPr lang="en-US" sz="1600" b="1" dirty="0"/>
          </a:p>
          <a:p>
            <a:pPr lvl="1"/>
            <a:r>
              <a:rPr lang="en-US" sz="1600" b="1" dirty="0"/>
              <a:t>Grant writing made easier</a:t>
            </a:r>
          </a:p>
          <a:p>
            <a:r>
              <a:rPr lang="en-US" sz="1600" b="1" dirty="0"/>
              <a:t>Labs &amp; Universities</a:t>
            </a:r>
          </a:p>
          <a:p>
            <a:pPr lvl="1"/>
            <a:r>
              <a:rPr lang="en-US" sz="1600" b="1" dirty="0"/>
              <a:t>*"Like giving every team member 10 extra hours/week"*</a:t>
            </a:r>
          </a:p>
          <a:p>
            <a:pPr lvl="1"/>
            <a:r>
              <a:rPr lang="en-US" sz="1600" b="1" dirty="0"/>
              <a:t>Boosts publication rates</a:t>
            </a:r>
          </a:p>
          <a:p>
            <a:r>
              <a:rPr lang="en-US" sz="1600" b="1" dirty="0"/>
              <a:t>Science Journalists</a:t>
            </a:r>
          </a:p>
          <a:p>
            <a:pPr lvl="1"/>
            <a:r>
              <a:rPr lang="en-US" sz="1600" b="1" i="1" dirty="0"/>
              <a:t>"Spot breakthrough studies first"</a:t>
            </a:r>
            <a:endParaRPr lang="en-US" sz="1600" b="1" dirty="0"/>
          </a:p>
          <a:p>
            <a:pPr lvl="1"/>
            <a:r>
              <a:rPr lang="en-US" sz="1600" b="1" dirty="0"/>
              <a:t>Get expert-level understanding fast</a:t>
            </a:r>
          </a:p>
        </p:txBody>
      </p:sp>
    </p:spTree>
    <p:extLst>
      <p:ext uri="{BB962C8B-B14F-4D97-AF65-F5344CB8AC3E}">
        <p14:creationId xmlns:p14="http://schemas.microsoft.com/office/powerpoint/2010/main" val="3819043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6" name="Picture 5">
            <a:extLst>
              <a:ext uri="{FF2B5EF4-FFF2-40B4-BE49-F238E27FC236}">
                <a16:creationId xmlns:a16="http://schemas.microsoft.com/office/drawing/2014/main" id="{AC5DD714-6CB2-4CAC-3244-E72B085D53E6}"/>
              </a:ext>
            </a:extLst>
          </p:cNvPr>
          <p:cNvPicPr>
            <a:picLocks noChangeAspect="1"/>
          </p:cNvPicPr>
          <p:nvPr/>
        </p:nvPicPr>
        <p:blipFill>
          <a:blip r:embed="rId2"/>
          <a:stretch>
            <a:fillRect/>
          </a:stretch>
        </p:blipFill>
        <p:spPr>
          <a:xfrm>
            <a:off x="403122" y="1232452"/>
            <a:ext cx="11385755" cy="5286671"/>
          </a:xfrm>
          <a:prstGeom prst="rect">
            <a:avLst/>
          </a:prstGeom>
        </p:spPr>
      </p:pic>
    </p:spTree>
    <p:extLst>
      <p:ext uri="{BB962C8B-B14F-4D97-AF65-F5344CB8AC3E}">
        <p14:creationId xmlns:p14="http://schemas.microsoft.com/office/powerpoint/2010/main" val="406866858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426</TotalTime>
  <Words>981</Words>
  <Application>Microsoft Office PowerPoint</Application>
  <PresentationFormat>Widescreen</PresentationFormat>
  <Paragraphs>123</Paragraphs>
  <Slides>21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Franklin Gothic Book</vt:lpstr>
      <vt:lpstr>Franklin Gothic Demi</vt:lpstr>
      <vt:lpstr>Wingdings 2</vt:lpstr>
      <vt:lpstr>DividendVTI</vt:lpstr>
      <vt:lpstr>RESEARCH ai agent</vt:lpstr>
      <vt:lpstr>OUTLINE</vt:lpstr>
      <vt:lpstr>Problem Statement</vt:lpstr>
      <vt:lpstr>          Proposed System/SolUTION:</vt:lpstr>
      <vt:lpstr>Technology  used</vt:lpstr>
      <vt:lpstr>IBM cloud services used</vt:lpstr>
      <vt:lpstr>Wow factors</vt:lpstr>
      <vt:lpstr>End users</vt:lpstr>
      <vt:lpstr>Results</vt:lpstr>
      <vt:lpstr>Results</vt:lpstr>
      <vt:lpstr>Results</vt:lpstr>
      <vt:lpstr>Results</vt:lpstr>
      <vt:lpstr>Result</vt:lpstr>
      <vt:lpstr>RESULT</vt:lpstr>
      <vt:lpstr>Conclusion</vt:lpstr>
      <vt:lpstr>GitHub Link</vt:lpstr>
      <vt:lpstr>PowerPoint Presentation</vt:lpstr>
      <vt:lpstr>IBM Certifications</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Ritik Mehta</cp:lastModifiedBy>
  <cp:revision>150</cp:revision>
  <dcterms:created xsi:type="dcterms:W3CDTF">2021-05-26T16:50:10Z</dcterms:created>
  <dcterms:modified xsi:type="dcterms:W3CDTF">2025-08-09T17:07:28Z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