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660"/>
  </p:normalViewPr>
  <p:slideViewPr>
    <p:cSldViewPr snapToGrid="0">
      <p:cViewPr varScale="1">
        <p:scale>
          <a:sx n="87" d="100"/>
          <a:sy n="87" d="100"/>
        </p:scale>
        <p:origin x="67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9F87-783B-48A3-9074-509F02AEB8B2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1BB8-CF40-436C-AC5C-39E3E8D07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01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9F87-783B-48A3-9074-509F02AEB8B2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1BB8-CF40-436C-AC5C-39E3E8D07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32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9F87-783B-48A3-9074-509F02AEB8B2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1BB8-CF40-436C-AC5C-39E3E8D07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22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9F87-783B-48A3-9074-509F02AEB8B2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1BB8-CF40-436C-AC5C-39E3E8D07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1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9F87-783B-48A3-9074-509F02AEB8B2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1BB8-CF40-436C-AC5C-39E3E8D07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73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9F87-783B-48A3-9074-509F02AEB8B2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1BB8-CF40-436C-AC5C-39E3E8D07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68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9F87-783B-48A3-9074-509F02AEB8B2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1BB8-CF40-436C-AC5C-39E3E8D0768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36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9F87-783B-48A3-9074-509F02AEB8B2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1BB8-CF40-436C-AC5C-39E3E8D07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50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9F87-783B-48A3-9074-509F02AEB8B2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1BB8-CF40-436C-AC5C-39E3E8D07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28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9F87-783B-48A3-9074-509F02AEB8B2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1BB8-CF40-436C-AC5C-39E3E8D07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0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ECC9F87-783B-48A3-9074-509F02AEB8B2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1BB8-CF40-436C-AC5C-39E3E8D07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85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ECC9F87-783B-48A3-9074-509F02AEB8B2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3831BB8-CF40-436C-AC5C-39E3E8D07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92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3IvxyDR1xIL7Aw9BbwsgNa-R_uKlKp0b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334714-F25B-B967-5F14-985BB8DAE5B7}"/>
              </a:ext>
            </a:extLst>
          </p:cNvPr>
          <p:cNvSpPr txBox="1"/>
          <p:nvPr/>
        </p:nvSpPr>
        <p:spPr>
          <a:xfrm>
            <a:off x="967572" y="716839"/>
            <a:ext cx="1025685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Title Slide: Introduction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b="1" dirty="0"/>
          </a:p>
          <a:p>
            <a:pPr algn="ctr"/>
            <a:endParaRPr lang="en-IN" dirty="0"/>
          </a:p>
          <a:p>
            <a:r>
              <a:rPr lang="en-IN" b="1" dirty="0"/>
              <a:t>College Name</a:t>
            </a:r>
            <a:r>
              <a:rPr lang="en-IN" dirty="0"/>
              <a:t>: S.B Jain Institute Of technology Management and Research</a:t>
            </a:r>
          </a:p>
          <a:p>
            <a:endParaRPr lang="en-IN" dirty="0"/>
          </a:p>
          <a:p>
            <a:r>
              <a:rPr lang="en-IN" b="1" dirty="0"/>
              <a:t>Department Name</a:t>
            </a:r>
            <a:r>
              <a:rPr lang="en-IN" dirty="0"/>
              <a:t>: The Department of Emerging Technologies</a:t>
            </a:r>
          </a:p>
          <a:p>
            <a:endParaRPr lang="en-IN" dirty="0"/>
          </a:p>
          <a:p>
            <a:r>
              <a:rPr lang="en-IN" b="1" dirty="0"/>
              <a:t>Project Title</a:t>
            </a:r>
            <a:r>
              <a:rPr lang="en-IN" dirty="0"/>
              <a:t>: </a:t>
            </a:r>
            <a:r>
              <a:rPr lang="en-US" dirty="0"/>
              <a:t>Detection of Diabetic Retinopathy Using Machine Learning</a:t>
            </a:r>
          </a:p>
          <a:p>
            <a:endParaRPr lang="en-IN" dirty="0"/>
          </a:p>
          <a:p>
            <a:r>
              <a:rPr lang="en-IN" b="1" dirty="0"/>
              <a:t>Team Members</a:t>
            </a:r>
            <a:r>
              <a:rPr lang="en-IN" dirty="0"/>
              <a:t>: 	1) Ritik Malviya</a:t>
            </a:r>
          </a:p>
          <a:p>
            <a:pPr lvl="4"/>
            <a:r>
              <a:rPr lang="en-IN" dirty="0"/>
              <a:t>2) </a:t>
            </a:r>
            <a:r>
              <a:rPr lang="en-IN" dirty="0" err="1"/>
              <a:t>Ruchita</a:t>
            </a:r>
            <a:r>
              <a:rPr lang="en-IN" dirty="0"/>
              <a:t> </a:t>
            </a:r>
            <a:r>
              <a:rPr lang="en-IN" dirty="0" err="1"/>
              <a:t>Kumbhare</a:t>
            </a:r>
            <a:endParaRPr lang="en-IN" dirty="0"/>
          </a:p>
          <a:p>
            <a:pPr lvl="4"/>
            <a:r>
              <a:rPr lang="en-IN" dirty="0"/>
              <a:t>3) Ankush Gupta</a:t>
            </a:r>
          </a:p>
          <a:p>
            <a:pPr lvl="4"/>
            <a:r>
              <a:rPr lang="en-IN" dirty="0"/>
              <a:t>4) Sohail Ansari</a:t>
            </a:r>
          </a:p>
          <a:p>
            <a:endParaRPr lang="en-IN" dirty="0"/>
          </a:p>
          <a:p>
            <a:r>
              <a:rPr lang="en-IN" b="1" dirty="0"/>
              <a:t>Guide Name</a:t>
            </a:r>
            <a:r>
              <a:rPr lang="en-IN" dirty="0"/>
              <a:t>: </a:t>
            </a:r>
            <a:r>
              <a:rPr lang="en-IN" b="1" dirty="0"/>
              <a:t>Ravi </a:t>
            </a:r>
            <a:r>
              <a:rPr lang="en-IN" b="1" dirty="0" err="1"/>
              <a:t>Asathi</a:t>
            </a:r>
            <a:endParaRPr lang="en-IN" b="1" dirty="0"/>
          </a:p>
          <a:p>
            <a:endParaRPr lang="en-IN" dirty="0"/>
          </a:p>
          <a:p>
            <a:r>
              <a:rPr lang="en-IN" dirty="0"/>
              <a:t>Date: 5/09/2024</a:t>
            </a:r>
          </a:p>
        </p:txBody>
      </p:sp>
    </p:spTree>
    <p:extLst>
      <p:ext uri="{BB962C8B-B14F-4D97-AF65-F5344CB8AC3E}">
        <p14:creationId xmlns:p14="http://schemas.microsoft.com/office/powerpoint/2010/main" val="428676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1">
            <a:extLst>
              <a:ext uri="{FF2B5EF4-FFF2-40B4-BE49-F238E27FC236}">
                <a16:creationId xmlns:a16="http://schemas.microsoft.com/office/drawing/2014/main" id="{1B562695-1F4B-FA43-9399-CDAFE54BA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29" y="181959"/>
            <a:ext cx="11430895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Slide 2: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Diabetic Retinopathy (DR) is a severe eye condition caused by high blood sugar levels, primarily affecting individuals with diabetes.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untreated, DR can lead to blindness, making early detection crucial to prevent vision loss.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diagnosis involves manual examination of retinal images by ophthalmologists, which is time-consuming and requires specialized expertise.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(ML) and Deep Learning, especially Convolutional Neural Networks (CNNs), are now being used to automate DR detection from retinal images, improving accuracy and efficiency.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advancements aim to make DR diagnosis more accessible, particularly in regions lacking specialized eye care professionals.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Detection: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 a system using CNNs and other ML techniques to detect and classify diabetic retinopathy with high accuracy.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Accessibility: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scalable solution that can be deployed in remote and underserved areas with limited access to specialized eye care.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Early Intervention: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Facilitate early detection of DR to prevent its progression to more severe stages, thereby reducing the risk of blindness.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Statistics: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Diabetic Retinopathy is the leading cause of blindness among working-age adults worldwide.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In India around 70 million people are diabetic and each year around 1 million people lose their vision.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2021, approximately 529 million people globally were living with diabetes; this number is projected to rise to 1.3 billion by 2050.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United States, over 9.6 million people have DR, with around 1.8 million experiencing vision-threatening stages.</a:t>
            </a:r>
          </a:p>
        </p:txBody>
      </p:sp>
    </p:spTree>
    <p:extLst>
      <p:ext uri="{BB962C8B-B14F-4D97-AF65-F5344CB8AC3E}">
        <p14:creationId xmlns:p14="http://schemas.microsoft.com/office/powerpoint/2010/main" val="403037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B50C2CD-E57F-5A26-EE32-41FF64E0F583}"/>
              </a:ext>
            </a:extLst>
          </p:cNvPr>
          <p:cNvSpPr txBox="1"/>
          <p:nvPr/>
        </p:nvSpPr>
        <p:spPr>
          <a:xfrm>
            <a:off x="452176" y="204373"/>
            <a:ext cx="1130439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3: Literature Review</a:t>
            </a:r>
          </a:p>
          <a:p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Information: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Diabetic Retinopathy (DR) is a condition caused by damage to the retina due to high blood sugar levels in diabetic patients.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progresses through stages, from mild to severe, with the potential to cause blindness if not detected early.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is crucial to prevent vision loss, highlighting the need for efficient diagnostic methods.</a:t>
            </a:r>
          </a:p>
          <a:p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Work: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(CNNs):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CNNs are commonly used in DR detection for their ability to learn features from retinal images, offering high accuracy in diagnosis.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Neural Networks (DNNs):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DNNs improve DR classification by handling complex patterns in retinal images, leading to better diagnostic accuracy.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Methods: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multiple models (ensemble methods) enhances detection accuracy, outperforming individual models.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Siamese CNN Architecture: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compares images from both eyes using two CNNs, achieving high accuracy in DR detection.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Learning: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Pre-trained models, fine-tuned for DR detection, speed up training and improve accuracy, especially when data is limited.</a:t>
            </a:r>
          </a:p>
        </p:txBody>
      </p:sp>
    </p:spTree>
    <p:extLst>
      <p:ext uri="{BB962C8B-B14F-4D97-AF65-F5344CB8AC3E}">
        <p14:creationId xmlns:p14="http://schemas.microsoft.com/office/powerpoint/2010/main" val="306497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FB90AD-C61F-6F75-84C9-9AEFB64F1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73" y="457200"/>
            <a:ext cx="11851345" cy="47278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A0335E-ACC0-1D7D-BF82-0EC3DAE6235B}"/>
              </a:ext>
            </a:extLst>
          </p:cNvPr>
          <p:cNvSpPr txBox="1"/>
          <p:nvPr/>
        </p:nvSpPr>
        <p:spPr>
          <a:xfrm>
            <a:off x="243673" y="242389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Slide 4: Methodology Approach, Tools and Technologies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70BCD9-C8BE-43D8-53E9-CBA9A1CF767D}"/>
              </a:ext>
            </a:extLst>
          </p:cNvPr>
          <p:cNvSpPr txBox="1"/>
          <p:nvPr/>
        </p:nvSpPr>
        <p:spPr>
          <a:xfrm>
            <a:off x="4407382" y="2501030"/>
            <a:ext cx="236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System Architecture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1E5C0F-1FAB-C928-FB83-890491722135}"/>
              </a:ext>
            </a:extLst>
          </p:cNvPr>
          <p:cNvSpPr txBox="1"/>
          <p:nvPr/>
        </p:nvSpPr>
        <p:spPr>
          <a:xfrm>
            <a:off x="243673" y="5185064"/>
            <a:ext cx="8925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Tools and Technologies Used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Web Development: HTML, CSS, Java Script, React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Machine Learning: CNN, ResNet50, Random Forest, </a:t>
            </a:r>
            <a:r>
              <a:rPr lang="en-IN" dirty="0" err="1"/>
              <a:t>EfficientNet</a:t>
            </a:r>
            <a:r>
              <a:rPr lang="en-IN" dirty="0"/>
              <a:t>, SVM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AIP Integration: Flask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Data Base: MongoDB or Vector Data Base</a:t>
            </a:r>
          </a:p>
        </p:txBody>
      </p:sp>
    </p:spTree>
    <p:extLst>
      <p:ext uri="{BB962C8B-B14F-4D97-AF65-F5344CB8AC3E}">
        <p14:creationId xmlns:p14="http://schemas.microsoft.com/office/powerpoint/2010/main" val="63802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97E04D-7EAD-6D74-64C6-50B1C7835B6F}"/>
              </a:ext>
            </a:extLst>
          </p:cNvPr>
          <p:cNvSpPr txBox="1"/>
          <p:nvPr/>
        </p:nvSpPr>
        <p:spPr>
          <a:xfrm>
            <a:off x="540327" y="429594"/>
            <a:ext cx="11253355" cy="4996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Slide 5: Progress So Far</a:t>
            </a:r>
            <a:endParaRPr lang="en-IN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Tasks: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Topic Selection: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Chose a project topic with an available dataset online, ensuring feasibility for research paper development.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Gathered relevant datasets needed for model training and testing.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Paper Collection: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Collected research papers to understand existing methods and approaches in the field.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Paper Selection: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Selected a key research paper as the foundation for our methodology.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 Identification: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Identified the necessary tools and technologies (e.g.,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RestNet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50, Efficient Net, CNN RNN,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be used in the project.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Preparation: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Prepared project documentation, outlining the objectives, methodology, and timeline.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6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Milestones Achieved: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Topic Selection: 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Successfully selected the project topic.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 Collection: 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Completed the acquisition of the required datasets.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Selection of Algorithm for Model: 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Chose the appropriate algorithms (e.g., CNN, Random Forest) for the predictive model.</a:t>
            </a:r>
            <a:endParaRPr lang="en-IN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654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D0E012-E9D3-5B25-6776-0FBA3784D312}"/>
              </a:ext>
            </a:extLst>
          </p:cNvPr>
          <p:cNvSpPr txBox="1"/>
          <p:nvPr/>
        </p:nvSpPr>
        <p:spPr>
          <a:xfrm>
            <a:off x="622999" y="590566"/>
            <a:ext cx="1064120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6: Current Status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Ongoing Work: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the Machine Learning Model: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Actively working on building and refining the model to accurately detect Diabetic Retinopathy using the selected algorithms.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Faced: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an Appropriate Dataset: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Encountered difficulties in obtaining high-quality medical datasets due to privacy issues and the specific requirements for annotated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the Right Algorithm: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Faced challenges in choosing the optimal algorithm that balances accuracy, speed, and computational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Deciding on the Platform for Implementation: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Evaluating the best platform for developing and deploying the model, considering factors like computational power, ease of use, and collaboration capabilities.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754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4A141-7C7D-281E-395E-9DAF04A5AF80}"/>
              </a:ext>
            </a:extLst>
          </p:cNvPr>
          <p:cNvSpPr txBox="1"/>
          <p:nvPr/>
        </p:nvSpPr>
        <p:spPr>
          <a:xfrm>
            <a:off x="623456" y="785373"/>
            <a:ext cx="10600554" cy="436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Slide 7: Future Work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Next Steps:</a:t>
            </a:r>
            <a:endParaRPr lang="en-IN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Improving model accuracy through techniques like transfer learning or ensemble methods.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Setting up the web application framework.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Integrating the machine learning model with the web application.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Fine-tuning the machine learning model for enhanced accuracy.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Enhancing the user interface of the web application.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Deploying the web application for real-world testing.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Timeline:</a:t>
            </a:r>
            <a:endParaRPr lang="en-IN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Provide a detailed timeline of the remaining tasks with expected completion dates.</a:t>
            </a:r>
          </a:p>
        </p:txBody>
      </p:sp>
    </p:spTree>
    <p:extLst>
      <p:ext uri="{BB962C8B-B14F-4D97-AF65-F5344CB8AC3E}">
        <p14:creationId xmlns:p14="http://schemas.microsoft.com/office/powerpoint/2010/main" val="2868601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2CD1D4-FB8D-566C-8401-CE5CD104EDB8}"/>
              </a:ext>
            </a:extLst>
          </p:cNvPr>
          <p:cNvSpPr txBox="1"/>
          <p:nvPr/>
        </p:nvSpPr>
        <p:spPr>
          <a:xfrm>
            <a:off x="615462" y="485227"/>
            <a:ext cx="1072912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8: Conclusion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Goal: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Enhance the detection of Diabetic Retinopathy (DR) using advanced machine learning and deep learning techniques.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Aim to automate the DR detection process to increase efficiency and accessibility.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Accuracy: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Utilize state-of-the-art models like CNNs, ResNet50,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EfficientNet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improve diagnostic accuracy.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 DR detection more accessible in areas with limited specialized eye care by integrating advanced models and methods.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 a combination of CNNs, Random Forest, transfer learning, and data augmentation for robust and accurate DR detection.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algn="just"/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Feel free to ask any questions or provide feedback on the presented methods and approaches. Your input is valuable for refining and improving the project's outcomes.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558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954A35-EB13-8706-2939-F7D4F03AF336}"/>
              </a:ext>
            </a:extLst>
          </p:cNvPr>
          <p:cNvSpPr txBox="1"/>
          <p:nvPr/>
        </p:nvSpPr>
        <p:spPr>
          <a:xfrm>
            <a:off x="90435" y="0"/>
            <a:ext cx="12007779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I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D. NCD Management-Screening and Treatment, “Global report on diabetes.” Feb. 2016. https://www.who.int/publications/i/item/9789241565257</a:t>
            </a:r>
          </a:p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“International Diabetes Federation.” 2021. https://diabetesatlas.org/atlas/tenth-edition/</a:t>
            </a:r>
          </a:p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R.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Bourne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D. Steinmetz, and S. Flaxman, “GBD 2019 Blindness and Vision Impairment Collaborators; Vision Loss Expert Group of the Global Burden of Disease Study. Trends in prevalence of blindness and distance and near vision impairment over 30 years: an analysis for the Global Burden of Disease Study,” Lancet Glob Health, vol. 9, no. 2, pp. e130 e143, 2021.</a:t>
            </a:r>
          </a:p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T. Y. Wong, C. C. M. Gemmy, M. Larsen, S. Sharma, and S. Rafael, “Erratum: Diabetic Retinopathy,” Nat Rev Dis Primers, vol. 2, no. 1, 2016.</a:t>
            </a:r>
          </a:p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A. D. Association, “9. Microvascular complications and foot care,” Diabetes Care, vol. 39, no. Supplement_1, pp. S72 S80, 2016.</a:t>
            </a:r>
          </a:p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R. R. A.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Bourne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“Causes of vision loss worldwide, 1990–2010: a systematic analysis,” Lancet Glob Health, vol. 1, no. 6, pp. e339– e349, 2013.</a:t>
            </a:r>
          </a:p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S.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Resnikoff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Felch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T.-M. Gauthier, and B. Spivey, “The number of ophthalmologists in practice and training worldwide: a growing gap despite more than 200 000 practitioners,” British Journal of Ophthalmology, vol. 96, no. 6, pp. 783–787, 2012.</a:t>
            </a:r>
          </a:p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Z. A. Omar, M. Hanafi, S.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Mashohor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F. M.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Mahfudz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Muna’im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“Automatic diabetic retinopathy detection and classification system,” in 2017 7th IEEE International Conference on System Engineering and Technology (ICSET), 2017, pp. 162–166.</a:t>
            </a:r>
          </a:p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Z. Gao, J. Li, J. Guo, Y. Chen, Z. Yi, and J. Zhong, “Diagnosis of diabetic retinopathy using deep neural networks,” IEEE Access, vol. 7, pp. 3360–3370, 2018.</a:t>
            </a:r>
          </a:p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Approach for Detection of Diabetic Retinopathy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2023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https://drive.google.com/drive/folders/13IvxyDR1xIL7Aw9BbwsgNa-R_uKlKp0b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</a:t>
            </a:r>
          </a:p>
          <a:p>
            <a:pPr algn="just"/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would like to express my heartfelt gratitude to the following individuals and organizations for their invaluable support and contributions to this project: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Ravi </a:t>
            </a:r>
            <a:r>
              <a:rPr lang="en-IN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Asathi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their guidance, expertise, and encouragement throughout the development of this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Team members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their collaboration and insights that have greatly enriched the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SB Jain 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Technology, Management and Research Nagpur: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providing the resources and infrastructure necessary for the successful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initiation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this project.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all for your support and contributions, which have been crucial to the success of this project.</a:t>
            </a:r>
          </a:p>
          <a:p>
            <a:pPr algn="just"/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8789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85</TotalTime>
  <Words>1657</Words>
  <Application>Microsoft Office PowerPoint</Application>
  <PresentationFormat>Widescreen</PresentationFormat>
  <Paragraphs>129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Gill Sans MT</vt:lpstr>
      <vt:lpstr>Symbol</vt:lpstr>
      <vt:lpstr>Times New Roman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Ritik Malviya</dc:creator>
  <cp:lastModifiedBy>Sohail Ansari</cp:lastModifiedBy>
  <cp:revision>3</cp:revision>
  <dcterms:created xsi:type="dcterms:W3CDTF">2024-09-04T21:17:20Z</dcterms:created>
  <dcterms:modified xsi:type="dcterms:W3CDTF">2024-09-05T06:10:48Z</dcterms:modified>
</cp:coreProperties>
</file>