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9" r:id="rId10"/>
    <p:sldId id="262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>
      <p:cViewPr>
        <p:scale>
          <a:sx n="65" d="100"/>
          <a:sy n="65" d="100"/>
        </p:scale>
        <p:origin x="1421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B659EE74-70F9-4B73-A478-25BB0AC35873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CB3BC3C5-390F-4116-9867-611FD4EF5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34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E74-70F9-4B73-A478-25BB0AC35873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C3C5-390F-4116-9867-611FD4EF5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42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59EE74-70F9-4B73-A478-25BB0AC35873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3BC3C5-390F-4116-9867-611FD4EF5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5812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59EE74-70F9-4B73-A478-25BB0AC35873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3BC3C5-390F-4116-9867-611FD4EF5D5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87515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59EE74-70F9-4B73-A478-25BB0AC35873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3BC3C5-390F-4116-9867-611FD4EF5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43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E74-70F9-4B73-A478-25BB0AC35873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C3C5-390F-4116-9867-611FD4EF5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9380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E74-70F9-4B73-A478-25BB0AC35873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C3C5-390F-4116-9867-611FD4EF5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113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E74-70F9-4B73-A478-25BB0AC35873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C3C5-390F-4116-9867-611FD4EF5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7100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59EE74-70F9-4B73-A478-25BB0AC35873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3BC3C5-390F-4116-9867-611FD4EF5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16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E74-70F9-4B73-A478-25BB0AC35873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C3C5-390F-4116-9867-611FD4EF5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20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B659EE74-70F9-4B73-A478-25BB0AC35873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CB3BC3C5-390F-4116-9867-611FD4EF5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026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E74-70F9-4B73-A478-25BB0AC35873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C3C5-390F-4116-9867-611FD4EF5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093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E74-70F9-4B73-A478-25BB0AC35873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C3C5-390F-4116-9867-611FD4EF5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3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E74-70F9-4B73-A478-25BB0AC35873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C3C5-390F-4116-9867-611FD4EF5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01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E74-70F9-4B73-A478-25BB0AC35873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C3C5-390F-4116-9867-611FD4EF5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16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E74-70F9-4B73-A478-25BB0AC35873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C3C5-390F-4116-9867-611FD4EF5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120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9EE74-70F9-4B73-A478-25BB0AC35873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3BC3C5-390F-4116-9867-611FD4EF5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703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9EE74-70F9-4B73-A478-25BB0AC35873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3BC3C5-390F-4116-9867-611FD4EF5D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6468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C42E76-9317-13BF-C00F-CD0F94887AAC}"/>
              </a:ext>
            </a:extLst>
          </p:cNvPr>
          <p:cNvSpPr txBox="1"/>
          <p:nvPr/>
        </p:nvSpPr>
        <p:spPr>
          <a:xfrm>
            <a:off x="1537854" y="1761181"/>
            <a:ext cx="758536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Company: Gray Corporates</a:t>
            </a:r>
          </a:p>
          <a:p>
            <a:pPr algn="just"/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Ritik Malviya</a:t>
            </a:r>
          </a:p>
          <a:p>
            <a:pPr algn="just"/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Internship Duration: 6 Months</a:t>
            </a:r>
          </a:p>
          <a:p>
            <a:pPr algn="just"/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Role: Data Analyst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02616A-3AAF-B47E-93D4-C163B6186B25}"/>
              </a:ext>
            </a:extLst>
          </p:cNvPr>
          <p:cNvSpPr txBox="1"/>
          <p:nvPr/>
        </p:nvSpPr>
        <p:spPr>
          <a:xfrm>
            <a:off x="3184813" y="623454"/>
            <a:ext cx="45823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6447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11280-F533-3B67-0440-8AC7942A3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5CA379-C8DB-00DD-F3DD-2879F067ED52}"/>
              </a:ext>
            </a:extLst>
          </p:cNvPr>
          <p:cNvSpPr txBox="1"/>
          <p:nvPr/>
        </p:nvSpPr>
        <p:spPr>
          <a:xfrm>
            <a:off x="1254999" y="1298225"/>
            <a:ext cx="968200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Problems/Challenges Faced</a:t>
            </a:r>
          </a:p>
          <a:p>
            <a:pPr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fields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Contact, Insurance Provider, and Discharge 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contained NULL values. These had to be managed through replacement strategies.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Data Integrity: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Duplicate patient records were removed to maintain accuracy.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in Dashboard Visualization: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 relationships between conditions, treatments, and costs required advanced filtering and drill-through options for clarity.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Issues: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Treatment cost was initially stored in different formats (some with "$" symbols), which required cleaning.</a:t>
            </a:r>
          </a:p>
        </p:txBody>
      </p:sp>
    </p:spTree>
    <p:extLst>
      <p:ext uri="{BB962C8B-B14F-4D97-AF65-F5344CB8AC3E}">
        <p14:creationId xmlns:p14="http://schemas.microsoft.com/office/powerpoint/2010/main" val="252277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B1464-74E2-AC49-4989-892525588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103455-AC12-FFE5-9A41-E0553A362F7E}"/>
              </a:ext>
            </a:extLst>
          </p:cNvPr>
          <p:cNvSpPr txBox="1"/>
          <p:nvPr/>
        </p:nvSpPr>
        <p:spPr>
          <a:xfrm>
            <a:off x="1654481" y="1474733"/>
            <a:ext cx="9422228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Outcome</a:t>
            </a:r>
          </a:p>
          <a:p>
            <a:pPr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structured,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validated, and cleansed patient dataset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PostgreSQL.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interactive Power BI dashboard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clear insights into patient demographics, diagnoses, and financial aspects.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understanding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hospitalization trends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follow-up requirements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analysis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insurance status, helping to optimize healthcare expenses.</a:t>
            </a:r>
          </a:p>
        </p:txBody>
      </p:sp>
    </p:spTree>
    <p:extLst>
      <p:ext uri="{BB962C8B-B14F-4D97-AF65-F5344CB8AC3E}">
        <p14:creationId xmlns:p14="http://schemas.microsoft.com/office/powerpoint/2010/main" val="103630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307CE-863B-47AD-DBBB-5A2C8B4CD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8406B86-2065-14E6-3A00-E4547F5566DF}"/>
              </a:ext>
            </a:extLst>
          </p:cNvPr>
          <p:cNvSpPr txBox="1"/>
          <p:nvPr/>
        </p:nvSpPr>
        <p:spPr>
          <a:xfrm>
            <a:off x="1560963" y="1557722"/>
            <a:ext cx="9702782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Conclusion</a:t>
            </a: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demonstrated how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&amp; Power 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used together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validate, clean, and analyze patient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final dashboard provides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healthcare professionals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patient care and cost management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617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9F018-5C90-E6DA-E3C2-6F55319A1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510F63-A79E-6697-07E4-DBDFBA4D749C}"/>
              </a:ext>
            </a:extLst>
          </p:cNvPr>
          <p:cNvSpPr txBox="1"/>
          <p:nvPr/>
        </p:nvSpPr>
        <p:spPr>
          <a:xfrm>
            <a:off x="1397810" y="1522517"/>
            <a:ext cx="6093724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Topics Learned</a:t>
            </a:r>
          </a:p>
          <a:p>
            <a:pPr>
              <a:buNone/>
            </a:pPr>
            <a:endParaRPr lang="en-IN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SQL Data Cleaning &amp; Validation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Power BI Dashboard Development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Data Visualization Techniques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Handling Missing &amp; Inconsistent Data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Healthcare Data Analysis &amp; Decision Making</a:t>
            </a:r>
          </a:p>
        </p:txBody>
      </p:sp>
    </p:spTree>
    <p:extLst>
      <p:ext uri="{BB962C8B-B14F-4D97-AF65-F5344CB8AC3E}">
        <p14:creationId xmlns:p14="http://schemas.microsoft.com/office/powerpoint/2010/main" val="3396305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23741-D6E5-BBDF-890E-B9B02BCE4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FB27D8-A8DB-A880-38C0-32C5117529EB}"/>
              </a:ext>
            </a:extLst>
          </p:cNvPr>
          <p:cNvSpPr txBox="1"/>
          <p:nvPr/>
        </p:nvSpPr>
        <p:spPr>
          <a:xfrm>
            <a:off x="3566679" y="2259449"/>
            <a:ext cx="50586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790685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14D9E-7840-6EAE-C346-71C8B63BB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5080E9-C26A-ABA8-2D5D-278FE9488D15}"/>
              </a:ext>
            </a:extLst>
          </p:cNvPr>
          <p:cNvSpPr txBox="1"/>
          <p:nvPr/>
        </p:nvSpPr>
        <p:spPr>
          <a:xfrm>
            <a:off x="719571" y="2182505"/>
            <a:ext cx="5961784" cy="12464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Allocation Date: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1/02/2025</a:t>
            </a:r>
          </a:p>
          <a:p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Submission Date: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25/02/2025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C6BCF0-8894-B885-D9D0-B12E7508E0B2}"/>
              </a:ext>
            </a:extLst>
          </p:cNvPr>
          <p:cNvSpPr txBox="1"/>
          <p:nvPr/>
        </p:nvSpPr>
        <p:spPr>
          <a:xfrm>
            <a:off x="2213264" y="594652"/>
            <a:ext cx="745028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Data Analysis &amp; Power BI Dashboard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B0679-9969-8972-453E-BC8D4AF1543C}"/>
              </a:ext>
            </a:extLst>
          </p:cNvPr>
          <p:cNvSpPr txBox="1"/>
          <p:nvPr/>
        </p:nvSpPr>
        <p:spPr>
          <a:xfrm>
            <a:off x="719571" y="1498225"/>
            <a:ext cx="5961784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Project Allocation and Submission Date</a:t>
            </a:r>
          </a:p>
        </p:txBody>
      </p:sp>
    </p:spTree>
    <p:extLst>
      <p:ext uri="{BB962C8B-B14F-4D97-AF65-F5344CB8AC3E}">
        <p14:creationId xmlns:p14="http://schemas.microsoft.com/office/powerpoint/2010/main" val="2809621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34027-F8BF-49EC-07B5-89BFDF06B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163AD4-57A3-60B7-E128-1FBC33B939AB}"/>
              </a:ext>
            </a:extLst>
          </p:cNvPr>
          <p:cNvSpPr txBox="1"/>
          <p:nvPr/>
        </p:nvSpPr>
        <p:spPr>
          <a:xfrm>
            <a:off x="953663" y="1932070"/>
            <a:ext cx="10056073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project is to analyze patient data to extract meaningful insights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focus is 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demographics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history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diagnosis trends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costs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hospitalization patterns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follow-up appointments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validating and cleansing the dataset.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visualize patient health trends and financial impact.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731D92-308B-32AC-37E0-DE95FA23EE09}"/>
              </a:ext>
            </a:extLst>
          </p:cNvPr>
          <p:cNvSpPr txBox="1"/>
          <p:nvPr/>
        </p:nvSpPr>
        <p:spPr>
          <a:xfrm>
            <a:off x="953662" y="1436315"/>
            <a:ext cx="36910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Objective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138916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D0340-11E1-BB02-AA8F-30B381FD88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6C7A9-0B3C-8EC1-E7BE-8335D9A53407}"/>
              </a:ext>
            </a:extLst>
          </p:cNvPr>
          <p:cNvSpPr txBox="1"/>
          <p:nvPr/>
        </p:nvSpPr>
        <p:spPr>
          <a:xfrm>
            <a:off x="919828" y="1335596"/>
            <a:ext cx="998675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Procedure of Dashboard Creation &amp; Queries Used</a:t>
            </a: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&amp; Validation in PostgreSQL</a:t>
            </a: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Transformation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 Name, Address, and Diagnosis fields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Proper Case.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Cost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converting it into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decimal format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values with appropriate placeholders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‘Not Available’).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Ensured that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range is between 1-100 years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"Male," "Female," or "Other."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Insurance values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either "Yes" or "No."</a:t>
            </a:r>
          </a:p>
        </p:txBody>
      </p:sp>
    </p:spTree>
    <p:extLst>
      <p:ext uri="{BB962C8B-B14F-4D97-AF65-F5344CB8AC3E}">
        <p14:creationId xmlns:p14="http://schemas.microsoft.com/office/powerpoint/2010/main" val="829329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A6F78-6396-7DDB-A461-3135E8D92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B4254A-0C4B-A641-8062-E5CD1962BCB4}"/>
              </a:ext>
            </a:extLst>
          </p:cNvPr>
          <p:cNvSpPr txBox="1"/>
          <p:nvPr/>
        </p:nvSpPr>
        <p:spPr>
          <a:xfrm>
            <a:off x="3049138" y="504546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SQL Queries Used for Data Validation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F3F2E1-BA99-33E7-374B-2EF72548402F}"/>
              </a:ext>
            </a:extLst>
          </p:cNvPr>
          <p:cNvSpPr txBox="1"/>
          <p:nvPr/>
        </p:nvSpPr>
        <p:spPr>
          <a:xfrm>
            <a:off x="556780" y="1593636"/>
            <a:ext cx="56404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.Patient_Records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Patient_ID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PRIMARY KEY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Full_Name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Age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Gender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Contact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Address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VARCHAR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Emergency_Contact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Insurance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 </a:t>
            </a:r>
          </a:p>
          <a:p>
            <a:pPr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Insurance_Provider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Insurance_Number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Allergies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E49CF4-F46A-0435-9965-AB7DFD910FA9}"/>
              </a:ext>
            </a:extLst>
          </p:cNvPr>
          <p:cNvSpPr txBox="1"/>
          <p:nvPr/>
        </p:nvSpPr>
        <p:spPr>
          <a:xfrm>
            <a:off x="5717597" y="1925103"/>
            <a:ext cx="60942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Current_Medications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Pre_existing_Conditions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Chief_Complaint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Admission_Date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Discharge_Date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Final_Diagnosis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Treatment_Cost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DECIMAL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Follow_up_Appointment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DATE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Discharge_Summary</a:t>
            </a: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TEXT</a:t>
            </a:r>
            <a:endParaRPr lang="en-US" b="0" dirty="0">
              <a:solidFill>
                <a:srgbClr val="FFFFFF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611327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EAF991-1C94-9F5C-DBC3-AB202B234542}"/>
              </a:ext>
            </a:extLst>
          </p:cNvPr>
          <p:cNvSpPr txBox="1"/>
          <p:nvPr/>
        </p:nvSpPr>
        <p:spPr>
          <a:xfrm>
            <a:off x="107240" y="1470906"/>
            <a:ext cx="6094268" cy="5125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lnSpc>
                <a:spcPts val="1425"/>
              </a:lnSpc>
              <a:buNone/>
            </a:pP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COPY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public.patient_records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'Full_Patient_Data.csv'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DELIMITER </a:t>
            </a:r>
            <a:r>
              <a:rPr lang="en-US" sz="1800" b="0" kern="1200" dirty="0">
                <a:solidFill>
                  <a:srgbClr val="CE917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','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CSV HEADER;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b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public.Patient_Records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order by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patient_id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asc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b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0" kern="1200" dirty="0">
                <a:solidFill>
                  <a:srgbClr val="7CA66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-- Count number of rows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count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patient_id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Total_No_Of_Colums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public.patient_records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b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0" kern="1200" dirty="0">
                <a:solidFill>
                  <a:srgbClr val="7CA66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-- Updating Full Name to Caps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update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public.patient_records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full_name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INITCAP(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Full_Name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b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public.Patient_Records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order by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patient_id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asc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b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0" kern="1200" dirty="0">
                <a:solidFill>
                  <a:srgbClr val="7CA66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-- Updating </a:t>
            </a:r>
            <a:r>
              <a:rPr lang="en-US" sz="1800" b="0" kern="1200" dirty="0" err="1">
                <a:solidFill>
                  <a:srgbClr val="7CA66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current_medications</a:t>
            </a:r>
            <a:r>
              <a:rPr lang="en-US" sz="1800" b="0" kern="1200" dirty="0">
                <a:solidFill>
                  <a:srgbClr val="7CA66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to Caps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update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public.patient_records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current_medications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INITCAP(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current_medications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endParaRPr lang="en-IN" dirty="0">
              <a:effectLst/>
            </a:endParaRPr>
          </a:p>
          <a:p>
            <a:pPr>
              <a:lnSpc>
                <a:spcPts val="1425"/>
              </a:lnSpc>
            </a:pPr>
            <a:b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public.Patient_Records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order by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patient_id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asc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endParaRPr lang="en-IN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EF8CFA-3FBE-F65D-4A32-EA024FAD42C4}"/>
              </a:ext>
            </a:extLst>
          </p:cNvPr>
          <p:cNvSpPr txBox="1"/>
          <p:nvPr/>
        </p:nvSpPr>
        <p:spPr>
          <a:xfrm>
            <a:off x="6096000" y="1140150"/>
            <a:ext cx="6096000" cy="5132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latinLnBrk="0" hangingPunct="1">
              <a:lnSpc>
                <a:spcPts val="1425"/>
              </a:lnSpc>
              <a:buNone/>
            </a:pPr>
            <a:b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0" kern="1200" dirty="0">
                <a:solidFill>
                  <a:srgbClr val="7CA66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-- Updating </a:t>
            </a:r>
            <a:r>
              <a:rPr lang="en-US" sz="1800" b="0" kern="1200" dirty="0" err="1">
                <a:solidFill>
                  <a:srgbClr val="7CA66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pre_existing_conditions</a:t>
            </a:r>
            <a:r>
              <a:rPr lang="en-US" sz="1800" b="0" kern="1200" dirty="0">
                <a:solidFill>
                  <a:srgbClr val="7CA66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to Caps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update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public.patient_records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pre_existing_conditions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INITCAP(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pre_existing_conditions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b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public.Patient_Records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order by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patient_id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asc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b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0" kern="1200" dirty="0">
                <a:solidFill>
                  <a:srgbClr val="7CA66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-- Updating </a:t>
            </a:r>
            <a:r>
              <a:rPr lang="en-US" sz="1800" b="0" kern="1200" dirty="0" err="1">
                <a:solidFill>
                  <a:srgbClr val="7CA66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chief_complaint</a:t>
            </a:r>
            <a:r>
              <a:rPr lang="en-US" sz="1800" b="0" kern="1200" dirty="0">
                <a:solidFill>
                  <a:srgbClr val="7CA66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to Caps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update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public.patient_records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chief_complaint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INITCAP(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chief_complaint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);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b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public.Patient_Records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order by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patient_id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asc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b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b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0" kern="1200" dirty="0">
                <a:solidFill>
                  <a:srgbClr val="7CA66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-- -- Updating </a:t>
            </a:r>
            <a:r>
              <a:rPr lang="en-US" sz="1800" b="0" kern="1200" dirty="0" err="1">
                <a:solidFill>
                  <a:srgbClr val="7CA66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chief_complaint</a:t>
            </a:r>
            <a:r>
              <a:rPr lang="en-US" sz="1800" b="0" kern="1200" dirty="0">
                <a:solidFill>
                  <a:srgbClr val="7CA66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to Caps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update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public.patient_records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set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allergies </a:t>
            </a:r>
            <a:r>
              <a:rPr lang="en-US" sz="18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INITCAP(allergies);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b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public.Patient_Records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order by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patient_id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asc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b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</a:b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SELECT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Full_Name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 Age, Gender, </a:t>
            </a:r>
            <a:r>
              <a:rPr lang="en-US" sz="1800" b="0" kern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COUNT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sz="18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FROM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public.Patient_Records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GROUP BY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 err="1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Full_Name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, Age, Gender</a:t>
            </a:r>
            <a:endParaRPr lang="en-IN" dirty="0">
              <a:effectLst/>
            </a:endParaRPr>
          </a:p>
          <a:p>
            <a:pPr marL="0" algn="l" rtl="0" eaLnBrk="1" latinLnBrk="0" hangingPunct="1">
              <a:lnSpc>
                <a:spcPts val="1425"/>
              </a:lnSpc>
              <a:buNone/>
            </a:pPr>
            <a:r>
              <a:rPr lang="en-US" sz="1800" b="0" kern="1200" dirty="0">
                <a:solidFill>
                  <a:srgbClr val="569CD6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HAVING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DCDCAA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COUNT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US" sz="18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) </a:t>
            </a:r>
            <a:r>
              <a:rPr lang="en-US" sz="1800" b="0" kern="1200" dirty="0">
                <a:solidFill>
                  <a:srgbClr val="D4D4D4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en-US" sz="1800" b="0" kern="1200" dirty="0">
                <a:solidFill>
                  <a:srgbClr val="B5CEA8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lang="en-US" sz="1800" b="0" kern="1200" dirty="0">
                <a:solidFill>
                  <a:srgbClr val="FFFFFF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;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4795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7B3E7-1682-E313-220E-0565C8B72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64C7D53-EDC8-C589-0DD6-E9F655F35B6A}"/>
              </a:ext>
            </a:extLst>
          </p:cNvPr>
          <p:cNvSpPr txBox="1"/>
          <p:nvPr/>
        </p:nvSpPr>
        <p:spPr>
          <a:xfrm>
            <a:off x="1342753" y="1371105"/>
            <a:ext cx="10014509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Dashboard Creation in Power BI</a:t>
            </a:r>
          </a:p>
          <a:p>
            <a:pPr>
              <a:buNone/>
            </a:pPr>
            <a:endParaRPr lang="en-US" sz="2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1: Patient Overview &amp; Medical Insights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analysis (Age, Gender, Insurance Status).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history breakdown (Allergies, Pre-existing Conditions, Chief Complaints).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patient condition and follow-up appointment insights.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2: Financial &amp; Treatment Insights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2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cost comparison (Insured vs. Non-Insured).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hospital admissions, discharges, and complications.</a:t>
            </a:r>
          </a:p>
          <a:p>
            <a:pPr marL="1200150" lvl="2" indent="-2857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assessment for severe cases.</a:t>
            </a:r>
          </a:p>
        </p:txBody>
      </p:sp>
    </p:spTree>
    <p:extLst>
      <p:ext uri="{BB962C8B-B14F-4D97-AF65-F5344CB8AC3E}">
        <p14:creationId xmlns:p14="http://schemas.microsoft.com/office/powerpoint/2010/main" val="2530162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FF24C-2429-C1EB-0162-BD405055E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9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6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A7A5C-D4D9-1E4C-D529-DE75BC7EB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5A261F-FD3E-0137-C52D-93D540069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6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91970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31</TotalTime>
  <Words>960</Words>
  <Application>Microsoft Office PowerPoint</Application>
  <PresentationFormat>Widescreen</PresentationFormat>
  <Paragraphs>126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Consolas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Ritik Malviya</dc:creator>
  <cp:lastModifiedBy>Ritik Malviya</cp:lastModifiedBy>
  <cp:revision>1</cp:revision>
  <dcterms:created xsi:type="dcterms:W3CDTF">2025-03-04T10:11:56Z</dcterms:created>
  <dcterms:modified xsi:type="dcterms:W3CDTF">2025-03-04T10:43:04Z</dcterms:modified>
</cp:coreProperties>
</file>