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44" r:id="rId5"/>
    <p:sldId id="345" r:id="rId6"/>
    <p:sldId id="357" r:id="rId7"/>
    <p:sldId id="347" r:id="rId8"/>
    <p:sldId id="349" r:id="rId9"/>
    <p:sldId id="358" r:id="rId10"/>
    <p:sldId id="360" r:id="rId11"/>
    <p:sldId id="352"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5" autoAdjust="0"/>
    <p:restoredTop sz="95928" autoAdjust="0"/>
  </p:normalViewPr>
  <p:slideViewPr>
    <p:cSldViewPr snapToGrid="0">
      <p:cViewPr varScale="1">
        <p:scale>
          <a:sx n="66" d="100"/>
          <a:sy n="66" d="100"/>
        </p:scale>
        <p:origin x="892" y="44"/>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6/13/2024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6/13/2024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258736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176387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rotWithShape="1">
          <a:blip r:embed="rId3"/>
          <a:srcRect l="3" t="-22" r="112" b="-196"/>
          <a:stretch/>
        </p:blipFill>
        <p:spPr>
          <a:xfrm>
            <a:off x="458788" y="457200"/>
            <a:ext cx="11264896" cy="5956526"/>
          </a:xfrm>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581955" y="612475"/>
            <a:ext cx="4701904" cy="3079029"/>
          </a:xfrm>
        </p:spPr>
        <p:txBody>
          <a:bodyPr/>
          <a:lstStyle/>
          <a:p>
            <a:r>
              <a:rPr lang="en-US" dirty="0">
                <a:solidFill>
                  <a:schemeClr val="tx1"/>
                </a:solidFill>
              </a:rPr>
              <a:t>Pitch deck</a:t>
            </a:r>
          </a:p>
        </p:txBody>
      </p:sp>
      <p:pic>
        <p:nvPicPr>
          <p:cNvPr id="2" name="Picture 1" descr="Flight Fare Prediction | 10 ML Models">
            <a:extLst>
              <a:ext uri="{FF2B5EF4-FFF2-40B4-BE49-F238E27FC236}">
                <a16:creationId xmlns:a16="http://schemas.microsoft.com/office/drawing/2014/main" id="{8C85F69B-A8BB-9B91-FE49-D1AE460E35ED}"/>
              </a:ext>
            </a:extLst>
          </p:cNvPr>
          <p:cNvPicPr>
            <a:picLocks noChangeAspect="1"/>
          </p:cNvPicPr>
          <p:nvPr/>
        </p:nvPicPr>
        <p:blipFill>
          <a:blip r:embed="rId4"/>
          <a:stretch>
            <a:fillRect/>
          </a:stretch>
        </p:blipFill>
        <p:spPr>
          <a:xfrm>
            <a:off x="-7360" y="0"/>
            <a:ext cx="12186550" cy="6832975"/>
          </a:xfrm>
          <a:prstGeom prst="rect">
            <a:avLst/>
          </a:prstGeom>
        </p:spPr>
      </p:pic>
      <p:sp>
        <p:nvSpPr>
          <p:cNvPr id="4" name="TextBox 3">
            <a:extLst>
              <a:ext uri="{FF2B5EF4-FFF2-40B4-BE49-F238E27FC236}">
                <a16:creationId xmlns:a16="http://schemas.microsoft.com/office/drawing/2014/main" id="{C49CD22C-EC78-A4DD-4CA9-F7E596B85D1E}"/>
              </a:ext>
            </a:extLst>
          </p:cNvPr>
          <p:cNvSpPr txBox="1"/>
          <p:nvPr/>
        </p:nvSpPr>
        <p:spPr>
          <a:xfrm>
            <a:off x="3296621" y="351322"/>
            <a:ext cx="565965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800" b="1" dirty="0">
                <a:ea typeface="Source Sans Pro Light"/>
              </a:rPr>
              <a:t>FLIGHT PRICE PREDICTION</a:t>
            </a:r>
            <a:endParaRPr lang="en-US" sz="3800" b="1" dirty="0"/>
          </a:p>
        </p:txBody>
      </p:sp>
      <p:sp>
        <p:nvSpPr>
          <p:cNvPr id="6" name="Rectangle 5">
            <a:extLst>
              <a:ext uri="{FF2B5EF4-FFF2-40B4-BE49-F238E27FC236}">
                <a16:creationId xmlns:a16="http://schemas.microsoft.com/office/drawing/2014/main" id="{4E96C335-4DFB-F49B-944C-DBAE600B5CED}"/>
              </a:ext>
            </a:extLst>
          </p:cNvPr>
          <p:cNvSpPr/>
          <p:nvPr/>
        </p:nvSpPr>
        <p:spPr>
          <a:xfrm>
            <a:off x="154005" y="5967663"/>
            <a:ext cx="5111014" cy="86531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000" b="1" u="sng" dirty="0">
                <a:solidFill>
                  <a:schemeClr val="bg1"/>
                </a:solidFill>
              </a:rPr>
              <a:t>MADE BY :- RITIK CHAUHAN</a:t>
            </a:r>
          </a:p>
        </p:txBody>
      </p:sp>
    </p:spTree>
    <p:extLst>
      <p:ext uri="{BB962C8B-B14F-4D97-AF65-F5344CB8AC3E}">
        <p14:creationId xmlns:p14="http://schemas.microsoft.com/office/powerpoint/2010/main" val="386508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a:lstStyle/>
          <a:p>
            <a:r>
              <a:rPr lang="en-US" dirty="0"/>
              <a:t>OVERVIEW</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4074592" y="2438400"/>
            <a:ext cx="7199833" cy="3505200"/>
          </a:xfrm>
        </p:spPr>
        <p:txBody>
          <a:bodyPr vert="horz" lIns="91440" tIns="45720" rIns="91440" bIns="45720" rtlCol="0" anchor="t">
            <a:normAutofit/>
          </a:bodyPr>
          <a:lstStyle/>
          <a:p>
            <a:pPr algn="just"/>
            <a:r>
              <a:rPr lang="en-US" sz="2200" dirty="0">
                <a:ea typeface="+mn-lt"/>
                <a:cs typeface="+mn-lt"/>
              </a:rPr>
              <a:t>The objective of the Flight Price Prediction project is to develop machine learning models that can accurately predict flight prices based on various input features. By leveraging Random Forest and Decision Tree classifiers, the project aims to help airlines optimize their pricing strategies and assist travelers in planning their trips more efficiently.</a:t>
            </a:r>
            <a:endParaRPr lang="en-US" sz="2200" dirty="0"/>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8CD8-B160-90BC-2361-6129B1B023DD}"/>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A1694743-DE80-0CD1-1B1B-C4070BD801EF}"/>
              </a:ext>
            </a:extLst>
          </p:cNvPr>
          <p:cNvSpPr>
            <a:spLocks noGrp="1"/>
          </p:cNvSpPr>
          <p:nvPr>
            <p:ph sz="quarter" idx="10"/>
          </p:nvPr>
        </p:nvSpPr>
        <p:spPr>
          <a:xfrm>
            <a:off x="4543124" y="1029903"/>
            <a:ext cx="6731301" cy="4913697"/>
          </a:xfrm>
        </p:spPr>
        <p:txBody>
          <a:bodyPr>
            <a:noAutofit/>
          </a:bodyPr>
          <a:lstStyle/>
          <a:p>
            <a:pPr algn="just"/>
            <a:br>
              <a:rPr lang="en-US" dirty="0"/>
            </a:br>
            <a:r>
              <a:rPr lang="en-US" dirty="0"/>
              <a:t>In the Data Preparation, we will walk through the process of building a robust machine learning model, starting with data loading, where we import the dataset into our environment for analysis. We then proceed with Exploratory Data Analysis (EDA), focusing on feature selection to identify the most relevant features. The next step involves data cleaning and processing, specifically handling any missing values to ensure the dataset's integrity. Following this, we train our models using techniques like Random Forest and Decision Tree. To optimize our models, we employ hyperparameter tuning with </a:t>
            </a:r>
            <a:r>
              <a:rPr lang="en-US" dirty="0" err="1"/>
              <a:t>RandomizedSearchCV</a:t>
            </a:r>
            <a:r>
              <a:rPr lang="en-US" dirty="0"/>
              <a:t>, which helps in enhancing model performance. We then evaluate the models using various metrics, concluding with an assessment of accuracy through metrics such as RMSE, MAE, MSE, and R Square to gauge the model's effectiveness and precision.</a:t>
            </a:r>
            <a:endParaRPr lang="en-IN" dirty="0"/>
          </a:p>
        </p:txBody>
      </p:sp>
      <p:sp>
        <p:nvSpPr>
          <p:cNvPr id="4" name="Slide Number Placeholder 3">
            <a:extLst>
              <a:ext uri="{FF2B5EF4-FFF2-40B4-BE49-F238E27FC236}">
                <a16:creationId xmlns:a16="http://schemas.microsoft.com/office/drawing/2014/main" id="{81FDF70D-9A31-3273-E9DC-326BF36CAAB2}"/>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80111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4400" y="853439"/>
            <a:ext cx="5062888" cy="2833689"/>
          </a:xfrm>
        </p:spPr>
        <p:txBody>
          <a:bodyPr/>
          <a:lstStyle/>
          <a:p>
            <a:r>
              <a:rPr lang="en-US" dirty="0"/>
              <a:t>Feature Importance</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914400" y="3931919"/>
            <a:ext cx="4802735" cy="2072641"/>
          </a:xfrm>
        </p:spPr>
        <p:txBody>
          <a:bodyPr/>
          <a:lstStyle/>
          <a:p>
            <a:r>
              <a:rPr lang="en-US" dirty="0"/>
              <a:t>I used the </a:t>
            </a:r>
            <a:r>
              <a:rPr lang="en-US" dirty="0" err="1"/>
              <a:t>ExtraTreesRegressor</a:t>
            </a:r>
            <a:r>
              <a:rPr lang="en-US" dirty="0"/>
              <a:t> for selecting the important feature.</a:t>
            </a:r>
          </a:p>
        </p:txBody>
      </p:sp>
      <p:pic>
        <p:nvPicPr>
          <p:cNvPr id="20" name="Picture Placeholder 19" descr="A group of people looking at a computer">
            <a:extLst>
              <a:ext uri="{FF2B5EF4-FFF2-40B4-BE49-F238E27FC236}">
                <a16:creationId xmlns:a16="http://schemas.microsoft.com/office/drawing/2014/main" id="{3F8EC18D-03A7-9C7B-E8C4-34A8973C74DA}"/>
              </a:ext>
            </a:extLst>
          </p:cNvPr>
          <p:cNvPicPr>
            <a:picLocks noGrp="1" noChangeAspect="1"/>
          </p:cNvPicPr>
          <p:nvPr>
            <p:ph type="pic" sz="quarter" idx="10"/>
          </p:nvPr>
        </p:nvPicPr>
        <p:blipFill>
          <a:blip r:embed="rId3"/>
          <a:srcRect l="16" r="16"/>
          <a:stretch/>
        </p:blipFill>
        <p:spPr>
          <a:xfrm>
            <a:off x="6478588" y="920750"/>
            <a:ext cx="5244983" cy="5029200"/>
          </a:xfrm>
        </p:spPr>
      </p:pic>
      <p:pic>
        <p:nvPicPr>
          <p:cNvPr id="17" name="Picture 16">
            <a:extLst>
              <a:ext uri="{FF2B5EF4-FFF2-40B4-BE49-F238E27FC236}">
                <a16:creationId xmlns:a16="http://schemas.microsoft.com/office/drawing/2014/main" id="{03E209C1-86D0-4CDB-363B-E3C92AB7C7CC}"/>
              </a:ext>
            </a:extLst>
          </p:cNvPr>
          <p:cNvPicPr>
            <a:picLocks noChangeAspect="1"/>
          </p:cNvPicPr>
          <p:nvPr/>
        </p:nvPicPr>
        <p:blipFill>
          <a:blip r:embed="rId4"/>
          <a:stretch>
            <a:fillRect/>
          </a:stretch>
        </p:blipFill>
        <p:spPr>
          <a:xfrm>
            <a:off x="6474866" y="920750"/>
            <a:ext cx="5248705" cy="5016499"/>
          </a:xfrm>
          <a:prstGeom prst="rect">
            <a:avLst/>
          </a:prstGeom>
        </p:spPr>
      </p:pic>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914400" y="900741"/>
            <a:ext cx="4802372" cy="1688455"/>
          </a:xfrm>
        </p:spPr>
        <p:txBody>
          <a:bodyPr/>
          <a:lstStyle/>
          <a:p>
            <a:r>
              <a:rPr lang="en-IN" dirty="0"/>
              <a:t>Model Training</a:t>
            </a:r>
            <a:endParaRPr lang="en-US" dirty="0"/>
          </a:p>
        </p:txBody>
      </p:sp>
      <p:sp>
        <p:nvSpPr>
          <p:cNvPr id="10" name="Content Placeholder 9">
            <a:extLst>
              <a:ext uri="{FF2B5EF4-FFF2-40B4-BE49-F238E27FC236}">
                <a16:creationId xmlns:a16="http://schemas.microsoft.com/office/drawing/2014/main" id="{5F098455-F3AD-4CE1-6F83-28C95857EE25}"/>
              </a:ext>
            </a:extLst>
          </p:cNvPr>
          <p:cNvSpPr>
            <a:spLocks noGrp="1"/>
          </p:cNvSpPr>
          <p:nvPr>
            <p:ph sz="quarter" idx="11"/>
          </p:nvPr>
        </p:nvSpPr>
        <p:spPr>
          <a:xfrm>
            <a:off x="914400" y="2589197"/>
            <a:ext cx="4802735" cy="3308684"/>
          </a:xfrm>
        </p:spPr>
        <p:txBody>
          <a:bodyPr>
            <a:normAutofit fontScale="92500"/>
          </a:bodyPr>
          <a:lstStyle/>
          <a:p>
            <a:pPr algn="just">
              <a:buFont typeface="+mj-lt"/>
              <a:buAutoNum type="arabicPeriod"/>
            </a:pPr>
            <a:r>
              <a:rPr lang="en-US" b="1" dirty="0">
                <a:effectLst/>
              </a:rPr>
              <a:t>Random Forest </a:t>
            </a:r>
            <a:r>
              <a:rPr lang="en-US" dirty="0">
                <a:effectLst/>
              </a:rPr>
              <a:t>: </a:t>
            </a:r>
            <a:r>
              <a:rPr lang="en-US" dirty="0"/>
              <a:t>A Random Forest regressor was trained using the prepared dataset. Random Forest is an ensemble method that builds multiple decision trees and merges them to get a more accurate and stable prediction.</a:t>
            </a:r>
          </a:p>
          <a:p>
            <a:pPr algn="just"/>
            <a:endParaRPr lang="en-US" dirty="0"/>
          </a:p>
          <a:p>
            <a:pPr algn="just"/>
            <a:r>
              <a:rPr lang="en-US" dirty="0"/>
              <a:t>2. </a:t>
            </a:r>
            <a:r>
              <a:rPr lang="en-US" b="1" dirty="0"/>
              <a:t>Decision Tree </a:t>
            </a:r>
            <a:r>
              <a:rPr lang="en-US" dirty="0"/>
              <a:t>: A Decision Tree regressor was also trained for comparison. Decision Trees split the data into subsets based on the most significant feature, aiming to create the most homogenous branches.</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5</a:t>
            </a:fld>
            <a:endParaRPr lang="en-US" dirty="0"/>
          </a:p>
        </p:txBody>
      </p:sp>
      <p:pic>
        <p:nvPicPr>
          <p:cNvPr id="2052" name="Picture 4">
            <a:extLst>
              <a:ext uri="{FF2B5EF4-FFF2-40B4-BE49-F238E27FC236}">
                <a16:creationId xmlns:a16="http://schemas.microsoft.com/office/drawing/2014/main" id="{7A5B7320-17C3-CEA0-7657-F84B01D2FE17}"/>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0323" r="20323"/>
          <a:stretch>
            <a:fillRect/>
          </a:stretch>
        </p:blipFill>
        <p:spPr bwMode="auto">
          <a:xfrm>
            <a:off x="6478587" y="921230"/>
            <a:ext cx="525460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26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914400" y="900742"/>
            <a:ext cx="4802372" cy="1313070"/>
          </a:xfrm>
        </p:spPr>
        <p:txBody>
          <a:bodyPr>
            <a:normAutofit fontScale="90000"/>
          </a:bodyPr>
          <a:lstStyle/>
          <a:p>
            <a:r>
              <a:rPr lang="en-IN" dirty="0"/>
              <a:t>Hyperparameter Tuning</a:t>
            </a:r>
            <a:endParaRPr lang="en-US" dirty="0"/>
          </a:p>
        </p:txBody>
      </p:sp>
      <p:sp>
        <p:nvSpPr>
          <p:cNvPr id="10" name="Content Placeholder 9">
            <a:extLst>
              <a:ext uri="{FF2B5EF4-FFF2-40B4-BE49-F238E27FC236}">
                <a16:creationId xmlns:a16="http://schemas.microsoft.com/office/drawing/2014/main" id="{5F098455-F3AD-4CE1-6F83-28C95857EE25}"/>
              </a:ext>
            </a:extLst>
          </p:cNvPr>
          <p:cNvSpPr>
            <a:spLocks noGrp="1"/>
          </p:cNvSpPr>
          <p:nvPr>
            <p:ph sz="quarter" idx="11"/>
          </p:nvPr>
        </p:nvSpPr>
        <p:spPr>
          <a:xfrm>
            <a:off x="439554" y="2213812"/>
            <a:ext cx="5807242" cy="3684069"/>
          </a:xfrm>
        </p:spPr>
        <p:txBody>
          <a:bodyPr>
            <a:noAutofit/>
          </a:bodyPr>
          <a:lstStyle/>
          <a:p>
            <a:pPr algn="just">
              <a:buFont typeface="+mj-lt"/>
              <a:buAutoNum type="arabicPeriod"/>
            </a:pPr>
            <a:r>
              <a:rPr lang="en-US" sz="1400" b="1" dirty="0"/>
              <a:t>Randomized Search CV </a:t>
            </a:r>
            <a:r>
              <a:rPr lang="en-US" sz="1400" dirty="0">
                <a:effectLst/>
              </a:rPr>
              <a:t>: </a:t>
            </a:r>
            <a:r>
              <a:rPr lang="en-US" sz="1400" dirty="0"/>
              <a:t>Hyperparameter tuning was performed using Randomized Search CV to find the best parameters for the Random Forest model. This process involves searching across different hyperparameters to find the combination that results in the best performance.</a:t>
            </a:r>
          </a:p>
          <a:p>
            <a:pPr algn="just"/>
            <a:r>
              <a:rPr lang="en-US" sz="1400" b="1" dirty="0">
                <a:effectLst/>
              </a:rPr>
              <a:t>2. Parameters Tuned: :</a:t>
            </a:r>
          </a:p>
          <a:p>
            <a:pPr algn="just"/>
            <a:r>
              <a:rPr lang="en-US" sz="1400" dirty="0">
                <a:effectLst/>
              </a:rPr>
              <a:t>In the process of tuning a Random Forest model, several key hyperparameters are optimized to enhance performance. The number of trees in the forest, denoted by </a:t>
            </a:r>
            <a:r>
              <a:rPr lang="en-US" sz="1400" dirty="0" err="1">
                <a:effectLst/>
              </a:rPr>
              <a:t>n_estimators</a:t>
            </a:r>
            <a:r>
              <a:rPr lang="en-US" sz="1400" dirty="0">
                <a:effectLst/>
              </a:rPr>
              <a:t>, determines how many decision trees are built. The </a:t>
            </a:r>
            <a:r>
              <a:rPr lang="en-US" sz="1400" dirty="0" err="1">
                <a:effectLst/>
              </a:rPr>
              <a:t>max_depth</a:t>
            </a:r>
            <a:r>
              <a:rPr lang="en-US" sz="1400" dirty="0">
                <a:effectLst/>
              </a:rPr>
              <a:t> specifies the maximum depth each tree can grow, influencing the model's complexity. The </a:t>
            </a:r>
            <a:r>
              <a:rPr lang="en-US" sz="1400" dirty="0" err="1">
                <a:effectLst/>
              </a:rPr>
              <a:t>min_samples_split</a:t>
            </a:r>
            <a:r>
              <a:rPr lang="en-US" sz="1400" dirty="0">
                <a:effectLst/>
              </a:rPr>
              <a:t> sets the minimum number of samples required to split an internal node, while </a:t>
            </a:r>
            <a:r>
              <a:rPr lang="en-US" sz="1400" dirty="0" err="1">
                <a:effectLst/>
              </a:rPr>
              <a:t>min_samples_leaf</a:t>
            </a:r>
            <a:r>
              <a:rPr lang="en-US" sz="1400" dirty="0">
                <a:effectLst/>
              </a:rPr>
              <a:t> defines the minimum number of samples needed at each leaf node to prevent overfitting. Lastly, </a:t>
            </a:r>
            <a:r>
              <a:rPr lang="en-US" sz="1400" dirty="0" err="1">
                <a:effectLst/>
              </a:rPr>
              <a:t>max_features</a:t>
            </a:r>
            <a:r>
              <a:rPr lang="en-US" sz="1400" dirty="0">
                <a:effectLst/>
              </a:rPr>
              <a:t> controls the number of features considered when splitting each node, balancing between model diversity and accuracy.</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sp>
        <p:nvSpPr>
          <p:cNvPr id="2" name="Picture Placeholder 1">
            <a:extLst>
              <a:ext uri="{FF2B5EF4-FFF2-40B4-BE49-F238E27FC236}">
                <a16:creationId xmlns:a16="http://schemas.microsoft.com/office/drawing/2014/main" id="{521511D0-F95D-96B9-9A2A-27C6BD804E40}"/>
              </a:ext>
            </a:extLst>
          </p:cNvPr>
          <p:cNvSpPr>
            <a:spLocks noGrp="1"/>
          </p:cNvSpPr>
          <p:nvPr>
            <p:ph type="pic" sz="quarter" idx="10"/>
          </p:nvPr>
        </p:nvSpPr>
        <p:spPr/>
      </p:sp>
      <p:pic>
        <p:nvPicPr>
          <p:cNvPr id="7" name="Picture 6">
            <a:extLst>
              <a:ext uri="{FF2B5EF4-FFF2-40B4-BE49-F238E27FC236}">
                <a16:creationId xmlns:a16="http://schemas.microsoft.com/office/drawing/2014/main" id="{938959CD-61F1-E81F-C1DA-3EACE19BFD4C}"/>
              </a:ext>
            </a:extLst>
          </p:cNvPr>
          <p:cNvPicPr>
            <a:picLocks noChangeAspect="1"/>
          </p:cNvPicPr>
          <p:nvPr/>
        </p:nvPicPr>
        <p:blipFill>
          <a:blip r:embed="rId3"/>
          <a:stretch>
            <a:fillRect/>
          </a:stretch>
        </p:blipFill>
        <p:spPr>
          <a:xfrm>
            <a:off x="6574055" y="900741"/>
            <a:ext cx="5178392" cy="4997140"/>
          </a:xfrm>
          <a:prstGeom prst="rect">
            <a:avLst/>
          </a:prstGeom>
        </p:spPr>
      </p:pic>
    </p:spTree>
    <p:extLst>
      <p:ext uri="{BB962C8B-B14F-4D97-AF65-F5344CB8AC3E}">
        <p14:creationId xmlns:p14="http://schemas.microsoft.com/office/powerpoint/2010/main" val="243204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216F-4A97-92F5-3D31-C28160DCCD1B}"/>
              </a:ext>
            </a:extLst>
          </p:cNvPr>
          <p:cNvSpPr>
            <a:spLocks noGrp="1"/>
          </p:cNvSpPr>
          <p:nvPr>
            <p:ph type="title"/>
          </p:nvPr>
        </p:nvSpPr>
        <p:spPr>
          <a:xfrm>
            <a:off x="914400" y="900742"/>
            <a:ext cx="4802372" cy="1197566"/>
          </a:xfrm>
        </p:spPr>
        <p:txBody>
          <a:bodyPr/>
          <a:lstStyle/>
          <a:p>
            <a:r>
              <a:rPr lang="en-IN" dirty="0"/>
              <a:t>Accuracy</a:t>
            </a:r>
          </a:p>
        </p:txBody>
      </p:sp>
      <p:graphicFrame>
        <p:nvGraphicFramePr>
          <p:cNvPr id="6" name="Content Placeholder 5">
            <a:extLst>
              <a:ext uri="{FF2B5EF4-FFF2-40B4-BE49-F238E27FC236}">
                <a16:creationId xmlns:a16="http://schemas.microsoft.com/office/drawing/2014/main" id="{F201BAFF-B068-A29D-4026-D2DF73AAB288}"/>
              </a:ext>
            </a:extLst>
          </p:cNvPr>
          <p:cNvGraphicFramePr>
            <a:graphicFrameLocks noGrp="1"/>
          </p:cNvGraphicFramePr>
          <p:nvPr>
            <p:ph sz="quarter" idx="11"/>
            <p:extLst>
              <p:ext uri="{D42A27DB-BD31-4B8C-83A1-F6EECF244321}">
                <p14:modId xmlns:p14="http://schemas.microsoft.com/office/powerpoint/2010/main" val="3051264408"/>
              </p:ext>
            </p:extLst>
          </p:nvPr>
        </p:nvGraphicFramePr>
        <p:xfrm>
          <a:off x="914400" y="2849078"/>
          <a:ext cx="8460605" cy="2656572"/>
        </p:xfrm>
        <a:graphic>
          <a:graphicData uri="http://schemas.openxmlformats.org/drawingml/2006/table">
            <a:tbl>
              <a:tblPr firstRow="1" bandRow="1">
                <a:tableStyleId>{17292A2E-F333-43FB-9621-5CBBE7FDCDCB}</a:tableStyleId>
              </a:tblPr>
              <a:tblGrid>
                <a:gridCol w="1692121">
                  <a:extLst>
                    <a:ext uri="{9D8B030D-6E8A-4147-A177-3AD203B41FA5}">
                      <a16:colId xmlns:a16="http://schemas.microsoft.com/office/drawing/2014/main" val="654848835"/>
                    </a:ext>
                  </a:extLst>
                </a:gridCol>
                <a:gridCol w="1692121">
                  <a:extLst>
                    <a:ext uri="{9D8B030D-6E8A-4147-A177-3AD203B41FA5}">
                      <a16:colId xmlns:a16="http://schemas.microsoft.com/office/drawing/2014/main" val="2352115519"/>
                    </a:ext>
                  </a:extLst>
                </a:gridCol>
                <a:gridCol w="1692121">
                  <a:extLst>
                    <a:ext uri="{9D8B030D-6E8A-4147-A177-3AD203B41FA5}">
                      <a16:colId xmlns:a16="http://schemas.microsoft.com/office/drawing/2014/main" val="1719443170"/>
                    </a:ext>
                  </a:extLst>
                </a:gridCol>
                <a:gridCol w="1692121">
                  <a:extLst>
                    <a:ext uri="{9D8B030D-6E8A-4147-A177-3AD203B41FA5}">
                      <a16:colId xmlns:a16="http://schemas.microsoft.com/office/drawing/2014/main" val="4204313470"/>
                    </a:ext>
                  </a:extLst>
                </a:gridCol>
                <a:gridCol w="1692121">
                  <a:extLst>
                    <a:ext uri="{9D8B030D-6E8A-4147-A177-3AD203B41FA5}">
                      <a16:colId xmlns:a16="http://schemas.microsoft.com/office/drawing/2014/main" val="3769622855"/>
                    </a:ext>
                  </a:extLst>
                </a:gridCol>
              </a:tblGrid>
              <a:tr h="885524">
                <a:tc>
                  <a:txBody>
                    <a:bodyPr/>
                    <a:lstStyle/>
                    <a:p>
                      <a:pPr algn="ctr"/>
                      <a:r>
                        <a:rPr lang="en-IN" b="1" dirty="0"/>
                        <a:t>Model Name</a:t>
                      </a:r>
                    </a:p>
                  </a:txBody>
                  <a:tcPr/>
                </a:tc>
                <a:tc>
                  <a:txBody>
                    <a:bodyPr/>
                    <a:lstStyle/>
                    <a:p>
                      <a:pPr algn="ctr"/>
                      <a:r>
                        <a:rPr lang="en-IN" b="1" dirty="0"/>
                        <a:t>RMSE</a:t>
                      </a:r>
                    </a:p>
                  </a:txBody>
                  <a:tcPr/>
                </a:tc>
                <a:tc>
                  <a:txBody>
                    <a:bodyPr/>
                    <a:lstStyle/>
                    <a:p>
                      <a:pPr algn="ctr"/>
                      <a:r>
                        <a:rPr lang="en-IN" b="1" dirty="0"/>
                        <a:t>MAE</a:t>
                      </a:r>
                    </a:p>
                  </a:txBody>
                  <a:tcPr/>
                </a:tc>
                <a:tc>
                  <a:txBody>
                    <a:bodyPr/>
                    <a:lstStyle/>
                    <a:p>
                      <a:pPr algn="ctr"/>
                      <a:r>
                        <a:rPr lang="en-IN" b="1" dirty="0"/>
                        <a:t>MSE</a:t>
                      </a:r>
                    </a:p>
                  </a:txBody>
                  <a:tcPr/>
                </a:tc>
                <a:tc>
                  <a:txBody>
                    <a:bodyPr/>
                    <a:lstStyle/>
                    <a:p>
                      <a:pPr algn="ctr"/>
                      <a:r>
                        <a:rPr lang="en-IN" b="1" dirty="0"/>
                        <a:t>R2 SQUARE</a:t>
                      </a:r>
                    </a:p>
                  </a:txBody>
                  <a:tcPr/>
                </a:tc>
                <a:extLst>
                  <a:ext uri="{0D108BD9-81ED-4DB2-BD59-A6C34878D82A}">
                    <a16:rowId xmlns:a16="http://schemas.microsoft.com/office/drawing/2014/main" val="378975214"/>
                  </a:ext>
                </a:extLst>
              </a:tr>
              <a:tr h="885524">
                <a:tc>
                  <a:txBody>
                    <a:bodyPr/>
                    <a:lstStyle/>
                    <a:p>
                      <a:pPr algn="ctr"/>
                      <a:r>
                        <a:rPr lang="en-IN" b="1" dirty="0"/>
                        <a:t>Random Forest</a:t>
                      </a:r>
                    </a:p>
                  </a:txBody>
                  <a:tcPr/>
                </a:tc>
                <a:tc>
                  <a:txBody>
                    <a:bodyPr/>
                    <a:lstStyle/>
                    <a:p>
                      <a:pPr algn="ctr"/>
                      <a:r>
                        <a:rPr lang="en-IN" b="1" dirty="0"/>
                        <a:t>2090.865</a:t>
                      </a:r>
                    </a:p>
                  </a:txBody>
                  <a:tcPr/>
                </a:tc>
                <a:tc>
                  <a:txBody>
                    <a:bodyPr/>
                    <a:lstStyle/>
                    <a:p>
                      <a:pPr algn="ctr"/>
                      <a:r>
                        <a:rPr lang="en-IN" b="1" dirty="0"/>
                        <a:t>1181.12</a:t>
                      </a:r>
                    </a:p>
                  </a:txBody>
                  <a:tcPr/>
                </a:tc>
                <a:tc>
                  <a:txBody>
                    <a:bodyPr/>
                    <a:lstStyle/>
                    <a:p>
                      <a:pPr algn="ctr"/>
                      <a:r>
                        <a:rPr lang="en-IN" b="1" dirty="0"/>
                        <a:t>4371719.39</a:t>
                      </a:r>
                    </a:p>
                  </a:txBody>
                  <a:tcPr/>
                </a:tc>
                <a:tc>
                  <a:txBody>
                    <a:bodyPr/>
                    <a:lstStyle/>
                    <a:p>
                      <a:pPr algn="ctr"/>
                      <a:r>
                        <a:rPr lang="en-IN" b="1" dirty="0"/>
                        <a:t>0.797</a:t>
                      </a:r>
                    </a:p>
                  </a:txBody>
                  <a:tcPr/>
                </a:tc>
                <a:extLst>
                  <a:ext uri="{0D108BD9-81ED-4DB2-BD59-A6C34878D82A}">
                    <a16:rowId xmlns:a16="http://schemas.microsoft.com/office/drawing/2014/main" val="2131588024"/>
                  </a:ext>
                </a:extLst>
              </a:tr>
              <a:tr h="885524">
                <a:tc>
                  <a:txBody>
                    <a:bodyPr/>
                    <a:lstStyle/>
                    <a:p>
                      <a:pPr algn="ctr"/>
                      <a:r>
                        <a:rPr lang="en-IN" b="1" dirty="0"/>
                        <a:t>Decision Tree</a:t>
                      </a:r>
                    </a:p>
                  </a:txBody>
                  <a:tcPr/>
                </a:tc>
                <a:tc>
                  <a:txBody>
                    <a:bodyPr/>
                    <a:lstStyle/>
                    <a:p>
                      <a:pPr algn="ctr"/>
                      <a:r>
                        <a:rPr lang="en-IN" b="1" dirty="0"/>
                        <a:t>858.403</a:t>
                      </a:r>
                    </a:p>
                  </a:txBody>
                  <a:tcPr/>
                </a:tc>
                <a:tc>
                  <a:txBody>
                    <a:bodyPr/>
                    <a:lstStyle/>
                    <a:p>
                      <a:pPr algn="ctr"/>
                      <a:r>
                        <a:rPr lang="en-IN" b="1" dirty="0"/>
                        <a:t>380.299</a:t>
                      </a:r>
                    </a:p>
                  </a:txBody>
                  <a:tcPr/>
                </a:tc>
                <a:tc>
                  <a:txBody>
                    <a:bodyPr/>
                    <a:lstStyle/>
                    <a:p>
                      <a:pPr algn="ctr"/>
                      <a:r>
                        <a:rPr lang="en-IN" b="1" dirty="0"/>
                        <a:t>736856.89</a:t>
                      </a:r>
                    </a:p>
                  </a:txBody>
                  <a:tcPr/>
                </a:tc>
                <a:tc>
                  <a:txBody>
                    <a:bodyPr/>
                    <a:lstStyle/>
                    <a:p>
                      <a:pPr algn="ctr"/>
                      <a:r>
                        <a:rPr lang="en-IN" b="1" dirty="0"/>
                        <a:t>0.965</a:t>
                      </a:r>
                    </a:p>
                  </a:txBody>
                  <a:tcPr/>
                </a:tc>
                <a:extLst>
                  <a:ext uri="{0D108BD9-81ED-4DB2-BD59-A6C34878D82A}">
                    <a16:rowId xmlns:a16="http://schemas.microsoft.com/office/drawing/2014/main" val="2299960287"/>
                  </a:ext>
                </a:extLst>
              </a:tr>
            </a:tbl>
          </a:graphicData>
        </a:graphic>
      </p:graphicFrame>
      <p:sp>
        <p:nvSpPr>
          <p:cNvPr id="5" name="Slide Number Placeholder 4">
            <a:extLst>
              <a:ext uri="{FF2B5EF4-FFF2-40B4-BE49-F238E27FC236}">
                <a16:creationId xmlns:a16="http://schemas.microsoft.com/office/drawing/2014/main" id="{11F72263-A42E-3CDF-9313-A9B5D825B6E8}"/>
              </a:ext>
            </a:extLst>
          </p:cNvPr>
          <p:cNvSpPr>
            <a:spLocks noGrp="1"/>
          </p:cNvSpPr>
          <p:nvPr>
            <p:ph type="sldNum" sz="quarter" idx="4"/>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35886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916169" y="614812"/>
            <a:ext cx="10359659" cy="1325563"/>
          </a:xfrm>
        </p:spPr>
        <p:txBody>
          <a:bodyPr/>
          <a:lstStyle/>
          <a:p>
            <a:r>
              <a:rPr lang="en-US" dirty="0"/>
              <a:t>Conclusion</a:t>
            </a: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6096000" y="2153285"/>
            <a:ext cx="5178425" cy="3790315"/>
          </a:xfrm>
        </p:spPr>
        <p:txBody>
          <a:bodyPr/>
          <a:lstStyle/>
          <a:p>
            <a:pPr marL="0" indent="0" algn="just">
              <a:buNone/>
            </a:pPr>
            <a:r>
              <a:rPr lang="en-US" dirty="0"/>
              <a:t>The project successfully demonstrated the use of Random Forest and Decision Tree regressor in predicting flight prices. Hyperparameter tuning significantly improved the performance of the Random Forest model. Future work could involve exploring more advanced algorithms and additional features to further enhance prediction accuracy. </a:t>
            </a: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sp>
        <p:nvSpPr>
          <p:cNvPr id="3" name="Picture Placeholder 2">
            <a:extLst>
              <a:ext uri="{FF2B5EF4-FFF2-40B4-BE49-F238E27FC236}">
                <a16:creationId xmlns:a16="http://schemas.microsoft.com/office/drawing/2014/main" id="{D3D8A9E7-951B-C851-47ED-F3542785D92D}"/>
              </a:ext>
            </a:extLst>
          </p:cNvPr>
          <p:cNvSpPr>
            <a:spLocks noGrp="1"/>
          </p:cNvSpPr>
          <p:nvPr>
            <p:ph type="pic" sz="quarter" idx="11"/>
          </p:nvPr>
        </p:nvSpPr>
        <p:spPr/>
      </p:sp>
      <p:pic>
        <p:nvPicPr>
          <p:cNvPr id="3074" name="Picture 2" descr="Conclusion Images – Browse 1,424,010 Stock Photos, Vectors ...">
            <a:extLst>
              <a:ext uri="{FF2B5EF4-FFF2-40B4-BE49-F238E27FC236}">
                <a16:creationId xmlns:a16="http://schemas.microsoft.com/office/drawing/2014/main" id="{0BADDA3E-19F1-63DE-D943-CCCEEC63D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687" y="2254380"/>
            <a:ext cx="3907856" cy="269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5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899160" y="655320"/>
            <a:ext cx="9476874" cy="5486400"/>
          </a:xfrm>
        </p:spPr>
        <p:txBody>
          <a:bodyPr/>
          <a:lstStyle/>
          <a:p>
            <a:pPr algn="ctr"/>
            <a:r>
              <a:rPr lang="en-US" dirty="0"/>
              <a:t>Thank you</a:t>
            </a:r>
          </a:p>
        </p:txBody>
      </p:sp>
    </p:spTree>
    <p:extLst>
      <p:ext uri="{BB962C8B-B14F-4D97-AF65-F5344CB8AC3E}">
        <p14:creationId xmlns:p14="http://schemas.microsoft.com/office/powerpoint/2010/main" val="330384453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87</TotalTime>
  <Words>557</Words>
  <Application>Microsoft Office PowerPoint</Application>
  <PresentationFormat>Widescreen</PresentationFormat>
  <Paragraphs>48</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Bodoni MT</vt:lpstr>
      <vt:lpstr>Calibri</vt:lpstr>
      <vt:lpstr>Source Sans Pro Light</vt:lpstr>
      <vt:lpstr>Custom</vt:lpstr>
      <vt:lpstr>Pitch deck</vt:lpstr>
      <vt:lpstr>OVERVIEW</vt:lpstr>
      <vt:lpstr>Data Preparation</vt:lpstr>
      <vt:lpstr>Feature Importance</vt:lpstr>
      <vt:lpstr>Model Training</vt:lpstr>
      <vt:lpstr>Hyperparameter Tuning</vt:lpstr>
      <vt:lpstr>Accuracy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RITIK CHAUHAN</dc:creator>
  <cp:lastModifiedBy>RITIK CHAUHAN</cp:lastModifiedBy>
  <cp:revision>33</cp:revision>
  <dcterms:created xsi:type="dcterms:W3CDTF">2024-06-12T18:02:26Z</dcterms:created>
  <dcterms:modified xsi:type="dcterms:W3CDTF">2024-06-13T18:32:40Z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