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snapToGrid="0">
      <p:cViewPr varScale="1">
        <p:scale>
          <a:sx n="141" d="100"/>
          <a:sy n="141" d="100"/>
        </p:scale>
        <p:origin x="283" y="91"/>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2d6d57690a_1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2d6d57690a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d6d57690a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d6d57690a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2d6d57690a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2d6d57690a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2d6d57690a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2d6d57690a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2d6d57690a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2d6d57690a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d6d57690a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d6d57690a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d6d57690a_1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d6d57690a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1" name="Google Shape;11;p2"/>
          <p:cNvSpPr txBox="1">
            <a:spLocks noGrp="1"/>
          </p:cNvSpPr>
          <p:nvPr>
            <p:ph type="subTitle" idx="1"/>
          </p:nvPr>
        </p:nvSpPr>
        <p:spPr>
          <a:xfrm>
            <a:off x="311700" y="2362825"/>
            <a:ext cx="8520600" cy="20526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1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851339" y="1177158"/>
            <a:ext cx="6842234" cy="1534511"/>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IN" sz="3200" dirty="0">
                <a:solidFill>
                  <a:schemeClr val="bg2"/>
                </a:solidFill>
                <a:latin typeface="Bahnschrift" pitchFamily="34" charset="0"/>
                <a:cs typeface="Arial" pitchFamily="34" charset="0"/>
              </a:rPr>
              <a:t>TEAM NAME </a:t>
            </a:r>
            <a:r>
              <a:rPr lang="en-IN" dirty="0">
                <a:latin typeface="Algerian" pitchFamily="82" charset="0"/>
                <a:cs typeface="Arial" pitchFamily="34" charset="0"/>
              </a:rPr>
              <a:t>: </a:t>
            </a:r>
            <a:r>
              <a:rPr lang="en-IN" sz="4000" u="sng" dirty="0">
                <a:effectLst>
                  <a:outerShdw blurRad="38100" dist="38100" dir="2700000" algn="tl">
                    <a:srgbClr val="000000">
                      <a:alpha val="43137"/>
                    </a:srgbClr>
                  </a:outerShdw>
                </a:effectLst>
                <a:latin typeface="Algerian" pitchFamily="82" charset="0"/>
                <a:cs typeface="Arial" pitchFamily="34" charset="0"/>
              </a:rPr>
              <a:t>Hackers2.0</a:t>
            </a:r>
            <a:br>
              <a:rPr lang="en-IN" sz="4000" dirty="0"/>
            </a:br>
            <a:endParaRPr sz="4000"/>
          </a:p>
        </p:txBody>
      </p:sp>
      <p:sp>
        <p:nvSpPr>
          <p:cNvPr id="60" name="Google Shape;60;p15"/>
          <p:cNvSpPr txBox="1">
            <a:spLocks noGrp="1"/>
          </p:cNvSpPr>
          <p:nvPr>
            <p:ph type="subTitle" idx="1"/>
          </p:nvPr>
        </p:nvSpPr>
        <p:spPr>
          <a:xfrm>
            <a:off x="465915" y="2164568"/>
            <a:ext cx="8520600" cy="2501462"/>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2500" b="1" u="sng" dirty="0">
                <a:solidFill>
                  <a:schemeClr val="tx1"/>
                </a:solidFill>
              </a:rPr>
              <a:t>Team </a:t>
            </a:r>
            <a:r>
              <a:rPr lang="en-US" sz="2500" b="1" u="sng">
                <a:solidFill>
                  <a:schemeClr val="tx1"/>
                </a:solidFill>
              </a:rPr>
              <a:t>leader </a:t>
            </a:r>
            <a:r>
              <a:rPr lang="en-US" sz="2500" b="1">
                <a:solidFill>
                  <a:schemeClr val="tx1"/>
                </a:solidFill>
              </a:rPr>
              <a:t>:</a:t>
            </a:r>
            <a:r>
              <a:rPr lang="en-US" sz="2500">
                <a:solidFill>
                  <a:schemeClr val="tx1"/>
                </a:solidFill>
              </a:rPr>
              <a:t>        </a:t>
            </a:r>
            <a:r>
              <a:rPr lang="en-US" sz="2500">
                <a:solidFill>
                  <a:srgbClr val="002060"/>
                </a:solidFill>
                <a:latin typeface="Britannic Bold" pitchFamily="34" charset="0"/>
              </a:rPr>
              <a:t>Himanshi </a:t>
            </a:r>
            <a:r>
              <a:rPr lang="en-US" sz="2500" dirty="0">
                <a:solidFill>
                  <a:srgbClr val="002060"/>
                </a:solidFill>
                <a:latin typeface="Britannic Bold" pitchFamily="34" charset="0"/>
              </a:rPr>
              <a:t>Gupta</a:t>
            </a:r>
          </a:p>
          <a:p>
            <a:pPr lvl="0" indent="-457200" algn="l" rtl="0">
              <a:spcBef>
                <a:spcPts val="0"/>
              </a:spcBef>
              <a:spcAft>
                <a:spcPts val="0"/>
              </a:spcAft>
            </a:pPr>
            <a:r>
              <a:rPr lang="en-US" b="1" u="sng" dirty="0">
                <a:solidFill>
                  <a:schemeClr val="tx1"/>
                </a:solidFill>
              </a:rPr>
              <a:t>Team Members </a:t>
            </a:r>
            <a:r>
              <a:rPr lang="en-US" dirty="0">
                <a:solidFill>
                  <a:schemeClr val="tx1"/>
                </a:solidFill>
                <a:latin typeface="Britannic Bold" pitchFamily="34" charset="0"/>
              </a:rPr>
              <a:t>:   </a:t>
            </a:r>
            <a:r>
              <a:rPr lang="en-US" dirty="0" err="1">
                <a:solidFill>
                  <a:srgbClr val="002060"/>
                </a:solidFill>
                <a:latin typeface="Britannic Bold" pitchFamily="34" charset="0"/>
              </a:rPr>
              <a:t>Bhaskar</a:t>
            </a:r>
            <a:r>
              <a:rPr lang="en-US" dirty="0">
                <a:solidFill>
                  <a:srgbClr val="002060"/>
                </a:solidFill>
                <a:latin typeface="Britannic Bold" pitchFamily="34" charset="0"/>
              </a:rPr>
              <a:t> </a:t>
            </a:r>
            <a:r>
              <a:rPr lang="en-US" dirty="0" err="1">
                <a:solidFill>
                  <a:srgbClr val="002060"/>
                </a:solidFill>
                <a:latin typeface="Britannic Bold" pitchFamily="34" charset="0"/>
              </a:rPr>
              <a:t>Chaturvedi</a:t>
            </a:r>
            <a:endParaRPr lang="en-US" dirty="0">
              <a:solidFill>
                <a:srgbClr val="002060"/>
              </a:solidFill>
              <a:latin typeface="Britannic Bold" pitchFamily="34" charset="0"/>
            </a:endParaRPr>
          </a:p>
          <a:p>
            <a:pPr lvl="0" indent="-457200" algn="l" rtl="0">
              <a:spcBef>
                <a:spcPts val="0"/>
              </a:spcBef>
              <a:spcAft>
                <a:spcPts val="0"/>
              </a:spcAft>
            </a:pPr>
            <a:r>
              <a:rPr lang="en-US" sz="2500" dirty="0">
                <a:solidFill>
                  <a:srgbClr val="002060"/>
                </a:solidFill>
                <a:latin typeface="Britannic Bold" pitchFamily="34" charset="0"/>
              </a:rPr>
              <a:t>		                   Ritik </a:t>
            </a:r>
            <a:r>
              <a:rPr lang="en-US" sz="2500" dirty="0" err="1">
                <a:solidFill>
                  <a:srgbClr val="002060"/>
                </a:solidFill>
                <a:latin typeface="Britannic Bold" pitchFamily="34" charset="0"/>
              </a:rPr>
              <a:t>Vishwkarma</a:t>
            </a:r>
            <a:r>
              <a:rPr lang="en-US" dirty="0">
                <a:solidFill>
                  <a:srgbClr val="002060"/>
                </a:solidFill>
                <a:latin typeface="Britannic Bold" pitchFamily="34" charset="0"/>
              </a:rPr>
              <a:t>	</a:t>
            </a:r>
          </a:p>
          <a:p>
            <a:pPr lvl="0" indent="-457200" algn="l" rtl="0">
              <a:spcBef>
                <a:spcPts val="0"/>
              </a:spcBef>
              <a:spcAft>
                <a:spcPts val="0"/>
              </a:spcAft>
            </a:pPr>
            <a:r>
              <a:rPr lang="en-US" dirty="0">
                <a:solidFill>
                  <a:srgbClr val="002060"/>
                </a:solidFill>
                <a:latin typeface="Britannic Bold" pitchFamily="34" charset="0"/>
              </a:rPr>
              <a:t>                     	Nisha </a:t>
            </a:r>
            <a:r>
              <a:rPr lang="en-US" dirty="0" err="1">
                <a:solidFill>
                  <a:srgbClr val="002060"/>
                </a:solidFill>
                <a:latin typeface="Britannic Bold" pitchFamily="34" charset="0"/>
              </a:rPr>
              <a:t>chakrawarti</a:t>
            </a:r>
            <a:endParaRPr lang="en-US" sz="2500" dirty="0">
              <a:solidFill>
                <a:srgbClr val="002060"/>
              </a:solidFill>
              <a:latin typeface="Britannic Bold"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6"/>
          <p:cNvSpPr txBox="1">
            <a:spLocks noGrp="1"/>
          </p:cNvSpPr>
          <p:nvPr>
            <p:ph type="ctrTitle"/>
          </p:nvPr>
        </p:nvSpPr>
        <p:spPr>
          <a:xfrm>
            <a:off x="311708" y="1154244"/>
            <a:ext cx="7318285" cy="344772"/>
          </a:xfrm>
          <a:prstGeom prst="rect">
            <a:avLst/>
          </a:prstGeom>
        </p:spPr>
        <p:txBody>
          <a:bodyPr spcFirstLastPara="1" wrap="square" lIns="91425" tIns="91425" rIns="91425" bIns="91425" anchor="ctr" anchorCtr="0">
            <a:normAutofit fontScale="90000"/>
          </a:bodyPr>
          <a:lstStyle/>
          <a:p>
            <a:pPr lvl="0"/>
            <a:br>
              <a:rPr lang="en-GB" sz="4000" dirty="0"/>
            </a:br>
            <a:r>
              <a:rPr lang="en-GB" u="sng" dirty="0">
                <a:effectLst>
                  <a:outerShdw blurRad="38100" dist="38100" dir="2700000" algn="tl">
                    <a:srgbClr val="000000">
                      <a:alpha val="43137"/>
                    </a:srgbClr>
                  </a:outerShdw>
                </a:effectLst>
                <a:latin typeface="Algerian" pitchFamily="82" charset="0"/>
              </a:rPr>
              <a:t>Problem Statement </a:t>
            </a:r>
            <a:endParaRPr sz="4000" u="sng">
              <a:effectLst>
                <a:outerShdw blurRad="38100" dist="38100" dir="2700000" algn="tl">
                  <a:srgbClr val="000000">
                    <a:alpha val="43137"/>
                  </a:srgbClr>
                </a:outerShdw>
              </a:effectLst>
            </a:endParaRPr>
          </a:p>
        </p:txBody>
      </p:sp>
      <p:sp>
        <p:nvSpPr>
          <p:cNvPr id="66" name="Google Shape;66;p16"/>
          <p:cNvSpPr txBox="1">
            <a:spLocks noGrp="1"/>
          </p:cNvSpPr>
          <p:nvPr>
            <p:ph type="subTitle" idx="1"/>
          </p:nvPr>
        </p:nvSpPr>
        <p:spPr>
          <a:xfrm>
            <a:off x="243665" y="2773180"/>
            <a:ext cx="8520600" cy="1738859"/>
          </a:xfrm>
          <a:prstGeom prst="rect">
            <a:avLst/>
          </a:prstGeom>
        </p:spPr>
        <p:txBody>
          <a:bodyPr spcFirstLastPara="1" wrap="square" lIns="91425" tIns="91425" rIns="91425" bIns="91425" anchor="ctr" anchorCtr="0">
            <a:noAutofit/>
          </a:bodyPr>
          <a:lstStyle/>
          <a:p>
            <a:pPr marL="0" lvl="0" indent="0"/>
            <a:r>
              <a:rPr lang="en-US" sz="2400" dirty="0">
                <a:solidFill>
                  <a:schemeClr val="tx1">
                    <a:lumMod val="85000"/>
                    <a:lumOff val="15000"/>
                  </a:schemeClr>
                </a:solidFill>
                <a:latin typeface="Bahnschrift Condensed" pitchFamily="34" charset="0"/>
              </a:rPr>
              <a:t>Ensuring public safety and security has become a critical issue in today's world, as criminal activities and security breaches continue to rise. With the increasing use of technology, it is becoming more important to implement efficient and effective security systems that can authenticate individuals and prevent security breaches in public places.</a:t>
            </a:r>
            <a:endParaRPr sz="2400">
              <a:solidFill>
                <a:schemeClr val="tx1">
                  <a:lumMod val="85000"/>
                  <a:lumOff val="15000"/>
                </a:schemeClr>
              </a:solidFill>
              <a:latin typeface="Bahnschrift Condensed" pitchFamily="34" charset="0"/>
            </a:endParaRPr>
          </a:p>
        </p:txBody>
      </p:sp>
      <p:sp>
        <p:nvSpPr>
          <p:cNvPr id="4" name="TextBox 3"/>
          <p:cNvSpPr txBox="1"/>
          <p:nvPr/>
        </p:nvSpPr>
        <p:spPr>
          <a:xfrm>
            <a:off x="569627" y="2038662"/>
            <a:ext cx="4032353" cy="584775"/>
          </a:xfrm>
          <a:prstGeom prst="rect">
            <a:avLst/>
          </a:prstGeom>
          <a:noFill/>
        </p:spPr>
        <p:txBody>
          <a:bodyPr wrap="square" rtlCol="0">
            <a:spAutoFit/>
          </a:bodyPr>
          <a:lstStyle/>
          <a:p>
            <a:pPr algn="ctr"/>
            <a:r>
              <a:rPr lang="en-US" sz="3200" dirty="0">
                <a:solidFill>
                  <a:srgbClr val="002060"/>
                </a:solidFill>
                <a:latin typeface="Arial Rounded MT Bold" pitchFamily="34" charset="0"/>
              </a:rPr>
              <a:t>Open</a:t>
            </a:r>
            <a:r>
              <a:rPr lang="en-US" sz="1050" dirty="0">
                <a:solidFill>
                  <a:srgbClr val="002060"/>
                </a:solidFill>
                <a:latin typeface="Arial Rounded MT Bold" pitchFamily="34" charset="0"/>
              </a:rPr>
              <a:t>   </a:t>
            </a:r>
            <a:r>
              <a:rPr lang="en-US" sz="3200" dirty="0">
                <a:solidFill>
                  <a:srgbClr val="002060"/>
                </a:solidFill>
                <a:latin typeface="Arial Rounded MT Bold" pitchFamily="34" charset="0"/>
              </a:rPr>
              <a:t>Innovation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a:spLocks noGrp="1"/>
          </p:cNvSpPr>
          <p:nvPr>
            <p:ph type="ctrTitle"/>
          </p:nvPr>
        </p:nvSpPr>
        <p:spPr>
          <a:xfrm>
            <a:off x="311708" y="226786"/>
            <a:ext cx="8520600" cy="2431143"/>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000" u="sng" dirty="0">
                <a:latin typeface="Algerian" pitchFamily="82" charset="0"/>
              </a:rPr>
              <a:t>Solution Statement</a:t>
            </a:r>
            <a:endParaRPr sz="4000" u="sng" dirty="0">
              <a:latin typeface="Algerian" pitchFamily="82" charset="0"/>
            </a:endParaRPr>
          </a:p>
        </p:txBody>
      </p:sp>
      <p:sp>
        <p:nvSpPr>
          <p:cNvPr id="72" name="Google Shape;72;p17"/>
          <p:cNvSpPr txBox="1">
            <a:spLocks noGrp="1"/>
          </p:cNvSpPr>
          <p:nvPr>
            <p:ph type="subTitle" idx="1"/>
          </p:nvPr>
        </p:nvSpPr>
        <p:spPr>
          <a:xfrm>
            <a:off x="311700" y="1914070"/>
            <a:ext cx="8520600" cy="3229430"/>
          </a:xfrm>
          <a:prstGeom prst="rect">
            <a:avLst/>
          </a:prstGeom>
        </p:spPr>
        <p:txBody>
          <a:bodyPr spcFirstLastPara="1" wrap="square" lIns="91425" tIns="91425" rIns="91425" bIns="91425" anchor="ctr" anchorCtr="0">
            <a:normAutofit fontScale="62500" lnSpcReduction="20000"/>
          </a:bodyPr>
          <a:lstStyle/>
          <a:p>
            <a:pPr marL="0" lvl="0" indent="0" algn="ctr" rtl="0">
              <a:spcBef>
                <a:spcPts val="0"/>
              </a:spcBef>
              <a:spcAft>
                <a:spcPts val="0"/>
              </a:spcAft>
              <a:buNone/>
            </a:pPr>
            <a:r>
              <a:rPr lang="en-GB" sz="2500" dirty="0">
                <a:solidFill>
                  <a:schemeClr val="tx1"/>
                </a:solidFill>
              </a:rPr>
              <a:t>Facial recognition technology Can be used as a solution for global security and authentication problem by providing a secure and reliable method of verifying identity.</a:t>
            </a:r>
          </a:p>
          <a:p>
            <a:pPr marL="342900" lvl="0" algn="l" rtl="0">
              <a:spcBef>
                <a:spcPts val="0"/>
              </a:spcBef>
              <a:spcAft>
                <a:spcPts val="0"/>
              </a:spcAft>
              <a:buFont typeface="Arial" panose="020B0604020202020204" pitchFamily="34" charset="0"/>
              <a:buChar char="•"/>
            </a:pPr>
            <a:endParaRPr lang="en-GB" sz="2500" dirty="0">
              <a:solidFill>
                <a:schemeClr val="tx1"/>
              </a:solidFill>
            </a:endParaRPr>
          </a:p>
          <a:p>
            <a:pPr marL="342900" lvl="0" algn="l" rtl="0">
              <a:spcBef>
                <a:spcPts val="0"/>
              </a:spcBef>
              <a:spcAft>
                <a:spcPts val="0"/>
              </a:spcAft>
              <a:buFont typeface="Arial" panose="020B0604020202020204" pitchFamily="34" charset="0"/>
              <a:buChar char="•"/>
            </a:pPr>
            <a:r>
              <a:rPr lang="en-GB" sz="2500" dirty="0">
                <a:solidFill>
                  <a:schemeClr val="tx1"/>
                </a:solidFill>
              </a:rPr>
              <a:t>Collect a database of facial images of individuals that You want to authenticate.</a:t>
            </a:r>
          </a:p>
          <a:p>
            <a:pPr marL="342900" lvl="0" algn="l" rtl="0">
              <a:spcBef>
                <a:spcPts val="0"/>
              </a:spcBef>
              <a:spcAft>
                <a:spcPts val="0"/>
              </a:spcAft>
              <a:buFont typeface="Arial" panose="020B0604020202020204" pitchFamily="34" charset="0"/>
              <a:buChar char="•"/>
            </a:pPr>
            <a:endParaRPr lang="en-GB" sz="2500" dirty="0">
              <a:solidFill>
                <a:schemeClr val="tx1"/>
              </a:solidFill>
            </a:endParaRPr>
          </a:p>
          <a:p>
            <a:pPr marL="342900" lvl="0" algn="l" rtl="0">
              <a:spcBef>
                <a:spcPts val="0"/>
              </a:spcBef>
              <a:spcAft>
                <a:spcPts val="0"/>
              </a:spcAft>
              <a:buFont typeface="Arial" panose="020B0604020202020204" pitchFamily="34" charset="0"/>
              <a:buChar char="•"/>
            </a:pPr>
            <a:r>
              <a:rPr lang="en-GB" sz="2500" dirty="0">
                <a:solidFill>
                  <a:schemeClr val="tx1"/>
                </a:solidFill>
              </a:rPr>
              <a:t>Prepare</a:t>
            </a:r>
            <a:r>
              <a:rPr lang="en-GB" dirty="0">
                <a:solidFill>
                  <a:schemeClr val="tx1"/>
                </a:solidFill>
              </a:rPr>
              <a:t> the image by resizing and normalizing them to a common size ,and grayscale or RGB format .</a:t>
            </a:r>
          </a:p>
          <a:p>
            <a:pPr marL="342900" lvl="0" algn="l" rtl="0">
              <a:spcBef>
                <a:spcPts val="0"/>
              </a:spcBef>
              <a:spcAft>
                <a:spcPts val="0"/>
              </a:spcAft>
              <a:buFont typeface="Arial" panose="020B0604020202020204" pitchFamily="34" charset="0"/>
              <a:buChar char="•"/>
            </a:pPr>
            <a:endParaRPr lang="en-GB" sz="2500" dirty="0">
              <a:solidFill>
                <a:schemeClr val="tx1"/>
              </a:solidFill>
            </a:endParaRPr>
          </a:p>
          <a:p>
            <a:pPr marL="342900" lvl="0" algn="l" rtl="0">
              <a:spcBef>
                <a:spcPts val="0"/>
              </a:spcBef>
              <a:spcAft>
                <a:spcPts val="0"/>
              </a:spcAft>
              <a:buFont typeface="Arial" panose="020B0604020202020204" pitchFamily="34" charset="0"/>
              <a:buChar char="•"/>
            </a:pPr>
            <a:r>
              <a:rPr lang="en-GB" sz="2500" dirty="0">
                <a:solidFill>
                  <a:schemeClr val="tx1"/>
                </a:solidFill>
              </a:rPr>
              <a:t>Train a facial recognition model using a deep learning  Algorithms such as CNN.</a:t>
            </a:r>
          </a:p>
          <a:p>
            <a:pPr marL="342900" lvl="0" algn="l" rtl="0">
              <a:spcBef>
                <a:spcPts val="0"/>
              </a:spcBef>
              <a:spcAft>
                <a:spcPts val="0"/>
              </a:spcAft>
              <a:buFont typeface="Arial" panose="020B0604020202020204" pitchFamily="34" charset="0"/>
              <a:buChar char="•"/>
            </a:pPr>
            <a:endParaRPr lang="en-GB" dirty="0">
              <a:solidFill>
                <a:schemeClr val="tx1"/>
              </a:solidFill>
            </a:endParaRPr>
          </a:p>
          <a:p>
            <a:pPr marL="342900" lvl="0" algn="l" rtl="0">
              <a:spcBef>
                <a:spcPts val="0"/>
              </a:spcBef>
              <a:spcAft>
                <a:spcPts val="0"/>
              </a:spcAft>
              <a:buFont typeface="Arial" panose="020B0604020202020204" pitchFamily="34" charset="0"/>
              <a:buChar char="•"/>
            </a:pPr>
            <a:r>
              <a:rPr lang="en-GB" dirty="0">
                <a:solidFill>
                  <a:schemeClr val="tx1"/>
                </a:solidFill>
              </a:rPr>
              <a:t>Deploy the model in a secure system that captures an individual’s facial image ,and compares it to the database of images to authenticate the individual’s identity.</a:t>
            </a:r>
          </a:p>
          <a:p>
            <a:pPr marL="342900" lvl="0" algn="l" rtl="0">
              <a:spcBef>
                <a:spcPts val="0"/>
              </a:spcBef>
              <a:spcAft>
                <a:spcPts val="0"/>
              </a:spcAft>
              <a:buFont typeface="Arial" panose="020B0604020202020204" pitchFamily="34" charset="0"/>
              <a:buChar char="•"/>
            </a:pPr>
            <a:endParaRPr lang="en-GB" dirty="0">
              <a:solidFill>
                <a:schemeClr val="tx1"/>
              </a:solidFill>
            </a:endParaRPr>
          </a:p>
          <a:p>
            <a:pPr marL="342900" lvl="0" algn="l" rtl="0">
              <a:spcBef>
                <a:spcPts val="0"/>
              </a:spcBef>
              <a:spcAft>
                <a:spcPts val="0"/>
              </a:spcAft>
              <a:buFont typeface="Arial" panose="020B0604020202020204" pitchFamily="34" charset="0"/>
              <a:buChar char="•"/>
            </a:pPr>
            <a:r>
              <a:rPr lang="en-GB" dirty="0">
                <a:solidFill>
                  <a:schemeClr val="tx1"/>
                </a:solidFill>
              </a:rPr>
              <a:t>Optionally , use additional security measures such as biometric sensors.</a:t>
            </a:r>
          </a:p>
          <a:p>
            <a:pPr marL="342900" lvl="0" algn="l" rtl="0">
              <a:spcBef>
                <a:spcPts val="0"/>
              </a:spcBef>
              <a:spcAft>
                <a:spcPts val="0"/>
              </a:spcAft>
              <a:buFont typeface="Arial" panose="020B0604020202020204" pitchFamily="34" charset="0"/>
              <a:buChar char="•"/>
            </a:pPr>
            <a:endParaRPr lang="en-GB" sz="2500" dirty="0">
              <a:solidFill>
                <a:schemeClr val="tx1"/>
              </a:solidFill>
            </a:endParaRPr>
          </a:p>
          <a:p>
            <a:pPr marL="342900" lvl="0" algn="l" rtl="0">
              <a:spcBef>
                <a:spcPts val="0"/>
              </a:spcBef>
              <a:spcAft>
                <a:spcPts val="0"/>
              </a:spcAft>
              <a:buFont typeface="Arial" panose="020B0604020202020204" pitchFamily="34" charset="0"/>
              <a:buChar char="•"/>
            </a:pPr>
            <a:endParaRPr sz="2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8"/>
          <p:cNvSpPr txBox="1">
            <a:spLocks noGrp="1"/>
          </p:cNvSpPr>
          <p:nvPr>
            <p:ph type="ctrTitle"/>
          </p:nvPr>
        </p:nvSpPr>
        <p:spPr>
          <a:xfrm>
            <a:off x="1551929" y="692024"/>
            <a:ext cx="5637148" cy="1052693"/>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000" u="sng" dirty="0">
                <a:latin typeface="Algerian" pitchFamily="82" charset="0"/>
              </a:rPr>
              <a:t>Tech Stacks </a:t>
            </a:r>
            <a:endParaRPr sz="4000" u="sng">
              <a:latin typeface="Algerian" pitchFamily="82" charset="0"/>
            </a:endParaRPr>
          </a:p>
        </p:txBody>
      </p:sp>
      <p:sp>
        <p:nvSpPr>
          <p:cNvPr id="78" name="Google Shape;78;p18"/>
          <p:cNvSpPr txBox="1">
            <a:spLocks noGrp="1"/>
          </p:cNvSpPr>
          <p:nvPr>
            <p:ph type="subTitle" idx="1"/>
          </p:nvPr>
        </p:nvSpPr>
        <p:spPr>
          <a:xfrm>
            <a:off x="2091558" y="1345324"/>
            <a:ext cx="4603531" cy="2837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IN" sz="2500" dirty="0"/>
          </a:p>
          <a:p>
            <a:pPr marL="0" lvl="0" indent="0" algn="ctr" rtl="0">
              <a:spcBef>
                <a:spcPts val="0"/>
              </a:spcBef>
              <a:spcAft>
                <a:spcPts val="0"/>
              </a:spcAft>
              <a:buNone/>
            </a:pPr>
            <a:endParaRPr lang="en-IN" sz="2500" dirty="0"/>
          </a:p>
        </p:txBody>
      </p:sp>
      <p:sp>
        <p:nvSpPr>
          <p:cNvPr id="4" name="TextBox 3"/>
          <p:cNvSpPr txBox="1"/>
          <p:nvPr/>
        </p:nvSpPr>
        <p:spPr>
          <a:xfrm>
            <a:off x="126124" y="1671145"/>
            <a:ext cx="8628993" cy="3231654"/>
          </a:xfrm>
          <a:prstGeom prst="rect">
            <a:avLst/>
          </a:prstGeom>
          <a:noFill/>
        </p:spPr>
        <p:txBody>
          <a:bodyPr wrap="square" rtlCol="0">
            <a:spAutoFit/>
          </a:bodyPr>
          <a:lstStyle/>
          <a:p>
            <a:pPr algn="just"/>
            <a:r>
              <a:rPr lang="en-US" sz="1800" b="1" u="sng" dirty="0">
                <a:solidFill>
                  <a:srgbClr val="002060"/>
                </a:solidFill>
                <a:latin typeface="Arial Rounded MT Bold" pitchFamily="34" charset="0"/>
              </a:rPr>
              <a:t>Hardware requirement </a:t>
            </a:r>
            <a:r>
              <a:rPr lang="en-US" u="sng" dirty="0">
                <a:solidFill>
                  <a:srgbClr val="002060"/>
                </a:solidFill>
                <a:latin typeface="Bahnschrift" pitchFamily="34" charset="0"/>
              </a:rPr>
              <a:t>: </a:t>
            </a:r>
            <a:r>
              <a:rPr lang="en-US" dirty="0">
                <a:solidFill>
                  <a:srgbClr val="002060"/>
                </a:solidFill>
                <a:latin typeface="Bahnschrift" pitchFamily="34" charset="0"/>
              </a:rPr>
              <a:t>camera/webcam , processor, memory, storage, graphics </a:t>
            </a:r>
            <a:r>
              <a:rPr lang="en-US" dirty="0" err="1">
                <a:solidFill>
                  <a:srgbClr val="002060"/>
                </a:solidFill>
                <a:latin typeface="Bahnschrift" pitchFamily="34" charset="0"/>
              </a:rPr>
              <a:t>proccessing</a:t>
            </a:r>
            <a:r>
              <a:rPr lang="en-US" dirty="0">
                <a:solidFill>
                  <a:srgbClr val="002060"/>
                </a:solidFill>
                <a:latin typeface="Bahnschrift" pitchFamily="34" charset="0"/>
              </a:rPr>
              <a:t>    unit, power supply , network connectivity.</a:t>
            </a:r>
          </a:p>
          <a:p>
            <a:pPr algn="just"/>
            <a:r>
              <a:rPr lang="en-US" dirty="0">
                <a:solidFill>
                  <a:srgbClr val="002060"/>
                </a:solidFill>
                <a:latin typeface="Bahnschrift" pitchFamily="34" charset="0"/>
              </a:rPr>
              <a:t>		</a:t>
            </a:r>
          </a:p>
          <a:p>
            <a:pPr algn="just"/>
            <a:r>
              <a:rPr lang="en-US" sz="1800" b="1" u="sng" dirty="0">
                <a:solidFill>
                  <a:srgbClr val="002060"/>
                </a:solidFill>
                <a:effectLst>
                  <a:outerShdw blurRad="38100" dist="38100" dir="2700000" algn="tl">
                    <a:srgbClr val="000000">
                      <a:alpha val="43137"/>
                    </a:srgbClr>
                  </a:outerShdw>
                </a:effectLst>
                <a:latin typeface="Arial Rounded MT Bold" pitchFamily="34" charset="0"/>
              </a:rPr>
              <a:t>Software requirement </a:t>
            </a:r>
            <a:r>
              <a:rPr lang="en-US" sz="1800" dirty="0">
                <a:solidFill>
                  <a:srgbClr val="002060"/>
                </a:solidFill>
                <a:latin typeface="Bahnschrift" pitchFamily="34" charset="0"/>
              </a:rPr>
              <a:t>:</a:t>
            </a:r>
            <a:r>
              <a:rPr lang="en-US" sz="1800" b="1" dirty="0">
                <a:solidFill>
                  <a:srgbClr val="002060"/>
                </a:solidFill>
                <a:latin typeface="Bahnschrift" pitchFamily="34" charset="0"/>
              </a:rPr>
              <a:t> </a:t>
            </a:r>
            <a:r>
              <a:rPr lang="en-US" b="1" dirty="0">
                <a:solidFill>
                  <a:srgbClr val="002060"/>
                </a:solidFill>
                <a:latin typeface="Bahnschrift" pitchFamily="34" charset="0"/>
              </a:rPr>
              <a:t>Operating system: </a:t>
            </a:r>
            <a:r>
              <a:rPr lang="en-US" dirty="0">
                <a:solidFill>
                  <a:srgbClr val="002060"/>
                </a:solidFill>
                <a:latin typeface="Bahnschrift" pitchFamily="34" charset="0"/>
              </a:rPr>
              <a:t>The </a:t>
            </a:r>
            <a:r>
              <a:rPr lang="en-US" sz="1600" dirty="0">
                <a:solidFill>
                  <a:srgbClr val="002060"/>
                </a:solidFill>
                <a:latin typeface="Bahnschrift" pitchFamily="34" charset="0"/>
              </a:rPr>
              <a:t>AI</a:t>
            </a:r>
            <a:r>
              <a:rPr lang="en-US" dirty="0">
                <a:solidFill>
                  <a:srgbClr val="002060"/>
                </a:solidFill>
                <a:latin typeface="Bahnschrift" pitchFamily="34" charset="0"/>
              </a:rPr>
              <a:t> virtual air canvas software will need to be compatible with the operating system of the computer or device being used. This may require a specific version of Windows, </a:t>
            </a:r>
            <a:r>
              <a:rPr lang="en-US" dirty="0" err="1">
                <a:solidFill>
                  <a:srgbClr val="002060"/>
                </a:solidFill>
                <a:latin typeface="Bahnschrift" pitchFamily="34" charset="0"/>
              </a:rPr>
              <a:t>macOS</a:t>
            </a:r>
            <a:r>
              <a:rPr lang="en-US" dirty="0">
                <a:solidFill>
                  <a:srgbClr val="002060"/>
                </a:solidFill>
                <a:latin typeface="Bahnschrift" pitchFamily="34" charset="0"/>
              </a:rPr>
              <a:t> , or Linux.</a:t>
            </a:r>
          </a:p>
          <a:p>
            <a:pPr algn="just"/>
            <a:endParaRPr lang="en-US" dirty="0">
              <a:solidFill>
                <a:srgbClr val="002060"/>
              </a:solidFill>
              <a:latin typeface="Bahnschrift" pitchFamily="34" charset="0"/>
            </a:endParaRPr>
          </a:p>
          <a:p>
            <a:pPr marL="0" indent="0" algn="just">
              <a:buNone/>
            </a:pPr>
            <a:endParaRPr lang="en-US" dirty="0">
              <a:solidFill>
                <a:srgbClr val="002060"/>
              </a:solidFill>
              <a:latin typeface="Bahnschrift" pitchFamily="34" charset="0"/>
            </a:endParaRPr>
          </a:p>
          <a:p>
            <a:pPr marL="0" indent="0" algn="just">
              <a:buNone/>
            </a:pPr>
            <a:r>
              <a:rPr lang="en-US" b="1" dirty="0">
                <a:solidFill>
                  <a:srgbClr val="002060"/>
                </a:solidFill>
                <a:latin typeface="Bahnschrift" pitchFamily="34" charset="0"/>
              </a:rPr>
              <a:t>TOOL USED: </a:t>
            </a:r>
            <a:r>
              <a:rPr lang="en-US" dirty="0" err="1">
                <a:solidFill>
                  <a:srgbClr val="002060"/>
                </a:solidFill>
                <a:latin typeface="Bahnschrift" pitchFamily="34" charset="0"/>
              </a:rPr>
              <a:t>PyCharm,vscode</a:t>
            </a:r>
            <a:endParaRPr lang="en-US" dirty="0">
              <a:solidFill>
                <a:srgbClr val="002060"/>
              </a:solidFill>
              <a:latin typeface="Bahnschrift" pitchFamily="34" charset="0"/>
            </a:endParaRPr>
          </a:p>
          <a:p>
            <a:pPr marL="0" indent="0" algn="just">
              <a:buNone/>
            </a:pPr>
            <a:r>
              <a:rPr lang="en-US" b="1" dirty="0">
                <a:solidFill>
                  <a:srgbClr val="002060"/>
                </a:solidFill>
                <a:latin typeface="Bahnschrift" pitchFamily="34" charset="0"/>
              </a:rPr>
              <a:t>LIBRARIES: </a:t>
            </a:r>
            <a:r>
              <a:rPr lang="en-US" dirty="0">
                <a:solidFill>
                  <a:srgbClr val="002060"/>
                </a:solidFill>
                <a:latin typeface="Bahnschrift" pitchFamily="34" charset="0"/>
              </a:rPr>
              <a:t>NumPy , OpenCV , tkinter,cv2 </a:t>
            </a:r>
          </a:p>
          <a:p>
            <a:pPr marL="0" indent="0" algn="just">
              <a:buNone/>
            </a:pPr>
            <a:r>
              <a:rPr lang="en-US" b="1" dirty="0">
                <a:solidFill>
                  <a:srgbClr val="002060"/>
                </a:solidFill>
                <a:latin typeface="Bahnschrift" pitchFamily="34" charset="0"/>
              </a:rPr>
              <a:t>LANGUAGE</a:t>
            </a:r>
            <a:r>
              <a:rPr lang="en-US" dirty="0">
                <a:solidFill>
                  <a:srgbClr val="002060"/>
                </a:solidFill>
                <a:latin typeface="Bahnschrift" pitchFamily="34" charset="0"/>
              </a:rPr>
              <a:t>: Python</a:t>
            </a:r>
          </a:p>
          <a:p>
            <a:pPr algn="just"/>
            <a:r>
              <a:rPr lang="en-US" b="1" dirty="0">
                <a:solidFill>
                  <a:srgbClr val="002060"/>
                </a:solidFill>
                <a:latin typeface="Bahnschrift" pitchFamily="34" charset="0"/>
              </a:rPr>
              <a:t>DATABASE</a:t>
            </a:r>
            <a:r>
              <a:rPr lang="en-US" dirty="0">
                <a:solidFill>
                  <a:srgbClr val="002060"/>
                </a:solidFill>
                <a:latin typeface="Bahnschrift" pitchFamily="34" charset="0"/>
              </a:rPr>
              <a:t>: </a:t>
            </a:r>
            <a:r>
              <a:rPr lang="en-US" dirty="0" err="1">
                <a:solidFill>
                  <a:srgbClr val="002060"/>
                </a:solidFill>
                <a:latin typeface="Bahnschrift" pitchFamily="34" charset="0"/>
              </a:rPr>
              <a:t>Mysql</a:t>
            </a:r>
            <a:endParaRPr lang="en-US" dirty="0">
              <a:solidFill>
                <a:srgbClr val="002060"/>
              </a:solidFill>
              <a:latin typeface="Bahnschrift" pitchFamily="34" charset="0"/>
            </a:endParaRPr>
          </a:p>
          <a:p>
            <a:pPr marL="0" indent="0" algn="just">
              <a:buNone/>
            </a:pPr>
            <a:endParaRPr lang="en-US" dirty="0">
              <a:solidFill>
                <a:srgbClr val="002060"/>
              </a:solidFill>
              <a:latin typeface="Bahnschrift" pitchFamily="34" charset="0"/>
            </a:endParaRPr>
          </a:p>
          <a:p>
            <a:pPr marL="0" indent="0" algn="just">
              <a:buNone/>
            </a:pPr>
            <a:endParaRPr lang="en-US" dirty="0">
              <a:solidFill>
                <a:srgbClr val="002060"/>
              </a:solidFill>
              <a:latin typeface="Bahnschrift"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9"/>
          <p:cNvSpPr txBox="1">
            <a:spLocks noGrp="1"/>
          </p:cNvSpPr>
          <p:nvPr>
            <p:ph type="ctrTitle"/>
          </p:nvPr>
        </p:nvSpPr>
        <p:spPr>
          <a:xfrm>
            <a:off x="760289" y="1017500"/>
            <a:ext cx="7085155" cy="914102"/>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sz="4000" u="sng" dirty="0" err="1">
                <a:latin typeface="Algerian" pitchFamily="82" charset="0"/>
              </a:rPr>
              <a:t>Wireframing</a:t>
            </a:r>
            <a:r>
              <a:rPr lang="en-GB" sz="4000" u="sng" dirty="0">
                <a:latin typeface="Algerian" pitchFamily="82" charset="0"/>
              </a:rPr>
              <a:t> /Architecture of the project flow</a:t>
            </a:r>
            <a:endParaRPr sz="4000" u="sng" dirty="0">
              <a:latin typeface="Algerian" pitchFamily="82" charset="0"/>
            </a:endParaRPr>
          </a:p>
        </p:txBody>
      </p:sp>
      <p:sp>
        <p:nvSpPr>
          <p:cNvPr id="84" name="Google Shape;84;p19"/>
          <p:cNvSpPr txBox="1">
            <a:spLocks noGrp="1"/>
          </p:cNvSpPr>
          <p:nvPr>
            <p:ph type="subTitle" idx="1"/>
          </p:nvPr>
        </p:nvSpPr>
        <p:spPr>
          <a:xfrm rot="10586937" flipV="1">
            <a:off x="311701" y="2949102"/>
            <a:ext cx="1912078" cy="14659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a:t>a</a:t>
            </a:r>
            <a:endParaRPr sz="2500" dirty="0"/>
          </a:p>
        </p:txBody>
      </p:sp>
      <p:pic>
        <p:nvPicPr>
          <p:cNvPr id="3" name="Picture 2">
            <a:extLst>
              <a:ext uri="{FF2B5EF4-FFF2-40B4-BE49-F238E27FC236}">
                <a16:creationId xmlns:a16="http://schemas.microsoft.com/office/drawing/2014/main" id="{1558F84C-5C55-4B56-EE66-0F15CC138A01}"/>
              </a:ext>
            </a:extLst>
          </p:cNvPr>
          <p:cNvPicPr>
            <a:picLocks noChangeAspect="1"/>
          </p:cNvPicPr>
          <p:nvPr/>
        </p:nvPicPr>
        <p:blipFill>
          <a:blip r:embed="rId3"/>
          <a:stretch>
            <a:fillRect/>
          </a:stretch>
        </p:blipFill>
        <p:spPr>
          <a:xfrm>
            <a:off x="192036" y="2184349"/>
            <a:ext cx="4436522" cy="2851661"/>
          </a:xfrm>
          <a:prstGeom prst="rect">
            <a:avLst/>
          </a:prstGeom>
        </p:spPr>
      </p:pic>
      <p:pic>
        <p:nvPicPr>
          <p:cNvPr id="5" name="Picture 4">
            <a:extLst>
              <a:ext uri="{FF2B5EF4-FFF2-40B4-BE49-F238E27FC236}">
                <a16:creationId xmlns:a16="http://schemas.microsoft.com/office/drawing/2014/main" id="{39AE8A68-0D1F-D73F-4907-06C75CFEFC5A}"/>
              </a:ext>
            </a:extLst>
          </p:cNvPr>
          <p:cNvPicPr>
            <a:picLocks noChangeAspect="1"/>
          </p:cNvPicPr>
          <p:nvPr/>
        </p:nvPicPr>
        <p:blipFill rotWithShape="1">
          <a:blip r:embed="rId4"/>
          <a:srcRect t="7412"/>
          <a:stretch/>
        </p:blipFill>
        <p:spPr>
          <a:xfrm>
            <a:off x="5597622" y="2277240"/>
            <a:ext cx="3174599" cy="2568454"/>
          </a:xfrm>
          <a:prstGeom prst="rect">
            <a:avLst/>
          </a:prstGeom>
        </p:spPr>
      </p:pic>
      <p:sp>
        <p:nvSpPr>
          <p:cNvPr id="6" name="Arrow: Right 5">
            <a:extLst>
              <a:ext uri="{FF2B5EF4-FFF2-40B4-BE49-F238E27FC236}">
                <a16:creationId xmlns:a16="http://schemas.microsoft.com/office/drawing/2014/main" id="{D3ED938D-05C6-C374-0497-ACCA4FE8586B}"/>
              </a:ext>
            </a:extLst>
          </p:cNvPr>
          <p:cNvSpPr/>
          <p:nvPr/>
        </p:nvSpPr>
        <p:spPr>
          <a:xfrm flipV="1">
            <a:off x="4704658" y="3050715"/>
            <a:ext cx="816864" cy="559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0"/>
          <p:cNvSpPr txBox="1">
            <a:spLocks noGrp="1"/>
          </p:cNvSpPr>
          <p:nvPr>
            <p:ph type="ctrTitle"/>
          </p:nvPr>
        </p:nvSpPr>
        <p:spPr>
          <a:xfrm>
            <a:off x="910789" y="756745"/>
            <a:ext cx="7056052" cy="1387365"/>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sz="4000" u="sng" dirty="0">
                <a:latin typeface="Algerian" pitchFamily="82" charset="0"/>
              </a:rPr>
              <a:t>Future Scope of the project </a:t>
            </a:r>
            <a:endParaRPr sz="4000" u="sng">
              <a:latin typeface="Algerian" pitchFamily="82" charset="0"/>
            </a:endParaRPr>
          </a:p>
        </p:txBody>
      </p:sp>
      <p:sp>
        <p:nvSpPr>
          <p:cNvPr id="90" name="Google Shape;90;p20"/>
          <p:cNvSpPr txBox="1">
            <a:spLocks noGrp="1"/>
          </p:cNvSpPr>
          <p:nvPr>
            <p:ph type="subTitle" idx="1"/>
          </p:nvPr>
        </p:nvSpPr>
        <p:spPr>
          <a:xfrm>
            <a:off x="157654" y="1818289"/>
            <a:ext cx="8495969" cy="2481522"/>
          </a:xfrm>
          <a:prstGeom prst="rect">
            <a:avLst/>
          </a:prstGeom>
        </p:spPr>
        <p:txBody>
          <a:bodyPr spcFirstLastPara="1" wrap="square" lIns="91425" tIns="91425" rIns="91425" bIns="91425" anchor="ctr" anchorCtr="0">
            <a:normAutofit/>
          </a:bodyPr>
          <a:lstStyle/>
          <a:p>
            <a:pPr marL="342900" algn="l">
              <a:buFont typeface="Arial" panose="020B0604020202020204" pitchFamily="34" charset="0"/>
              <a:buChar char="•"/>
            </a:pPr>
            <a:r>
              <a:rPr lang="en-US" sz="2500" dirty="0">
                <a:solidFill>
                  <a:srgbClr val="002060"/>
                </a:solidFill>
              </a:rPr>
              <a:t>school/college attendance system</a:t>
            </a:r>
          </a:p>
          <a:p>
            <a:pPr marL="342900" algn="l">
              <a:buFont typeface="Arial" panose="020B0604020202020204" pitchFamily="34" charset="0"/>
              <a:buChar char="•"/>
            </a:pPr>
            <a:r>
              <a:rPr lang="en-US" dirty="0">
                <a:solidFill>
                  <a:srgbClr val="002060"/>
                </a:solidFill>
              </a:rPr>
              <a:t>Personalization</a:t>
            </a:r>
          </a:p>
          <a:p>
            <a:pPr marL="342900" algn="l">
              <a:buFont typeface="Arial" panose="020B0604020202020204" pitchFamily="34" charset="0"/>
              <a:buChar char="•"/>
            </a:pPr>
            <a:r>
              <a:rPr lang="en-US" sz="2500" dirty="0">
                <a:solidFill>
                  <a:srgbClr val="002060"/>
                </a:solidFill>
              </a:rPr>
              <a:t>Enhance security</a:t>
            </a:r>
          </a:p>
          <a:p>
            <a:pPr marL="342900" algn="l">
              <a:buFont typeface="Arial" panose="020B0604020202020204" pitchFamily="34" charset="0"/>
              <a:buChar char="•"/>
            </a:pPr>
            <a:r>
              <a:rPr lang="en-US" dirty="0">
                <a:solidFill>
                  <a:srgbClr val="002060"/>
                </a:solidFill>
              </a:rPr>
              <a:t>Airport</a:t>
            </a:r>
          </a:p>
          <a:p>
            <a:pPr marL="0" indent="0" algn="l"/>
            <a:endParaRPr lang="en-US" sz="2500" dirty="0">
              <a:solidFill>
                <a:srgbClr val="00206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313</Words>
  <Application>Microsoft Office PowerPoint</Application>
  <PresentationFormat>On-screen Show (16:9)</PresentationFormat>
  <Paragraphs>37</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Arial Rounded MT Bold</vt:lpstr>
      <vt:lpstr>Bahnschrift</vt:lpstr>
      <vt:lpstr>Bahnschrift Condensed</vt:lpstr>
      <vt:lpstr>Britannic Bold</vt:lpstr>
      <vt:lpstr>Simple Light</vt:lpstr>
      <vt:lpstr>PowerPoint Presentation</vt:lpstr>
      <vt:lpstr>TEAM NAME : Hackers2.0 </vt:lpstr>
      <vt:lpstr> Problem Statement </vt:lpstr>
      <vt:lpstr>Solution Statement</vt:lpstr>
      <vt:lpstr>Tech Stacks </vt:lpstr>
      <vt:lpstr>Wireframing /Architecture of the project flow</vt:lpstr>
      <vt:lpstr>Future Scope of the project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 chakrawarti</dc:creator>
  <cp:lastModifiedBy>himanshigupta2705@gmail.com</cp:lastModifiedBy>
  <cp:revision>28</cp:revision>
  <dcterms:modified xsi:type="dcterms:W3CDTF">2023-04-23T06:38:31Z</dcterms:modified>
</cp:coreProperties>
</file>