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0e68681a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0e68681a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0e68681a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0e68681a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0e68681a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0e68681a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0e68681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0e68681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0e68681a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0e68681a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e6868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0e6868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0e68681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0e68681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0e68681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0e68681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0e68681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0e68681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0e68681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0e68681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0e68681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0e68681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0e68681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0e68681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0e68681a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0e68681a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FF0000"/>
                </a:solidFill>
              </a:rPr>
              <a:t>You Only Look Once </a:t>
            </a:r>
            <a:r>
              <a:rPr lang="en-GB"/>
              <a:t>v1</a:t>
            </a:r>
            <a:endParaRPr/>
          </a:p>
        </p:txBody>
      </p:sp>
      <p:sp>
        <p:nvSpPr>
          <p:cNvPr id="55" name="Google Shape;55;p13"/>
          <p:cNvSpPr txBox="1"/>
          <p:nvPr>
            <p:ph idx="1" type="subTitle"/>
          </p:nvPr>
        </p:nvSpPr>
        <p:spPr>
          <a:xfrm>
            <a:off x="311700" y="2834125"/>
            <a:ext cx="8520600" cy="213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solidFill>
                  <a:srgbClr val="FF0000"/>
                </a:solidFill>
              </a:rPr>
              <a:t>Purpose:- </a:t>
            </a:r>
            <a:r>
              <a:rPr lang="en-GB">
                <a:solidFill>
                  <a:schemeClr val="dk1"/>
                </a:solidFill>
              </a:rPr>
              <a:t>Object detection</a:t>
            </a:r>
            <a:endParaRPr>
              <a:solidFill>
                <a:schemeClr val="dk1"/>
              </a:solidFill>
            </a:endParaRPr>
          </a:p>
          <a:p>
            <a:pPr indent="0" lvl="0" marL="0" rtl="0" algn="ctr">
              <a:spcBef>
                <a:spcPts val="0"/>
              </a:spcBef>
              <a:spcAft>
                <a:spcPts val="0"/>
              </a:spcAft>
              <a:buNone/>
            </a:pPr>
            <a:r>
              <a:rPr lang="en-GB" sz="2000">
                <a:solidFill>
                  <a:schemeClr val="dk1"/>
                </a:solidFill>
              </a:rPr>
              <a:t>Given an image and a class of objects, the model will draw rectangular bounding boxes around all the objects in the image and specify which object belongs to which class in a single go, i.e. within </a:t>
            </a:r>
            <a:endParaRPr sz="2000">
              <a:solidFill>
                <a:schemeClr val="dk1"/>
              </a:solidFill>
            </a:endParaRPr>
          </a:p>
          <a:p>
            <a:pPr indent="0" lvl="0" marL="0" rtl="0" algn="ctr">
              <a:spcBef>
                <a:spcPts val="0"/>
              </a:spcBef>
              <a:spcAft>
                <a:spcPts val="0"/>
              </a:spcAft>
              <a:buNone/>
            </a:pPr>
            <a:r>
              <a:rPr lang="en-GB" sz="2000">
                <a:solidFill>
                  <a:schemeClr val="dk1"/>
                </a:solidFill>
              </a:rPr>
              <a:t>a single look at the image.</a:t>
            </a:r>
            <a:endParaRPr sz="2000">
              <a:solidFill>
                <a:schemeClr val="dk1"/>
              </a:solidFill>
            </a:endParaRPr>
          </a:p>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ctrTitle"/>
          </p:nvPr>
        </p:nvSpPr>
        <p:spPr>
          <a:xfrm>
            <a:off x="311700" y="0"/>
            <a:ext cx="8520600" cy="91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rgbClr val="FF0000"/>
                </a:solidFill>
              </a:rPr>
              <a:t>Focal loss</a:t>
            </a:r>
            <a:endParaRPr>
              <a:solidFill>
                <a:srgbClr val="FF0000"/>
              </a:solidFill>
            </a:endParaRPr>
          </a:p>
        </p:txBody>
      </p:sp>
      <p:sp>
        <p:nvSpPr>
          <p:cNvPr id="114" name="Google Shape;114;p22"/>
          <p:cNvSpPr txBox="1"/>
          <p:nvPr>
            <p:ph idx="1" type="subTitle"/>
          </p:nvPr>
        </p:nvSpPr>
        <p:spPr>
          <a:xfrm>
            <a:off x="0" y="917700"/>
            <a:ext cx="9144000" cy="422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200">
                <a:solidFill>
                  <a:srgbClr val="FF0000"/>
                </a:solidFill>
              </a:rPr>
              <a:t>Intuition:- </a:t>
            </a:r>
            <a:r>
              <a:rPr lang="en-GB" sz="2200">
                <a:solidFill>
                  <a:schemeClr val="dk1"/>
                </a:solidFill>
              </a:rPr>
              <a:t> Suppose you are playing a game of chess and it is a tough match. Suppose you win, then you would feel quite satisfied with your victory and </a:t>
            </a:r>
            <a:r>
              <a:rPr lang="en-GB" sz="2200">
                <a:solidFill>
                  <a:srgbClr val="0000FF"/>
                </a:solidFill>
              </a:rPr>
              <a:t>appreciate</a:t>
            </a:r>
            <a:r>
              <a:rPr lang="en-GB" sz="2200">
                <a:solidFill>
                  <a:srgbClr val="000000"/>
                </a:solidFill>
              </a:rPr>
              <a:t> the way you played in the match. You would feel that “this” way of playing is a better way of playing, so that would </a:t>
            </a:r>
            <a:r>
              <a:rPr lang="en-GB" sz="2200">
                <a:solidFill>
                  <a:srgbClr val="0000FF"/>
                </a:solidFill>
              </a:rPr>
              <a:t>incentivize</a:t>
            </a:r>
            <a:r>
              <a:rPr lang="en-GB" sz="2200">
                <a:solidFill>
                  <a:srgbClr val="000000"/>
                </a:solidFill>
              </a:rPr>
              <a:t> you to play in the same way </a:t>
            </a:r>
            <a:r>
              <a:rPr lang="en-GB" sz="2200">
                <a:solidFill>
                  <a:srgbClr val="0000FF"/>
                </a:solidFill>
              </a:rPr>
              <a:t>again in the next matches.</a:t>
            </a:r>
            <a:endParaRPr sz="2200">
              <a:solidFill>
                <a:srgbClr val="0000FF"/>
              </a:solidFill>
            </a:endParaRPr>
          </a:p>
          <a:p>
            <a:pPr indent="0" lvl="0" marL="0" rtl="0" algn="l">
              <a:spcBef>
                <a:spcPts val="0"/>
              </a:spcBef>
              <a:spcAft>
                <a:spcPts val="0"/>
              </a:spcAft>
              <a:buNone/>
            </a:pPr>
            <a:r>
              <a:t/>
            </a:r>
            <a:endParaRPr sz="2200">
              <a:solidFill>
                <a:srgbClr val="0000FF"/>
              </a:solidFill>
            </a:endParaRPr>
          </a:p>
          <a:p>
            <a:pPr indent="0" lvl="0" marL="0" rtl="0" algn="l">
              <a:spcBef>
                <a:spcPts val="0"/>
              </a:spcBef>
              <a:spcAft>
                <a:spcPts val="0"/>
              </a:spcAft>
              <a:buNone/>
            </a:pPr>
            <a:r>
              <a:rPr lang="en-GB" sz="2200">
                <a:solidFill>
                  <a:srgbClr val="000000"/>
                </a:solidFill>
              </a:rPr>
              <a:t>On the other hand, suppose you loose, then you can do an </a:t>
            </a:r>
            <a:r>
              <a:rPr lang="en-GB" sz="2200">
                <a:solidFill>
                  <a:srgbClr val="0000FF"/>
                </a:solidFill>
              </a:rPr>
              <a:t>analysis </a:t>
            </a:r>
            <a:r>
              <a:rPr lang="en-GB" sz="2200">
                <a:solidFill>
                  <a:srgbClr val="000000"/>
                </a:solidFill>
              </a:rPr>
              <a:t>of how do you get defeated and get to know </a:t>
            </a:r>
            <a:r>
              <a:rPr lang="en-GB" sz="2200">
                <a:solidFill>
                  <a:srgbClr val="0000FF"/>
                </a:solidFill>
              </a:rPr>
              <a:t>why </a:t>
            </a:r>
            <a:r>
              <a:rPr lang="en-GB" sz="2200">
                <a:solidFill>
                  <a:srgbClr val="000000"/>
                </a:solidFill>
              </a:rPr>
              <a:t>you got defeated. Thus you would conclude that “this” way of playing is a </a:t>
            </a:r>
            <a:r>
              <a:rPr lang="en-GB" sz="2200">
                <a:solidFill>
                  <a:srgbClr val="0000FF"/>
                </a:solidFill>
              </a:rPr>
              <a:t>bad way, </a:t>
            </a:r>
            <a:r>
              <a:rPr lang="en-GB" sz="2200">
                <a:solidFill>
                  <a:srgbClr val="000000"/>
                </a:solidFill>
              </a:rPr>
              <a:t>thus you will now search for some </a:t>
            </a:r>
            <a:r>
              <a:rPr lang="en-GB" sz="2200">
                <a:solidFill>
                  <a:srgbClr val="0000FF"/>
                </a:solidFill>
              </a:rPr>
              <a:t>new way </a:t>
            </a:r>
            <a:r>
              <a:rPr lang="en-GB" sz="2200">
                <a:solidFill>
                  <a:srgbClr val="000000"/>
                </a:solidFill>
              </a:rPr>
              <a:t>of playing.</a:t>
            </a:r>
            <a:endParaRPr sz="2200">
              <a:solidFill>
                <a:srgbClr val="000000"/>
              </a:solidFill>
            </a:endParaRPr>
          </a:p>
          <a:p>
            <a:pPr indent="0" lvl="0" marL="0" rtl="0" algn="l">
              <a:spcBef>
                <a:spcPts val="0"/>
              </a:spcBef>
              <a:spcAft>
                <a:spcPts val="0"/>
              </a:spcAft>
              <a:buNone/>
            </a:pPr>
            <a:r>
              <a:t/>
            </a:r>
            <a:endParaRPr sz="2200">
              <a:solidFill>
                <a:srgbClr val="000000"/>
              </a:solidFill>
            </a:endParaRPr>
          </a:p>
          <a:p>
            <a:pPr indent="0" lvl="0" marL="0" rtl="0" algn="l">
              <a:spcBef>
                <a:spcPts val="0"/>
              </a:spcBef>
              <a:spcAft>
                <a:spcPts val="0"/>
              </a:spcAft>
              <a:buNone/>
            </a:pPr>
            <a:r>
              <a:rPr lang="en-GB" sz="2200">
                <a:solidFill>
                  <a:srgbClr val="000000"/>
                </a:solidFill>
              </a:rPr>
              <a:t>The moral of the story is that we get to </a:t>
            </a:r>
            <a:r>
              <a:rPr lang="en-GB" sz="2200">
                <a:solidFill>
                  <a:srgbClr val="0000FF"/>
                </a:solidFill>
              </a:rPr>
              <a:t>learn more </a:t>
            </a:r>
            <a:r>
              <a:rPr lang="en-GB" sz="2200">
                <a:solidFill>
                  <a:schemeClr val="dk1"/>
                </a:solidFill>
              </a:rPr>
              <a:t>from our</a:t>
            </a:r>
            <a:r>
              <a:rPr lang="en-GB" sz="2200">
                <a:solidFill>
                  <a:srgbClr val="0000FF"/>
                </a:solidFill>
              </a:rPr>
              <a:t> failures </a:t>
            </a:r>
            <a:r>
              <a:rPr lang="en-GB" sz="2200">
                <a:solidFill>
                  <a:schemeClr val="dk1"/>
                </a:solidFill>
              </a:rPr>
              <a:t>than our</a:t>
            </a:r>
            <a:r>
              <a:rPr lang="en-GB" sz="2200">
                <a:solidFill>
                  <a:srgbClr val="0000FF"/>
                </a:solidFill>
              </a:rPr>
              <a:t> </a:t>
            </a:r>
            <a:r>
              <a:rPr lang="en-GB" sz="2200">
                <a:solidFill>
                  <a:srgbClr val="0000FF"/>
                </a:solidFill>
              </a:rPr>
              <a:t>successes. </a:t>
            </a:r>
            <a:r>
              <a:rPr lang="en-GB" sz="2200">
                <a:solidFill>
                  <a:schemeClr val="dk1"/>
                </a:solidFill>
              </a:rPr>
              <a:t>Similarly, we use this concept in machine learning where the loss function becomes greater for bigger mistakes in prediction.</a:t>
            </a:r>
            <a:endParaRPr sz="2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ctrTitle"/>
          </p:nvPr>
        </p:nvSpPr>
        <p:spPr>
          <a:xfrm>
            <a:off x="311700" y="0"/>
            <a:ext cx="8520600" cy="91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rgbClr val="FF0000"/>
                </a:solidFill>
              </a:rPr>
              <a:t>Focal loss</a:t>
            </a:r>
            <a:endParaRPr>
              <a:solidFill>
                <a:srgbClr val="FF0000"/>
              </a:solidFill>
            </a:endParaRPr>
          </a:p>
        </p:txBody>
      </p:sp>
      <p:sp>
        <p:nvSpPr>
          <p:cNvPr id="120" name="Google Shape;120;p23"/>
          <p:cNvSpPr txBox="1"/>
          <p:nvPr>
            <p:ph idx="1" type="subTitle"/>
          </p:nvPr>
        </p:nvSpPr>
        <p:spPr>
          <a:xfrm>
            <a:off x="0" y="917700"/>
            <a:ext cx="9144000" cy="42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chemeClr val="dk1"/>
                </a:solidFill>
              </a:rPr>
              <a:t>The classification loss is instead defined as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GB" sz="2200">
                <a:solidFill>
                  <a:schemeClr val="dk1"/>
                </a:solidFill>
              </a:rPr>
              <a:t>w</a:t>
            </a:r>
            <a:r>
              <a:rPr lang="en-GB" sz="2200">
                <a:solidFill>
                  <a:schemeClr val="dk1"/>
                </a:solidFill>
              </a:rPr>
              <a:t>here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GB" sz="2200">
                <a:solidFill>
                  <a:schemeClr val="dk1"/>
                </a:solidFill>
              </a:rPr>
              <a:t>Here α is a </a:t>
            </a:r>
            <a:r>
              <a:rPr lang="en-GB" sz="2200">
                <a:solidFill>
                  <a:srgbClr val="FF0000"/>
                </a:solidFill>
              </a:rPr>
              <a:t>balancing factor </a:t>
            </a:r>
            <a:r>
              <a:rPr lang="en-GB" sz="2200">
                <a:solidFill>
                  <a:schemeClr val="dk1"/>
                </a:solidFill>
              </a:rPr>
              <a:t>while γ is </a:t>
            </a:r>
            <a:r>
              <a:rPr lang="en-GB" sz="2200">
                <a:solidFill>
                  <a:srgbClr val="FF0000"/>
                </a:solidFill>
              </a:rPr>
              <a:t>focussing parameter </a:t>
            </a:r>
            <a:r>
              <a:rPr lang="en-GB" sz="2200">
                <a:solidFill>
                  <a:schemeClr val="dk1"/>
                </a:solidFill>
              </a:rPr>
              <a:t>which is used to emphasize hard-to-classify examples.</a:t>
            </a:r>
            <a:endParaRPr sz="2200">
              <a:solidFill>
                <a:schemeClr val="dk1"/>
              </a:solidFill>
            </a:endParaRPr>
          </a:p>
          <a:p>
            <a:pPr indent="0" lvl="0" marL="0" rtl="0" algn="l">
              <a:spcBef>
                <a:spcPts val="0"/>
              </a:spcBef>
              <a:spcAft>
                <a:spcPts val="0"/>
              </a:spcAft>
              <a:buNone/>
            </a:pPr>
            <a:r>
              <a:rPr lang="en-GB" sz="2200">
                <a:solidFill>
                  <a:schemeClr val="dk1"/>
                </a:solidFill>
              </a:rPr>
              <a:t>Generally we take α = 0.25 and γ = 2.</a:t>
            </a:r>
            <a:endParaRPr sz="2200">
              <a:solidFill>
                <a:schemeClr val="dk1"/>
              </a:solidFill>
            </a:endParaRPr>
          </a:p>
        </p:txBody>
      </p:sp>
      <p:pic>
        <p:nvPicPr>
          <p:cNvPr id="121" name="Google Shape;121;p23"/>
          <p:cNvPicPr preferRelativeResize="0"/>
          <p:nvPr/>
        </p:nvPicPr>
        <p:blipFill>
          <a:blip r:embed="rId3">
            <a:alphaModFix/>
          </a:blip>
          <a:stretch>
            <a:fillRect/>
          </a:stretch>
        </p:blipFill>
        <p:spPr>
          <a:xfrm>
            <a:off x="0" y="1429900"/>
            <a:ext cx="5447825" cy="1066900"/>
          </a:xfrm>
          <a:prstGeom prst="rect">
            <a:avLst/>
          </a:prstGeom>
          <a:noFill/>
          <a:ln>
            <a:noFill/>
          </a:ln>
        </p:spPr>
      </p:pic>
      <p:pic>
        <p:nvPicPr>
          <p:cNvPr id="122" name="Google Shape;122;p23"/>
          <p:cNvPicPr preferRelativeResize="0"/>
          <p:nvPr/>
        </p:nvPicPr>
        <p:blipFill>
          <a:blip r:embed="rId4">
            <a:alphaModFix/>
          </a:blip>
          <a:stretch>
            <a:fillRect/>
          </a:stretch>
        </p:blipFill>
        <p:spPr>
          <a:xfrm>
            <a:off x="893050" y="2496800"/>
            <a:ext cx="3764926" cy="86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311700" y="0"/>
            <a:ext cx="8520600" cy="91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rgbClr val="FF0000"/>
                </a:solidFill>
              </a:rPr>
              <a:t>Dice</a:t>
            </a:r>
            <a:r>
              <a:rPr lang="en-GB">
                <a:solidFill>
                  <a:srgbClr val="FF0000"/>
                </a:solidFill>
              </a:rPr>
              <a:t> loss</a:t>
            </a:r>
            <a:endParaRPr>
              <a:solidFill>
                <a:srgbClr val="FF0000"/>
              </a:solidFill>
            </a:endParaRPr>
          </a:p>
        </p:txBody>
      </p:sp>
      <p:sp>
        <p:nvSpPr>
          <p:cNvPr id="128" name="Google Shape;128;p24"/>
          <p:cNvSpPr txBox="1"/>
          <p:nvPr>
            <p:ph idx="1" type="subTitle"/>
          </p:nvPr>
        </p:nvSpPr>
        <p:spPr>
          <a:xfrm>
            <a:off x="0" y="917700"/>
            <a:ext cx="9144000" cy="42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chemeClr val="dk1"/>
                </a:solidFill>
              </a:rPr>
              <a:t>We define DL</a:t>
            </a:r>
            <a:r>
              <a:rPr baseline="-25000" lang="en-GB" sz="2200">
                <a:solidFill>
                  <a:schemeClr val="dk1"/>
                </a:solidFill>
              </a:rPr>
              <a:t>2</a:t>
            </a:r>
            <a:r>
              <a:rPr lang="en-GB" sz="2200">
                <a:solidFill>
                  <a:schemeClr val="dk1"/>
                </a:solidFill>
              </a:rPr>
              <a:t>(A, B) = 2 * ar(A</a:t>
            </a:r>
            <a:r>
              <a:rPr lang="en-GB" sz="1500">
                <a:solidFill>
                  <a:srgbClr val="001D35"/>
                </a:solidFill>
                <a:highlight>
                  <a:schemeClr val="lt1"/>
                </a:highlight>
              </a:rPr>
              <a:t>∩</a:t>
            </a:r>
            <a:r>
              <a:rPr lang="en-GB" sz="2200">
                <a:solidFill>
                  <a:srgbClr val="001D35"/>
                </a:solidFill>
                <a:highlight>
                  <a:schemeClr val="lt1"/>
                </a:highlight>
              </a:rPr>
              <a:t>B) / [ar(A) + ar(B)]</a:t>
            </a:r>
            <a:endParaRPr sz="2200">
              <a:solidFill>
                <a:srgbClr val="001D35"/>
              </a:solidFill>
              <a:highlight>
                <a:schemeClr val="lt1"/>
              </a:highlight>
            </a:endParaRPr>
          </a:p>
          <a:p>
            <a:pPr indent="0" lvl="0" marL="0" rtl="0" algn="l">
              <a:spcBef>
                <a:spcPts val="0"/>
              </a:spcBef>
              <a:spcAft>
                <a:spcPts val="0"/>
              </a:spcAft>
              <a:buNone/>
            </a:pPr>
            <a:r>
              <a:t/>
            </a:r>
            <a:endParaRPr sz="2200">
              <a:solidFill>
                <a:srgbClr val="001D35"/>
              </a:solidFill>
              <a:highlight>
                <a:schemeClr val="lt1"/>
              </a:highlight>
            </a:endParaRPr>
          </a:p>
          <a:p>
            <a:pPr indent="0" lvl="0" marL="0" rtl="0" algn="l">
              <a:spcBef>
                <a:spcPts val="0"/>
              </a:spcBef>
              <a:spcAft>
                <a:spcPts val="0"/>
              </a:spcAft>
              <a:buNone/>
            </a:pPr>
            <a:r>
              <a:rPr lang="en-GB" sz="2200">
                <a:solidFill>
                  <a:srgbClr val="001D35"/>
                </a:solidFill>
                <a:highlight>
                  <a:schemeClr val="lt1"/>
                </a:highlight>
              </a:rPr>
              <a:t>The classification loss gets modified to </a:t>
            </a:r>
            <a:endParaRPr sz="2200">
              <a:solidFill>
                <a:srgbClr val="001D35"/>
              </a:solidFill>
              <a:highlight>
                <a:schemeClr val="lt1"/>
              </a:highlight>
            </a:endParaRPr>
          </a:p>
          <a:p>
            <a:pPr indent="0" lvl="0" marL="0" rtl="0" algn="l">
              <a:spcBef>
                <a:spcPts val="0"/>
              </a:spcBef>
              <a:spcAft>
                <a:spcPts val="0"/>
              </a:spcAft>
              <a:buNone/>
            </a:pPr>
            <a:r>
              <a:t/>
            </a:r>
            <a:endParaRPr sz="2200">
              <a:solidFill>
                <a:srgbClr val="001D35"/>
              </a:solidFill>
              <a:highlight>
                <a:schemeClr val="lt1"/>
              </a:highlight>
            </a:endParaRPr>
          </a:p>
          <a:p>
            <a:pPr indent="0" lvl="0" marL="0" rtl="0" algn="l">
              <a:spcBef>
                <a:spcPts val="0"/>
              </a:spcBef>
              <a:spcAft>
                <a:spcPts val="0"/>
              </a:spcAft>
              <a:buNone/>
            </a:pPr>
            <a:r>
              <a:t/>
            </a:r>
            <a:endParaRPr sz="2200">
              <a:solidFill>
                <a:srgbClr val="001D35"/>
              </a:solidFill>
              <a:highlight>
                <a:schemeClr val="lt1"/>
              </a:highlight>
            </a:endParaRPr>
          </a:p>
          <a:p>
            <a:pPr indent="0" lvl="0" marL="0" rtl="0" algn="l">
              <a:spcBef>
                <a:spcPts val="0"/>
              </a:spcBef>
              <a:spcAft>
                <a:spcPts val="0"/>
              </a:spcAft>
              <a:buNone/>
            </a:pPr>
            <a:r>
              <a:t/>
            </a:r>
            <a:endParaRPr sz="2200">
              <a:solidFill>
                <a:srgbClr val="001D35"/>
              </a:solidFill>
              <a:highlight>
                <a:schemeClr val="lt1"/>
              </a:highlight>
            </a:endParaRPr>
          </a:p>
          <a:p>
            <a:pPr indent="0" lvl="0" marL="0" rtl="0" algn="l">
              <a:spcBef>
                <a:spcPts val="0"/>
              </a:spcBef>
              <a:spcAft>
                <a:spcPts val="0"/>
              </a:spcAft>
              <a:buNone/>
            </a:pPr>
            <a:r>
              <a:t/>
            </a:r>
            <a:endParaRPr sz="2200">
              <a:solidFill>
                <a:srgbClr val="001D35"/>
              </a:solidFill>
              <a:highlight>
                <a:schemeClr val="lt1"/>
              </a:highlight>
            </a:endParaRPr>
          </a:p>
          <a:p>
            <a:pPr indent="0" lvl="0" marL="0" rtl="0" algn="l">
              <a:spcBef>
                <a:spcPts val="0"/>
              </a:spcBef>
              <a:spcAft>
                <a:spcPts val="0"/>
              </a:spcAft>
              <a:buNone/>
            </a:pPr>
            <a:r>
              <a:rPr lang="en-GB" sz="2200">
                <a:solidFill>
                  <a:srgbClr val="001D35"/>
                </a:solidFill>
                <a:highlight>
                  <a:schemeClr val="lt1"/>
                </a:highlight>
              </a:rPr>
              <a:t>w</a:t>
            </a:r>
            <a:r>
              <a:rPr lang="en-GB" sz="2200">
                <a:solidFill>
                  <a:srgbClr val="001D35"/>
                </a:solidFill>
                <a:highlight>
                  <a:schemeClr val="lt1"/>
                </a:highlight>
              </a:rPr>
              <a:t>here ε is very small positive number to avoid division by 0.</a:t>
            </a:r>
            <a:endParaRPr sz="2200">
              <a:solidFill>
                <a:srgbClr val="001D35"/>
              </a:solidFill>
              <a:highlight>
                <a:schemeClr val="lt1"/>
              </a:highlight>
            </a:endParaRPr>
          </a:p>
        </p:txBody>
      </p:sp>
      <p:pic>
        <p:nvPicPr>
          <p:cNvPr id="129" name="Google Shape;129;p24"/>
          <p:cNvPicPr preferRelativeResize="0"/>
          <p:nvPr/>
        </p:nvPicPr>
        <p:blipFill>
          <a:blip r:embed="rId3">
            <a:alphaModFix/>
          </a:blip>
          <a:stretch>
            <a:fillRect/>
          </a:stretch>
        </p:blipFill>
        <p:spPr>
          <a:xfrm>
            <a:off x="0" y="2104800"/>
            <a:ext cx="4994825" cy="103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FF0000"/>
                </a:solidFill>
              </a:rPr>
              <a:t>Non maximal Suppresion</a:t>
            </a:r>
            <a:endParaRPr>
              <a:solidFill>
                <a:srgbClr val="FF0000"/>
              </a:solidFill>
            </a:endParaRPr>
          </a:p>
        </p:txBody>
      </p:sp>
      <p:sp>
        <p:nvSpPr>
          <p:cNvPr id="135" name="Google Shape;135;p25"/>
          <p:cNvSpPr txBox="1"/>
          <p:nvPr>
            <p:ph idx="1" type="body"/>
          </p:nvPr>
        </p:nvSpPr>
        <p:spPr>
          <a:xfrm>
            <a:off x="0" y="572700"/>
            <a:ext cx="9144000" cy="4570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GB">
                <a:solidFill>
                  <a:schemeClr val="dk1"/>
                </a:solidFill>
              </a:rPr>
              <a:t>It is possible that the algorithm predicts multiple bounding boxes (in same or different grid cells) actually recognising the same object, if it is large.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First of all, we discard all bounding boxes with confidence score below a certain threshold.</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Then we categorise every bounding box to a particular class.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For each class, we sort all the bounding boxes in descending order of confidence score.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Now for each box in the sorted list, we find its IoU with all the bounding boxes below it in same class, starting from top. Whenever the IoU is below a certain threshold, we discard that bounding box.</a:t>
            </a:r>
            <a:endParaRPr>
              <a:solidFill>
                <a:schemeClr val="dk1"/>
              </a:solidFill>
            </a:endParaRPr>
          </a:p>
          <a:p>
            <a:pPr indent="0" lvl="0" marL="0" rtl="0" algn="l">
              <a:spcBef>
                <a:spcPts val="1200"/>
              </a:spcBef>
              <a:spcAft>
                <a:spcPts val="0"/>
              </a:spcAft>
              <a:buNone/>
            </a:pPr>
            <a:r>
              <a:rPr lang="en-GB">
                <a:solidFill>
                  <a:srgbClr val="FF0000"/>
                </a:solidFill>
              </a:rPr>
              <a:t>Limitation:- </a:t>
            </a:r>
            <a:r>
              <a:rPr lang="en-GB">
                <a:solidFill>
                  <a:schemeClr val="dk1"/>
                </a:solidFill>
              </a:rPr>
              <a:t>In case the bounding box is categorised into the wrong class, then there is a chance that wrong bounding boxes get discarded due to high IoU with bounding boxes of “actually another” class.</a:t>
            </a:r>
            <a:endParaRPr>
              <a:solidFill>
                <a:schemeClr val="dk1"/>
              </a:solidFill>
            </a:endParaRPr>
          </a:p>
          <a:p>
            <a:pPr indent="0" lvl="0" marL="0" rtl="0" algn="l">
              <a:spcBef>
                <a:spcPts val="1200"/>
              </a:spcBef>
              <a:spcAft>
                <a:spcPts val="1200"/>
              </a:spcAft>
              <a:buNone/>
            </a:pPr>
            <a:r>
              <a:rPr lang="en-GB">
                <a:solidFill>
                  <a:schemeClr val="dk1"/>
                </a:solidFill>
              </a:rPr>
              <a:t>NMS adds </a:t>
            </a:r>
            <a:r>
              <a:rPr lang="en-GB">
                <a:solidFill>
                  <a:schemeClr val="dk1"/>
                </a:solidFill>
              </a:rPr>
              <a:t>up to</a:t>
            </a:r>
            <a:r>
              <a:rPr lang="en-GB">
                <a:solidFill>
                  <a:schemeClr val="dk1"/>
                </a:solidFill>
              </a:rPr>
              <a:t> 2-3% to mAP.</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FF0000"/>
                </a:solidFill>
              </a:rPr>
              <a:t>Version 2</a:t>
            </a:r>
            <a:endParaRPr>
              <a:solidFill>
                <a:srgbClr val="FF0000"/>
              </a:solidFill>
            </a:endParaRPr>
          </a:p>
        </p:txBody>
      </p:sp>
      <p:sp>
        <p:nvSpPr>
          <p:cNvPr id="141" name="Google Shape;141;p26"/>
          <p:cNvSpPr txBox="1"/>
          <p:nvPr>
            <p:ph idx="1" type="body"/>
          </p:nvPr>
        </p:nvSpPr>
        <p:spPr>
          <a:xfrm>
            <a:off x="0" y="572700"/>
            <a:ext cx="91440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0000"/>
                </a:solidFill>
              </a:rPr>
              <a:t>mAP </a:t>
            </a:r>
            <a:r>
              <a:rPr lang="en-GB">
                <a:solidFill>
                  <a:srgbClr val="1F1F1F"/>
                </a:solidFill>
                <a:highlight>
                  <a:srgbClr val="FFFFFF"/>
                </a:highlight>
              </a:rPr>
              <a:t>→ mean Average Precision. A model is more accurate if it has higher value.</a:t>
            </a:r>
            <a:endParaRPr>
              <a:solidFill>
                <a:srgbClr val="1F1F1F"/>
              </a:solidFill>
              <a:highlight>
                <a:srgbClr val="FFFFFF"/>
              </a:highlight>
            </a:endParaRPr>
          </a:p>
          <a:p>
            <a:pPr indent="-342900" lvl="0" marL="457200" rtl="0" algn="l">
              <a:spcBef>
                <a:spcPts val="1200"/>
              </a:spcBef>
              <a:spcAft>
                <a:spcPts val="0"/>
              </a:spcAft>
              <a:buClr>
                <a:srgbClr val="1F1F1F"/>
              </a:buClr>
              <a:buSzPts val="1800"/>
              <a:buChar char="●"/>
            </a:pPr>
            <a:r>
              <a:t/>
            </a:r>
            <a:endParaRPr>
              <a:solidFill>
                <a:srgbClr val="1F1F1F"/>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0000"/>
                </a:solidFill>
              </a:rPr>
              <a:t>Components of network:-</a:t>
            </a:r>
            <a:endParaRPr>
              <a:solidFill>
                <a:srgbClr val="FF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24 convolutional layers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4 maxpool layers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2 dense layers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The backbone is inspired from GoogleNet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There is also a faster version of Yolo which has just 9 convolutional layers with lesser filters but same training and testing parametres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52175"/>
            <a:ext cx="8520600" cy="133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FF0000"/>
                </a:solidFill>
              </a:rPr>
              <a:t>Some fixed </a:t>
            </a:r>
            <a:r>
              <a:rPr lang="en-GB">
                <a:solidFill>
                  <a:srgbClr val="FF0000"/>
                </a:solidFill>
              </a:rPr>
              <a:t>contents</a:t>
            </a:r>
            <a:r>
              <a:rPr lang="en-GB">
                <a:solidFill>
                  <a:srgbClr val="FF0000"/>
                </a:solidFill>
              </a:rPr>
              <a:t> of the model</a:t>
            </a:r>
            <a:endParaRPr>
              <a:solidFill>
                <a:srgbClr val="FF0000"/>
              </a:solidFill>
            </a:endParaRPr>
          </a:p>
          <a:p>
            <a:pPr indent="0" lvl="0" marL="0" rtl="0" algn="ctr">
              <a:spcBef>
                <a:spcPts val="0"/>
              </a:spcBef>
              <a:spcAft>
                <a:spcPts val="0"/>
              </a:spcAft>
              <a:buNone/>
            </a:pPr>
            <a:r>
              <a:rPr lang="en-GB" sz="2200"/>
              <a:t>(neither </a:t>
            </a:r>
            <a:r>
              <a:rPr lang="en-GB" sz="2200"/>
              <a:t>parameters</a:t>
            </a:r>
            <a:r>
              <a:rPr lang="en-GB" sz="2200"/>
              <a:t> nor </a:t>
            </a:r>
            <a:r>
              <a:rPr lang="en-GB" sz="2200"/>
              <a:t>hyperparameters</a:t>
            </a:r>
            <a:r>
              <a:rPr lang="en-GB" sz="2200"/>
              <a:t>)</a:t>
            </a:r>
            <a:endParaRPr sz="2200"/>
          </a:p>
        </p:txBody>
      </p:sp>
      <p:sp>
        <p:nvSpPr>
          <p:cNvPr id="67" name="Google Shape;67;p15"/>
          <p:cNvSpPr txBox="1"/>
          <p:nvPr>
            <p:ph idx="1" type="body"/>
          </p:nvPr>
        </p:nvSpPr>
        <p:spPr>
          <a:xfrm>
            <a:off x="311700" y="1786100"/>
            <a:ext cx="8520600" cy="278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Char char="●"/>
            </a:pPr>
            <a:r>
              <a:rPr lang="en-GB">
                <a:solidFill>
                  <a:srgbClr val="FF0000"/>
                </a:solidFill>
              </a:rPr>
              <a:t>C </a:t>
            </a:r>
            <a:r>
              <a:rPr lang="en-GB">
                <a:solidFill>
                  <a:srgbClr val="1F1F1F"/>
                </a:solidFill>
                <a:highlight>
                  <a:srgbClr val="FFFFFF"/>
                </a:highlight>
              </a:rPr>
              <a:t>→ Total number of classes</a:t>
            </a:r>
            <a:endParaRPr>
              <a:solidFill>
                <a:srgbClr val="1F1F1F"/>
              </a:solidFill>
              <a:highlight>
                <a:srgbClr val="FFFFFF"/>
              </a:highlight>
            </a:endParaRPr>
          </a:p>
          <a:p>
            <a:pPr indent="-342900" lvl="0" marL="457200" rtl="0" algn="l">
              <a:spcBef>
                <a:spcPts val="0"/>
              </a:spcBef>
              <a:spcAft>
                <a:spcPts val="0"/>
              </a:spcAft>
              <a:buClr>
                <a:srgbClr val="FF0000"/>
              </a:buClr>
              <a:buSzPts val="1800"/>
              <a:buChar char="●"/>
            </a:pPr>
            <a:r>
              <a:rPr lang="en-GB">
                <a:solidFill>
                  <a:srgbClr val="FF0000"/>
                </a:solidFill>
                <a:highlight>
                  <a:srgbClr val="FFFFFF"/>
                </a:highlight>
              </a:rPr>
              <a:t>B </a:t>
            </a:r>
            <a:r>
              <a:rPr lang="en-GB">
                <a:solidFill>
                  <a:srgbClr val="1F1F1F"/>
                </a:solidFill>
                <a:highlight>
                  <a:srgbClr val="FFFFFF"/>
                </a:highlight>
              </a:rPr>
              <a:t>→ Number of bounding boxes per each grid cell </a:t>
            </a:r>
            <a:endParaRPr>
              <a:solidFill>
                <a:srgbClr val="1F1F1F"/>
              </a:solidFill>
              <a:highlight>
                <a:srgbClr val="FFFFFF"/>
              </a:highlight>
            </a:endParaRPr>
          </a:p>
          <a:p>
            <a:pPr indent="-342900" lvl="0" marL="457200" rtl="0" algn="l">
              <a:spcBef>
                <a:spcPts val="0"/>
              </a:spcBef>
              <a:spcAft>
                <a:spcPts val="0"/>
              </a:spcAft>
              <a:buClr>
                <a:srgbClr val="FF0000"/>
              </a:buClr>
              <a:buSzPts val="1800"/>
              <a:buChar char="●"/>
            </a:pPr>
            <a:r>
              <a:rPr lang="en-GB">
                <a:solidFill>
                  <a:srgbClr val="FF0000"/>
                </a:solidFill>
                <a:highlight>
                  <a:srgbClr val="FFFFFF"/>
                </a:highlight>
              </a:rPr>
              <a:t>S </a:t>
            </a:r>
            <a:r>
              <a:rPr lang="en-GB">
                <a:solidFill>
                  <a:srgbClr val="1F1F1F"/>
                </a:solidFill>
                <a:highlight>
                  <a:srgbClr val="FFFFFF"/>
                </a:highlight>
              </a:rPr>
              <a:t>→ The whole image is divided into this number or grid cells in each row and </a:t>
            </a:r>
            <a:r>
              <a:rPr lang="en-GB">
                <a:solidFill>
                  <a:srgbClr val="1F1F1F"/>
                </a:solidFill>
                <a:highlight>
                  <a:srgbClr val="FFFFFF"/>
                </a:highlight>
              </a:rPr>
              <a:t>column</a:t>
            </a:r>
            <a:r>
              <a:rPr lang="en-GB">
                <a:solidFill>
                  <a:srgbClr val="1F1F1F"/>
                </a:solidFill>
                <a:highlight>
                  <a:srgbClr val="FFFFFF"/>
                </a:highlight>
              </a:rPr>
              <a:t> (So total number of grid cells will be S</a:t>
            </a:r>
            <a:r>
              <a:rPr baseline="30000" lang="en-GB">
                <a:solidFill>
                  <a:srgbClr val="1F1F1F"/>
                </a:solidFill>
                <a:highlight>
                  <a:srgbClr val="FFFFFF"/>
                </a:highlight>
              </a:rPr>
              <a:t>2</a:t>
            </a:r>
            <a:r>
              <a:rPr lang="en-GB">
                <a:solidFill>
                  <a:srgbClr val="1F1F1F"/>
                </a:solidFill>
                <a:highlight>
                  <a:srgbClr val="FFFFFF"/>
                </a:highlight>
              </a:rPr>
              <a:t>)</a:t>
            </a:r>
            <a:endParaRPr sz="1900">
              <a:solidFill>
                <a:srgbClr val="FF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647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0000"/>
                </a:solidFill>
              </a:rPr>
              <a:t>Predicted output of model:-</a:t>
            </a:r>
            <a:endParaRPr>
              <a:solidFill>
                <a:srgbClr val="FF0000"/>
              </a:solidFill>
            </a:endParaRPr>
          </a:p>
        </p:txBody>
      </p:sp>
      <p:sp>
        <p:nvSpPr>
          <p:cNvPr id="73" name="Google Shape;73;p16"/>
          <p:cNvSpPr txBox="1"/>
          <p:nvPr>
            <p:ph idx="1" type="body"/>
          </p:nvPr>
        </p:nvSpPr>
        <p:spPr>
          <a:xfrm>
            <a:off x="0" y="508700"/>
            <a:ext cx="9144000" cy="46347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GB">
                <a:solidFill>
                  <a:schemeClr val="dk1"/>
                </a:solidFill>
              </a:rPr>
              <a:t>It is a 3rd rank tensor of dimensions S * S * (C + 5 * B). This can be considered as S * S vectors of size (C + 5 * B) for each grid cell.</a:t>
            </a:r>
            <a:endParaRPr>
              <a:solidFill>
                <a:schemeClr val="dk1"/>
              </a:solidFill>
            </a:endParaRPr>
          </a:p>
          <a:p>
            <a:pPr indent="0" lvl="0" marL="457200" rtl="0" algn="l">
              <a:lnSpc>
                <a:spcPct val="100000"/>
              </a:lnSpc>
              <a:spcBef>
                <a:spcPts val="1200"/>
              </a:spcBef>
              <a:spcAft>
                <a:spcPts val="0"/>
              </a:spcAft>
              <a:buNone/>
            </a:pPr>
            <a:r>
              <a:rPr lang="en-GB">
                <a:solidFill>
                  <a:srgbClr val="FF0000"/>
                </a:solidFill>
              </a:rPr>
              <a:t>For each grid cell </a:t>
            </a:r>
            <a:r>
              <a:rPr lang="en-GB">
                <a:solidFill>
                  <a:srgbClr val="0000FF"/>
                </a:solidFill>
              </a:rPr>
              <a:t>i</a:t>
            </a:r>
            <a:r>
              <a:rPr lang="en-GB">
                <a:solidFill>
                  <a:srgbClr val="FF0000"/>
                </a:solidFill>
              </a:rPr>
              <a:t>:-</a:t>
            </a:r>
            <a:endParaRPr>
              <a:solidFill>
                <a:srgbClr val="FF0000"/>
              </a:solidFill>
            </a:endParaRPr>
          </a:p>
          <a:p>
            <a:pPr indent="-336550" lvl="0" marL="914400" rtl="0" algn="l">
              <a:spcBef>
                <a:spcPts val="0"/>
              </a:spcBef>
              <a:spcAft>
                <a:spcPts val="0"/>
              </a:spcAft>
              <a:buClr>
                <a:schemeClr val="dk1"/>
              </a:buClr>
              <a:buSzPts val="1700"/>
              <a:buChar char="❖"/>
            </a:pPr>
            <a:r>
              <a:rPr lang="en-GB" sz="1700">
                <a:solidFill>
                  <a:schemeClr val="dk1"/>
                </a:solidFill>
              </a:rPr>
              <a:t>There are C number of probabilities for each class </a:t>
            </a:r>
            <a:r>
              <a:rPr lang="en-GB" sz="1700">
                <a:solidFill>
                  <a:srgbClr val="0000FF"/>
                </a:solidFill>
              </a:rPr>
              <a:t>c</a:t>
            </a:r>
            <a:r>
              <a:rPr lang="en-GB" sz="1700">
                <a:solidFill>
                  <a:schemeClr val="dk1"/>
                </a:solidFill>
              </a:rPr>
              <a:t> which depicts the probability that the grid cell </a:t>
            </a:r>
            <a:r>
              <a:rPr lang="en-GB" sz="1700">
                <a:solidFill>
                  <a:srgbClr val="0000FF"/>
                </a:solidFill>
              </a:rPr>
              <a:t>i </a:t>
            </a:r>
            <a:r>
              <a:rPr lang="en-GB" sz="1700">
                <a:solidFill>
                  <a:schemeClr val="dk1"/>
                </a:solidFill>
              </a:rPr>
              <a:t>detects an object of class </a:t>
            </a:r>
            <a:r>
              <a:rPr lang="en-GB" sz="1700">
                <a:solidFill>
                  <a:srgbClr val="0000FF"/>
                </a:solidFill>
              </a:rPr>
              <a:t>c</a:t>
            </a:r>
            <a:r>
              <a:rPr lang="en-GB" sz="1700">
                <a:solidFill>
                  <a:schemeClr val="dk1"/>
                </a:solidFill>
              </a:rPr>
              <a:t>. It is denoted by p</a:t>
            </a:r>
            <a:r>
              <a:rPr baseline="-25000" lang="en-GB" sz="1700">
                <a:solidFill>
                  <a:srgbClr val="0000FF"/>
                </a:solidFill>
              </a:rPr>
              <a:t>c</a:t>
            </a:r>
            <a:r>
              <a:rPr lang="en-GB" sz="1700">
                <a:solidFill>
                  <a:schemeClr val="dk1"/>
                </a:solidFill>
              </a:rPr>
              <a:t>(</a:t>
            </a:r>
            <a:r>
              <a:rPr lang="en-GB" sz="1700">
                <a:solidFill>
                  <a:srgbClr val="0000FF"/>
                </a:solidFill>
              </a:rPr>
              <a:t>i</a:t>
            </a:r>
            <a:r>
              <a:rPr lang="en-GB" sz="1700">
                <a:solidFill>
                  <a:schemeClr val="dk1"/>
                </a:solidFill>
              </a:rPr>
              <a:t>).</a:t>
            </a:r>
            <a:endParaRPr sz="1700">
              <a:solidFill>
                <a:schemeClr val="dk1"/>
              </a:solidFill>
            </a:endParaRPr>
          </a:p>
          <a:p>
            <a:pPr indent="-336550" lvl="0" marL="914400" rtl="0" algn="l">
              <a:spcBef>
                <a:spcPts val="0"/>
              </a:spcBef>
              <a:spcAft>
                <a:spcPts val="0"/>
              </a:spcAft>
              <a:buClr>
                <a:schemeClr val="dk1"/>
              </a:buClr>
              <a:buSzPts val="1700"/>
              <a:buChar char="❖"/>
            </a:pPr>
            <a:r>
              <a:rPr lang="en-GB" sz="1700">
                <a:solidFill>
                  <a:schemeClr val="dk1"/>
                </a:solidFill>
              </a:rPr>
              <a:t>The model predicts B number of bounding boxes for each grid cell, so there will be B number of vectors of size 5.</a:t>
            </a:r>
            <a:endParaRPr sz="1700">
              <a:solidFill>
                <a:schemeClr val="dk1"/>
              </a:solidFill>
            </a:endParaRPr>
          </a:p>
          <a:p>
            <a:pPr indent="0" lvl="0" marL="0" rtl="0" algn="l">
              <a:spcBef>
                <a:spcPts val="1200"/>
              </a:spcBef>
              <a:spcAft>
                <a:spcPts val="0"/>
              </a:spcAft>
              <a:buNone/>
            </a:pPr>
            <a:r>
              <a:rPr lang="en-GB">
                <a:solidFill>
                  <a:schemeClr val="dk1"/>
                </a:solidFill>
              </a:rPr>
              <a:t>		</a:t>
            </a:r>
            <a:r>
              <a:rPr lang="en-GB" sz="1700">
                <a:solidFill>
                  <a:srgbClr val="FF0000"/>
                </a:solidFill>
              </a:rPr>
              <a:t>For each bounding box </a:t>
            </a:r>
            <a:r>
              <a:rPr lang="en-GB" sz="1700">
                <a:solidFill>
                  <a:srgbClr val="0000FF"/>
                </a:solidFill>
              </a:rPr>
              <a:t>j </a:t>
            </a:r>
            <a:r>
              <a:rPr lang="en-GB" sz="1700">
                <a:solidFill>
                  <a:srgbClr val="FF0000"/>
                </a:solidFill>
              </a:rPr>
              <a:t>of grid cell </a:t>
            </a:r>
            <a:r>
              <a:rPr lang="en-GB" sz="1700">
                <a:solidFill>
                  <a:srgbClr val="0000FF"/>
                </a:solidFill>
              </a:rPr>
              <a:t>i </a:t>
            </a:r>
            <a:r>
              <a:rPr lang="en-GB" sz="1700">
                <a:solidFill>
                  <a:srgbClr val="FF0000"/>
                </a:solidFill>
              </a:rPr>
              <a:t>:-</a:t>
            </a:r>
            <a:endParaRPr sz="1700">
              <a:solidFill>
                <a:srgbClr val="FF0000"/>
              </a:solidFill>
            </a:endParaRPr>
          </a:p>
          <a:p>
            <a:pPr indent="-336550" lvl="0" marL="1371600" rtl="0" algn="l">
              <a:spcBef>
                <a:spcPts val="0"/>
              </a:spcBef>
              <a:spcAft>
                <a:spcPts val="0"/>
              </a:spcAft>
              <a:buClr>
                <a:schemeClr val="dk1"/>
              </a:buClr>
              <a:buSzPts val="1700"/>
              <a:buAutoNum type="arabicPeriod"/>
            </a:pPr>
            <a:r>
              <a:rPr lang="en-GB" sz="1700">
                <a:solidFill>
                  <a:schemeClr val="dk1"/>
                </a:solidFill>
              </a:rPr>
              <a:t>2 elements x</a:t>
            </a:r>
            <a:r>
              <a:rPr baseline="-25000" lang="en-GB" sz="1700">
                <a:solidFill>
                  <a:srgbClr val="0000FF"/>
                </a:solidFill>
              </a:rPr>
              <a:t>i</a:t>
            </a:r>
            <a:r>
              <a:rPr baseline="-25000" lang="en-GB" sz="1700">
                <a:solidFill>
                  <a:schemeClr val="dk1"/>
                </a:solidFill>
              </a:rPr>
              <a:t>,</a:t>
            </a:r>
            <a:r>
              <a:rPr baseline="-25000" lang="en-GB" sz="1700">
                <a:solidFill>
                  <a:srgbClr val="0000FF"/>
                </a:solidFill>
              </a:rPr>
              <a:t>j</a:t>
            </a:r>
            <a:r>
              <a:rPr lang="en-GB" sz="1700">
                <a:solidFill>
                  <a:schemeClr val="dk1"/>
                </a:solidFill>
              </a:rPr>
              <a:t> and y</a:t>
            </a:r>
            <a:r>
              <a:rPr baseline="-25000" lang="en-GB" sz="1700">
                <a:solidFill>
                  <a:srgbClr val="0000FF"/>
                </a:solidFill>
              </a:rPr>
              <a:t>i</a:t>
            </a:r>
            <a:r>
              <a:rPr baseline="-25000" lang="en-GB" sz="1700">
                <a:solidFill>
                  <a:srgbClr val="000000"/>
                </a:solidFill>
              </a:rPr>
              <a:t>,</a:t>
            </a:r>
            <a:r>
              <a:rPr baseline="-25000" lang="en-GB" sz="1700">
                <a:solidFill>
                  <a:srgbClr val="0000FF"/>
                </a:solidFill>
              </a:rPr>
              <a:t>j </a:t>
            </a:r>
            <a:r>
              <a:rPr lang="en-GB" sz="1700">
                <a:solidFill>
                  <a:srgbClr val="000000"/>
                </a:solidFill>
              </a:rPr>
              <a:t>denotes the </a:t>
            </a:r>
            <a:r>
              <a:rPr lang="en-GB" sz="1700">
                <a:solidFill>
                  <a:srgbClr val="000000"/>
                </a:solidFill>
              </a:rPr>
              <a:t>coordinates</a:t>
            </a:r>
            <a:r>
              <a:rPr lang="en-GB" sz="1700">
                <a:solidFill>
                  <a:srgbClr val="000000"/>
                </a:solidFill>
              </a:rPr>
              <a:t> of the centre of the bounding box relative to the borders of the grid cell. They are respectively divided by the width and height of grid cell, so their values will always lie between 0 and 1</a:t>
            </a:r>
            <a:endParaRPr sz="1700">
              <a:solidFill>
                <a:srgbClr val="000000"/>
              </a:solidFill>
            </a:endParaRPr>
          </a:p>
          <a:p>
            <a:pPr indent="-336550" lvl="0" marL="1371600" rtl="0" algn="l">
              <a:spcBef>
                <a:spcPts val="0"/>
              </a:spcBef>
              <a:spcAft>
                <a:spcPts val="0"/>
              </a:spcAft>
              <a:buClr>
                <a:srgbClr val="000000"/>
              </a:buClr>
              <a:buSzPts val="1700"/>
              <a:buAutoNum type="arabicPeriod"/>
            </a:pPr>
            <a:r>
              <a:rPr lang="en-GB" sz="1700">
                <a:solidFill>
                  <a:srgbClr val="000000"/>
                </a:solidFill>
              </a:rPr>
              <a:t>2 elements w</a:t>
            </a:r>
            <a:r>
              <a:rPr baseline="-25000" lang="en-GB" sz="1700">
                <a:solidFill>
                  <a:srgbClr val="0000FF"/>
                </a:solidFill>
              </a:rPr>
              <a:t>i</a:t>
            </a:r>
            <a:r>
              <a:rPr baseline="-25000" lang="en-GB" sz="1700">
                <a:solidFill>
                  <a:schemeClr val="dk1"/>
                </a:solidFill>
              </a:rPr>
              <a:t>,</a:t>
            </a:r>
            <a:r>
              <a:rPr baseline="-25000" lang="en-GB" sz="1700">
                <a:solidFill>
                  <a:srgbClr val="0000FF"/>
                </a:solidFill>
              </a:rPr>
              <a:t>j </a:t>
            </a:r>
            <a:r>
              <a:rPr lang="en-GB" sz="1700">
                <a:solidFill>
                  <a:schemeClr val="dk1"/>
                </a:solidFill>
              </a:rPr>
              <a:t>and y</a:t>
            </a:r>
            <a:r>
              <a:rPr baseline="-25000" lang="en-GB" sz="1700">
                <a:solidFill>
                  <a:srgbClr val="0000FF"/>
                </a:solidFill>
              </a:rPr>
              <a:t>i</a:t>
            </a:r>
            <a:r>
              <a:rPr baseline="-25000" lang="en-GB" sz="1700">
                <a:solidFill>
                  <a:schemeClr val="dk1"/>
                </a:solidFill>
              </a:rPr>
              <a:t>,</a:t>
            </a:r>
            <a:r>
              <a:rPr baseline="-25000" lang="en-GB" sz="1700">
                <a:solidFill>
                  <a:srgbClr val="0000FF"/>
                </a:solidFill>
              </a:rPr>
              <a:t>j </a:t>
            </a:r>
            <a:r>
              <a:rPr lang="en-GB" sz="1700">
                <a:solidFill>
                  <a:schemeClr val="dk1"/>
                </a:solidFill>
              </a:rPr>
              <a:t>denotes the width and height of the bounding box. They are respectively divided by the width and height of image so that their values always remain between 0 and 1.</a:t>
            </a:r>
            <a:endParaRPr sz="1700">
              <a:solidFill>
                <a:schemeClr val="dk1"/>
              </a:solidFill>
            </a:endParaRPr>
          </a:p>
          <a:p>
            <a:pPr indent="-336550" lvl="0" marL="1371600" rtl="0" algn="l">
              <a:spcBef>
                <a:spcPts val="0"/>
              </a:spcBef>
              <a:spcAft>
                <a:spcPts val="0"/>
              </a:spcAft>
              <a:buClr>
                <a:schemeClr val="dk1"/>
              </a:buClr>
              <a:buSzPts val="1700"/>
              <a:buAutoNum type="arabicPeriod"/>
            </a:pPr>
            <a:r>
              <a:rPr lang="en-GB">
                <a:solidFill>
                  <a:schemeClr val="dk1"/>
                </a:solidFill>
              </a:rPr>
              <a:t>One element P</a:t>
            </a:r>
            <a:r>
              <a:rPr baseline="-25000" lang="en-GB" sz="1700">
                <a:solidFill>
                  <a:srgbClr val="0000FF"/>
                </a:solidFill>
              </a:rPr>
              <a:t>i</a:t>
            </a:r>
            <a:r>
              <a:rPr baseline="-25000" lang="en-GB" sz="1700">
                <a:solidFill>
                  <a:schemeClr val="dk1"/>
                </a:solidFill>
              </a:rPr>
              <a:t>,</a:t>
            </a:r>
            <a:r>
              <a:rPr baseline="-25000" lang="en-GB" sz="1700">
                <a:solidFill>
                  <a:srgbClr val="0000FF"/>
                </a:solidFill>
              </a:rPr>
              <a:t>j </a:t>
            </a:r>
            <a:r>
              <a:rPr lang="en-GB" sz="1700">
                <a:solidFill>
                  <a:schemeClr val="dk1"/>
                </a:solidFill>
              </a:rPr>
              <a:t>stores the probability whether the bounding box detects any object at all or not.</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873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0000"/>
                </a:solidFill>
              </a:rPr>
              <a:t>Ground truth output :-</a:t>
            </a:r>
            <a:endParaRPr>
              <a:solidFill>
                <a:srgbClr val="FF0000"/>
              </a:solidFill>
            </a:endParaRPr>
          </a:p>
        </p:txBody>
      </p:sp>
      <p:sp>
        <p:nvSpPr>
          <p:cNvPr id="79" name="Google Shape;79;p17"/>
          <p:cNvSpPr txBox="1"/>
          <p:nvPr>
            <p:ph idx="1" type="body"/>
          </p:nvPr>
        </p:nvSpPr>
        <p:spPr>
          <a:xfrm>
            <a:off x="0" y="453025"/>
            <a:ext cx="9144000" cy="4690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GB">
                <a:solidFill>
                  <a:schemeClr val="dk1"/>
                </a:solidFill>
              </a:rPr>
              <a:t>Output will be </a:t>
            </a:r>
            <a:r>
              <a:rPr lang="en-GB">
                <a:solidFill>
                  <a:srgbClr val="6AA84F"/>
                </a:solidFill>
              </a:rPr>
              <a:t>sparse</a:t>
            </a:r>
            <a:r>
              <a:rPr lang="en-GB">
                <a:solidFill>
                  <a:schemeClr val="dk1"/>
                </a:solidFill>
              </a:rPr>
              <a:t>, i.e. for most of the grid cells and most of their bounding boxes, there will be no object, so P</a:t>
            </a:r>
            <a:r>
              <a:rPr baseline="-25000" lang="en-GB" sz="1700">
                <a:solidFill>
                  <a:srgbClr val="0000FF"/>
                </a:solidFill>
              </a:rPr>
              <a:t>i</a:t>
            </a:r>
            <a:r>
              <a:rPr baseline="-25000" lang="en-GB" sz="1700">
                <a:solidFill>
                  <a:schemeClr val="dk1"/>
                </a:solidFill>
              </a:rPr>
              <a:t>,</a:t>
            </a:r>
            <a:r>
              <a:rPr baseline="-25000" lang="en-GB" sz="1700">
                <a:solidFill>
                  <a:srgbClr val="0000FF"/>
                </a:solidFill>
              </a:rPr>
              <a:t>j</a:t>
            </a:r>
            <a:r>
              <a:rPr lang="en-GB" sz="1700">
                <a:solidFill>
                  <a:srgbClr val="0000FF"/>
                </a:solidFill>
              </a:rPr>
              <a:t> </a:t>
            </a:r>
            <a:r>
              <a:rPr lang="en-GB" sz="1700">
                <a:solidFill>
                  <a:schemeClr val="dk1"/>
                </a:solidFill>
              </a:rPr>
              <a:t>will be 0. For all such bounding boxes and grid cells, values of other parameters will not matter.</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For any grid cell, there will be either only 1 or no bounding box with P</a:t>
            </a:r>
            <a:r>
              <a:rPr baseline="-25000" lang="en-GB" sz="1700">
                <a:solidFill>
                  <a:srgbClr val="0000FF"/>
                </a:solidFill>
              </a:rPr>
              <a:t>i</a:t>
            </a:r>
            <a:r>
              <a:rPr baseline="-25000" lang="en-GB" sz="1700">
                <a:solidFill>
                  <a:schemeClr val="dk1"/>
                </a:solidFill>
              </a:rPr>
              <a:t>,</a:t>
            </a:r>
            <a:r>
              <a:rPr baseline="-25000" lang="en-GB" sz="1700">
                <a:solidFill>
                  <a:srgbClr val="0000FF"/>
                </a:solidFill>
              </a:rPr>
              <a:t>j</a:t>
            </a:r>
            <a:r>
              <a:rPr lang="en-GB" sz="1700">
                <a:solidFill>
                  <a:srgbClr val="0000FF"/>
                </a:solidFill>
              </a:rPr>
              <a:t> </a:t>
            </a:r>
            <a:r>
              <a:rPr lang="en-GB" sz="1700">
                <a:solidFill>
                  <a:schemeClr val="dk1"/>
                </a:solidFill>
              </a:rPr>
              <a:t>= 1. Such grid cells will be respectively called as </a:t>
            </a:r>
            <a:r>
              <a:rPr lang="en-GB" sz="1700">
                <a:solidFill>
                  <a:srgbClr val="6AA84F"/>
                </a:solidFill>
              </a:rPr>
              <a:t>Occupied </a:t>
            </a:r>
            <a:r>
              <a:rPr lang="en-GB" sz="1700">
                <a:solidFill>
                  <a:schemeClr val="dk1"/>
                </a:solidFill>
              </a:rPr>
              <a:t>or </a:t>
            </a:r>
            <a:r>
              <a:rPr lang="en-GB" sz="1700">
                <a:solidFill>
                  <a:srgbClr val="6AA84F"/>
                </a:solidFill>
              </a:rPr>
              <a:t>Unoccupied.</a:t>
            </a:r>
            <a:r>
              <a:rPr lang="en-GB" sz="1700">
                <a:solidFill>
                  <a:schemeClr val="dk1"/>
                </a:solidFill>
              </a:rPr>
              <a:t> All the other bounding boxes will have P</a:t>
            </a:r>
            <a:r>
              <a:rPr baseline="-25000" lang="en-GB" sz="1700">
                <a:solidFill>
                  <a:srgbClr val="0000FF"/>
                </a:solidFill>
              </a:rPr>
              <a:t>i</a:t>
            </a:r>
            <a:r>
              <a:rPr baseline="-25000" lang="en-GB" sz="1700">
                <a:solidFill>
                  <a:schemeClr val="dk1"/>
                </a:solidFill>
              </a:rPr>
              <a:t>,</a:t>
            </a:r>
            <a:r>
              <a:rPr baseline="-25000" lang="en-GB" sz="1700">
                <a:solidFill>
                  <a:srgbClr val="0000FF"/>
                </a:solidFill>
              </a:rPr>
              <a:t>j</a:t>
            </a:r>
            <a:r>
              <a:rPr lang="en-GB" sz="1700">
                <a:solidFill>
                  <a:srgbClr val="0000FF"/>
                </a:solidFill>
              </a:rPr>
              <a:t> </a:t>
            </a:r>
            <a:r>
              <a:rPr lang="en-GB" sz="1700">
                <a:solidFill>
                  <a:schemeClr val="dk1"/>
                </a:solidFill>
              </a:rPr>
              <a:t>= 0.</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For any unoccupied grid cell, then p</a:t>
            </a:r>
            <a:r>
              <a:rPr baseline="-25000" lang="en-GB" sz="1700">
                <a:solidFill>
                  <a:srgbClr val="0000FF"/>
                </a:solidFill>
              </a:rPr>
              <a:t>c</a:t>
            </a:r>
            <a:r>
              <a:rPr lang="en-GB" sz="1700">
                <a:solidFill>
                  <a:schemeClr val="dk1"/>
                </a:solidFill>
              </a:rPr>
              <a:t>(</a:t>
            </a:r>
            <a:r>
              <a:rPr lang="en-GB" sz="1700">
                <a:solidFill>
                  <a:srgbClr val="0000FF"/>
                </a:solidFill>
              </a:rPr>
              <a:t>i</a:t>
            </a:r>
            <a:r>
              <a:rPr lang="en-GB" sz="1700">
                <a:solidFill>
                  <a:schemeClr val="dk1"/>
                </a:solidFill>
              </a:rPr>
              <a:t>) = 0 for all classes. For occupied grid cells, exactly 1 class has p</a:t>
            </a:r>
            <a:r>
              <a:rPr baseline="-25000" lang="en-GB" sz="1700">
                <a:solidFill>
                  <a:srgbClr val="0000FF"/>
                </a:solidFill>
              </a:rPr>
              <a:t>c</a:t>
            </a:r>
            <a:r>
              <a:rPr lang="en-GB" sz="1700">
                <a:solidFill>
                  <a:schemeClr val="dk1"/>
                </a:solidFill>
              </a:rPr>
              <a:t>(</a:t>
            </a:r>
            <a:r>
              <a:rPr lang="en-GB" sz="1700">
                <a:solidFill>
                  <a:srgbClr val="0000FF"/>
                </a:solidFill>
              </a:rPr>
              <a:t>i</a:t>
            </a:r>
            <a:r>
              <a:rPr lang="en-GB" sz="1700">
                <a:solidFill>
                  <a:schemeClr val="dk1"/>
                </a:solidFill>
              </a:rPr>
              <a:t>) = 1 while all other class have p</a:t>
            </a:r>
            <a:r>
              <a:rPr baseline="-25000" lang="en-GB" sz="1700">
                <a:solidFill>
                  <a:srgbClr val="0000FF"/>
                </a:solidFill>
              </a:rPr>
              <a:t>c</a:t>
            </a:r>
            <a:r>
              <a:rPr lang="en-GB" sz="1700">
                <a:solidFill>
                  <a:schemeClr val="dk1"/>
                </a:solidFill>
              </a:rPr>
              <a:t>(</a:t>
            </a:r>
            <a:r>
              <a:rPr lang="en-GB" sz="1700">
                <a:solidFill>
                  <a:srgbClr val="0000FF"/>
                </a:solidFill>
              </a:rPr>
              <a:t>i</a:t>
            </a:r>
            <a:r>
              <a:rPr lang="en-GB" sz="1700">
                <a:solidFill>
                  <a:schemeClr val="dk1"/>
                </a:solidFill>
              </a:rPr>
              <a:t>) = 0.</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lang="en-GB" sz="1700">
                <a:solidFill>
                  <a:schemeClr val="dk1"/>
                </a:solidFill>
              </a:rPr>
              <a:t>Above shows that our model has a very big limitation that it can’t predict more than 1 objects lying in the same grid cell. So, if the centroid of 2 objects of either same or different class are very close, then it is possible that either 1 of the object is completely unnoticed by our model.</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We will use capped variables to denote predicted values and uncapped ones for ground truth values.</a:t>
            </a: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0" y="-104550"/>
            <a:ext cx="8832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20">
                <a:solidFill>
                  <a:srgbClr val="FF0000"/>
                </a:solidFill>
              </a:rPr>
              <a:t>     </a:t>
            </a:r>
            <a:r>
              <a:rPr lang="en-GB" sz="2420">
                <a:solidFill>
                  <a:srgbClr val="FF0000"/>
                </a:solidFill>
              </a:rPr>
              <a:t>Pre Training</a:t>
            </a:r>
            <a:r>
              <a:rPr lang="en-GB" sz="2420">
                <a:solidFill>
                  <a:srgbClr val="FF0000"/>
                </a:solidFill>
              </a:rPr>
              <a:t> details:-</a:t>
            </a:r>
            <a:endParaRPr sz="2420">
              <a:solidFill>
                <a:srgbClr val="FF0000"/>
              </a:solidFill>
            </a:endParaRPr>
          </a:p>
        </p:txBody>
      </p:sp>
      <p:sp>
        <p:nvSpPr>
          <p:cNvPr id="85" name="Google Shape;85;p18"/>
          <p:cNvSpPr txBox="1"/>
          <p:nvPr>
            <p:ph idx="1" type="body"/>
          </p:nvPr>
        </p:nvSpPr>
        <p:spPr>
          <a:xfrm>
            <a:off x="0" y="313500"/>
            <a:ext cx="9144000" cy="4830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GB">
                <a:solidFill>
                  <a:schemeClr val="dk1"/>
                </a:solidFill>
              </a:rPr>
              <a:t>We </a:t>
            </a:r>
            <a:r>
              <a:rPr lang="en-GB">
                <a:solidFill>
                  <a:schemeClr val="dk1"/>
                </a:solidFill>
              </a:rPr>
              <a:t>pertain</a:t>
            </a:r>
            <a:r>
              <a:rPr lang="en-GB">
                <a:solidFill>
                  <a:schemeClr val="dk1"/>
                </a:solidFill>
              </a:rPr>
              <a:t> our model using first 20 convolution layers followed by an average pooling layer and a dense layer on the ImageNet data set.</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After 1 week, it achieves 88% accuracy on validation dataset.</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GB" sz="2608">
                <a:solidFill>
                  <a:srgbClr val="FF0000"/>
                </a:solidFill>
              </a:rPr>
              <a:t>Training details:-</a:t>
            </a:r>
            <a:endParaRPr sz="2608">
              <a:solidFill>
                <a:srgbClr val="FF0000"/>
              </a:solidFill>
            </a:endParaRPr>
          </a:p>
          <a:p>
            <a:pPr indent="-334327" lvl="0" marL="457200" rtl="0" algn="l">
              <a:spcBef>
                <a:spcPts val="0"/>
              </a:spcBef>
              <a:spcAft>
                <a:spcPts val="0"/>
              </a:spcAft>
              <a:buClr>
                <a:schemeClr val="dk1"/>
              </a:buClr>
              <a:buSzPct val="100000"/>
              <a:buChar char="●"/>
            </a:pPr>
            <a:r>
              <a:rPr lang="en-GB">
                <a:solidFill>
                  <a:schemeClr val="dk1"/>
                </a:solidFill>
              </a:rPr>
              <a:t>Now we add 4 convolutional layers and 2 dense layers with randomly initialised weights. </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Input resolution is increased from 224 * 224 to 448 * 448.</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Final layers uses linear </a:t>
            </a:r>
            <a:r>
              <a:rPr lang="en-GB">
                <a:solidFill>
                  <a:schemeClr val="dk1"/>
                </a:solidFill>
              </a:rPr>
              <a:t>activation</a:t>
            </a:r>
            <a:r>
              <a:rPr lang="en-GB">
                <a:solidFill>
                  <a:schemeClr val="dk1"/>
                </a:solidFill>
              </a:rPr>
              <a:t> function while all other layers use leaky ReLu with alpha = 0.1.</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We take S = 7, B = 2, C = 20 and use PASCAL VOC dataset for training</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We train for 135 epochs on training and validation dataset.</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We use SGD with momentum of 0.9, decay of 5 * 10</a:t>
            </a:r>
            <a:r>
              <a:rPr baseline="30000" lang="en-GB">
                <a:solidFill>
                  <a:schemeClr val="dk1"/>
                </a:solidFill>
              </a:rPr>
              <a:t>-4</a:t>
            </a:r>
            <a:r>
              <a:rPr lang="en-GB">
                <a:solidFill>
                  <a:schemeClr val="dk1"/>
                </a:solidFill>
              </a:rPr>
              <a:t> and batch size of 64.</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We slowly increase learning rate from </a:t>
            </a:r>
            <a:r>
              <a:rPr lang="en-GB">
                <a:solidFill>
                  <a:schemeClr val="dk1"/>
                </a:solidFill>
              </a:rPr>
              <a:t>10</a:t>
            </a:r>
            <a:r>
              <a:rPr baseline="30000" lang="en-GB">
                <a:solidFill>
                  <a:schemeClr val="dk1"/>
                </a:solidFill>
              </a:rPr>
              <a:t>-3</a:t>
            </a:r>
            <a:r>
              <a:rPr lang="en-GB">
                <a:solidFill>
                  <a:schemeClr val="dk1"/>
                </a:solidFill>
              </a:rPr>
              <a:t> to 10</a:t>
            </a:r>
            <a:r>
              <a:rPr baseline="30000" lang="en-GB">
                <a:solidFill>
                  <a:schemeClr val="dk1"/>
                </a:solidFill>
              </a:rPr>
              <a:t>-2</a:t>
            </a:r>
            <a:r>
              <a:rPr lang="en-GB">
                <a:solidFill>
                  <a:schemeClr val="dk1"/>
                </a:solidFill>
              </a:rPr>
              <a:t> for first few epochs, continue with 10</a:t>
            </a:r>
            <a:r>
              <a:rPr baseline="30000" lang="en-GB">
                <a:solidFill>
                  <a:schemeClr val="dk1"/>
                </a:solidFill>
              </a:rPr>
              <a:t>-2</a:t>
            </a:r>
            <a:r>
              <a:rPr lang="en-GB">
                <a:solidFill>
                  <a:schemeClr val="dk1"/>
                </a:solidFill>
              </a:rPr>
              <a:t> for 75 epochs, then 10</a:t>
            </a:r>
            <a:r>
              <a:rPr baseline="30000" lang="en-GB">
                <a:solidFill>
                  <a:schemeClr val="dk1"/>
                </a:solidFill>
              </a:rPr>
              <a:t>-3</a:t>
            </a:r>
            <a:r>
              <a:rPr lang="en-GB">
                <a:solidFill>
                  <a:schemeClr val="dk1"/>
                </a:solidFill>
              </a:rPr>
              <a:t> for 30 epochs and 10</a:t>
            </a:r>
            <a:r>
              <a:rPr baseline="30000" lang="en-GB">
                <a:solidFill>
                  <a:schemeClr val="dk1"/>
                </a:solidFill>
              </a:rPr>
              <a:t>-4</a:t>
            </a:r>
            <a:r>
              <a:rPr lang="en-GB">
                <a:solidFill>
                  <a:schemeClr val="dk1"/>
                </a:solidFill>
              </a:rPr>
              <a:t> for 30 epochs.</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We use dropout ratio of 0.5 for 1st dense layer.</a:t>
            </a:r>
            <a:endParaRPr>
              <a:solidFill>
                <a:schemeClr val="dk1"/>
              </a:solidFill>
            </a:endParaRPr>
          </a:p>
          <a:p>
            <a:pPr indent="-334327" lvl="0" marL="457200" rtl="0" algn="l">
              <a:spcBef>
                <a:spcPts val="0"/>
              </a:spcBef>
              <a:spcAft>
                <a:spcPts val="0"/>
              </a:spcAft>
              <a:buClr>
                <a:schemeClr val="dk1"/>
              </a:buClr>
              <a:buSzPct val="100000"/>
              <a:buChar char="●"/>
            </a:pPr>
            <a:r>
              <a:rPr lang="en-GB">
                <a:solidFill>
                  <a:schemeClr val="dk1"/>
                </a:solidFill>
              </a:rPr>
              <a:t>For Data augmentation, we perform random scaling, upto 20% translation, randomly adjusted exposure and saturation upto a factor of 1.5 in HSV colour space.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0" y="0"/>
            <a:ext cx="9032100" cy="506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FF0000"/>
                </a:solidFill>
              </a:rPr>
              <a:t>Intersection of Union:-</a:t>
            </a:r>
            <a:endParaRPr sz="2000">
              <a:solidFill>
                <a:srgbClr val="FF0000"/>
              </a:solidFill>
            </a:endParaRPr>
          </a:p>
          <a:p>
            <a:pPr indent="0" lvl="0" marL="0" rtl="0" algn="l">
              <a:spcBef>
                <a:spcPts val="0"/>
              </a:spcBef>
              <a:spcAft>
                <a:spcPts val="0"/>
              </a:spcAft>
              <a:buNone/>
            </a:pPr>
            <a:r>
              <a:rPr lang="en-GB" sz="2000"/>
              <a:t>IoU(A, B) = Ar(A </a:t>
            </a:r>
            <a:r>
              <a:rPr lang="en-GB" sz="1500">
                <a:solidFill>
                  <a:srgbClr val="001D35"/>
                </a:solidFill>
                <a:highlight>
                  <a:schemeClr val="lt1"/>
                </a:highlight>
              </a:rPr>
              <a:t>∩ </a:t>
            </a:r>
            <a:r>
              <a:rPr lang="en-GB" sz="2000">
                <a:solidFill>
                  <a:srgbClr val="001D35"/>
                </a:solidFill>
                <a:highlight>
                  <a:schemeClr val="lt1"/>
                </a:highlight>
              </a:rPr>
              <a:t>B) / Ar(A </a:t>
            </a:r>
            <a:r>
              <a:rPr lang="en-GB" sz="2300">
                <a:solidFill>
                  <a:srgbClr val="1F1F1F"/>
                </a:solidFill>
                <a:highlight>
                  <a:srgbClr val="FFFFFF"/>
                </a:highlight>
              </a:rPr>
              <a:t>∪ </a:t>
            </a:r>
            <a:r>
              <a:rPr lang="en-GB" sz="2000">
                <a:solidFill>
                  <a:srgbClr val="1F1F1F"/>
                </a:solidFill>
                <a:highlight>
                  <a:srgbClr val="FFFFFF"/>
                </a:highlight>
              </a:rPr>
              <a:t>B)</a:t>
            </a:r>
            <a:endParaRPr sz="2000">
              <a:solidFill>
                <a:srgbClr val="1F1F1F"/>
              </a:solidFill>
              <a:highlight>
                <a:srgbClr val="FFFFFF"/>
              </a:highlight>
            </a:endParaRPr>
          </a:p>
          <a:p>
            <a:pPr indent="0" lvl="0" marL="0" rtl="0" algn="l">
              <a:spcBef>
                <a:spcPts val="0"/>
              </a:spcBef>
              <a:spcAft>
                <a:spcPts val="0"/>
              </a:spcAft>
              <a:buNone/>
            </a:pPr>
            <a:r>
              <a:t/>
            </a:r>
            <a:endParaRPr sz="2000">
              <a:solidFill>
                <a:srgbClr val="1F1F1F"/>
              </a:solidFill>
              <a:highlight>
                <a:srgbClr val="FFFFFF"/>
              </a:highlight>
            </a:endParaRPr>
          </a:p>
          <a:p>
            <a:pPr indent="0" lvl="0" marL="0" rtl="0" algn="l">
              <a:spcBef>
                <a:spcPts val="0"/>
              </a:spcBef>
              <a:spcAft>
                <a:spcPts val="0"/>
              </a:spcAft>
              <a:buNone/>
            </a:pPr>
            <a:r>
              <a:rPr lang="en-GB" sz="2000">
                <a:solidFill>
                  <a:srgbClr val="FF0000"/>
                </a:solidFill>
                <a:highlight>
                  <a:srgbClr val="FFFFFF"/>
                </a:highlight>
              </a:rPr>
              <a:t>Responsible bounding box:-</a:t>
            </a:r>
            <a:endParaRPr sz="2000">
              <a:solidFill>
                <a:srgbClr val="FF0000"/>
              </a:solidFill>
              <a:highlight>
                <a:srgbClr val="FFFFFF"/>
              </a:highlight>
            </a:endParaRPr>
          </a:p>
          <a:p>
            <a:pPr indent="0" lvl="0" marL="0" rtl="0" algn="l">
              <a:spcBef>
                <a:spcPts val="0"/>
              </a:spcBef>
              <a:spcAft>
                <a:spcPts val="0"/>
              </a:spcAft>
              <a:buNone/>
            </a:pPr>
            <a:r>
              <a:rPr lang="en-GB" sz="2000">
                <a:solidFill>
                  <a:schemeClr val="accent2"/>
                </a:solidFill>
                <a:highlight>
                  <a:srgbClr val="FFFFFF"/>
                </a:highlight>
              </a:rPr>
              <a:t>For any occupied grid cell, it is that predicted bounding box which has highest IoU with the ground truth bounding box of that grid cell. So it must exist uniquely. Unoccupied grid cells will have no responsible bounding box.</a:t>
            </a:r>
            <a:endParaRPr sz="2000">
              <a:solidFill>
                <a:schemeClr val="accent2"/>
              </a:solidFill>
              <a:highlight>
                <a:srgbClr val="FFFFFF"/>
              </a:highlight>
            </a:endParaRPr>
          </a:p>
          <a:p>
            <a:pPr indent="0" lvl="0" marL="0" rtl="0" algn="l">
              <a:spcBef>
                <a:spcPts val="0"/>
              </a:spcBef>
              <a:spcAft>
                <a:spcPts val="0"/>
              </a:spcAft>
              <a:buNone/>
            </a:pPr>
            <a:r>
              <a:t/>
            </a:r>
            <a:endParaRPr sz="2000">
              <a:solidFill>
                <a:schemeClr val="accent2"/>
              </a:solidFill>
              <a:highlight>
                <a:srgbClr val="FFFFFF"/>
              </a:highlight>
            </a:endParaRPr>
          </a:p>
          <a:p>
            <a:pPr indent="0" lvl="0" marL="0" rtl="0" algn="l">
              <a:spcBef>
                <a:spcPts val="0"/>
              </a:spcBef>
              <a:spcAft>
                <a:spcPts val="0"/>
              </a:spcAft>
              <a:buNone/>
            </a:pPr>
            <a:r>
              <a:rPr lang="en-GB" sz="2000">
                <a:solidFill>
                  <a:srgbClr val="FF0000"/>
                </a:solidFill>
                <a:highlight>
                  <a:srgbClr val="FFFFFF"/>
                </a:highlight>
              </a:rPr>
              <a:t>Confidence score:-</a:t>
            </a:r>
            <a:endParaRPr sz="2000">
              <a:solidFill>
                <a:srgbClr val="FF0000"/>
              </a:solidFill>
              <a:highlight>
                <a:srgbClr val="FFFFFF"/>
              </a:highlight>
            </a:endParaRPr>
          </a:p>
          <a:p>
            <a:pPr indent="0" lvl="0" marL="0" rtl="0" algn="l">
              <a:spcBef>
                <a:spcPts val="0"/>
              </a:spcBef>
              <a:spcAft>
                <a:spcPts val="0"/>
              </a:spcAft>
              <a:buNone/>
            </a:pPr>
            <a:r>
              <a:rPr lang="en-GB" sz="2000">
                <a:solidFill>
                  <a:srgbClr val="000000"/>
                </a:solidFill>
                <a:highlight>
                  <a:srgbClr val="FFFFFF"/>
                </a:highlight>
              </a:rPr>
              <a:t>Consider </a:t>
            </a:r>
            <a:r>
              <a:rPr lang="en-GB" sz="2000">
                <a:solidFill>
                  <a:srgbClr val="0000FF"/>
                </a:solidFill>
                <a:highlight>
                  <a:srgbClr val="FFFFFF"/>
                </a:highlight>
              </a:rPr>
              <a:t>j</a:t>
            </a:r>
            <a:r>
              <a:rPr baseline="30000" lang="en-GB" sz="2000">
                <a:highlight>
                  <a:srgbClr val="FFFFFF"/>
                </a:highlight>
              </a:rPr>
              <a:t>th</a:t>
            </a:r>
            <a:r>
              <a:rPr lang="en-GB" sz="2000">
                <a:highlight>
                  <a:srgbClr val="FFFFFF"/>
                </a:highlight>
              </a:rPr>
              <a:t> bounding box of </a:t>
            </a:r>
            <a:r>
              <a:rPr lang="en-GB" sz="2000">
                <a:solidFill>
                  <a:srgbClr val="0000FF"/>
                </a:solidFill>
                <a:highlight>
                  <a:srgbClr val="FFFFFF"/>
                </a:highlight>
              </a:rPr>
              <a:t>i</a:t>
            </a:r>
            <a:r>
              <a:rPr baseline="30000" lang="en-GB" sz="2000">
                <a:highlight>
                  <a:srgbClr val="FFFFFF"/>
                </a:highlight>
              </a:rPr>
              <a:t>th</a:t>
            </a:r>
            <a:r>
              <a:rPr lang="en-GB" sz="2000">
                <a:highlight>
                  <a:srgbClr val="FFFFFF"/>
                </a:highlight>
              </a:rPr>
              <a:t> grid cell. We define:-</a:t>
            </a:r>
            <a:endParaRPr sz="2000">
              <a:highlight>
                <a:srgbClr val="FFFFFF"/>
              </a:highlight>
            </a:endParaRPr>
          </a:p>
          <a:p>
            <a:pPr indent="0" lvl="0" marL="0" rtl="0" algn="l">
              <a:spcBef>
                <a:spcPts val="0"/>
              </a:spcBef>
              <a:spcAft>
                <a:spcPts val="0"/>
              </a:spcAft>
              <a:buNone/>
            </a:pPr>
            <a:r>
              <a:rPr lang="en-GB" sz="2000"/>
              <a:t>C</a:t>
            </a:r>
            <a:r>
              <a:rPr baseline="-25000" lang="en-GB" sz="2000">
                <a:solidFill>
                  <a:srgbClr val="0000FF"/>
                </a:solidFill>
              </a:rPr>
              <a:t>i</a:t>
            </a:r>
            <a:r>
              <a:rPr baseline="-25000" lang="en-GB" sz="2000"/>
              <a:t>,</a:t>
            </a:r>
            <a:r>
              <a:rPr baseline="-25000" lang="en-GB" sz="2000">
                <a:solidFill>
                  <a:srgbClr val="0000FF"/>
                </a:solidFill>
              </a:rPr>
              <a:t>j</a:t>
            </a:r>
            <a:r>
              <a:rPr lang="en-GB" sz="2000">
                <a:solidFill>
                  <a:srgbClr val="0000FF"/>
                </a:solidFill>
              </a:rPr>
              <a:t> </a:t>
            </a:r>
            <a:r>
              <a:rPr lang="en-GB" sz="2000"/>
              <a:t>= P</a:t>
            </a:r>
            <a:r>
              <a:rPr baseline="-25000" lang="en-GB" sz="2000">
                <a:solidFill>
                  <a:srgbClr val="0000FF"/>
                </a:solidFill>
              </a:rPr>
              <a:t>i</a:t>
            </a:r>
            <a:r>
              <a:rPr baseline="-25000" lang="en-GB" sz="2000"/>
              <a:t>,</a:t>
            </a:r>
            <a:r>
              <a:rPr baseline="-25000" lang="en-GB" sz="2000">
                <a:solidFill>
                  <a:srgbClr val="0000FF"/>
                </a:solidFill>
              </a:rPr>
              <a:t>j</a:t>
            </a:r>
            <a:r>
              <a:rPr lang="en-GB" sz="2000">
                <a:solidFill>
                  <a:srgbClr val="0000FF"/>
                </a:solidFill>
              </a:rPr>
              <a:t> </a:t>
            </a:r>
            <a:r>
              <a:rPr lang="en-GB" sz="2000"/>
              <a:t>* IoU(predicted</a:t>
            </a:r>
            <a:r>
              <a:rPr lang="en-GB" sz="2000">
                <a:solidFill>
                  <a:srgbClr val="0000FF"/>
                </a:solidFill>
              </a:rPr>
              <a:t> </a:t>
            </a:r>
            <a:r>
              <a:rPr lang="en-GB" sz="2000"/>
              <a:t>bounding box, ground truth bounding box)</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In case of ground truth, we have to replace “predicted” with “ground truth”. So IoU will always be 1, and P</a:t>
            </a:r>
            <a:r>
              <a:rPr baseline="-25000" lang="en-GB" sz="2000">
                <a:solidFill>
                  <a:srgbClr val="0000FF"/>
                </a:solidFill>
              </a:rPr>
              <a:t>i</a:t>
            </a:r>
            <a:r>
              <a:rPr baseline="-25000" lang="en-GB" sz="2000"/>
              <a:t>,</a:t>
            </a:r>
            <a:r>
              <a:rPr baseline="-25000" lang="en-GB" sz="2000">
                <a:solidFill>
                  <a:srgbClr val="0000FF"/>
                </a:solidFill>
              </a:rPr>
              <a:t>j</a:t>
            </a:r>
            <a:r>
              <a:rPr lang="en-GB" sz="2000">
                <a:solidFill>
                  <a:srgbClr val="0000FF"/>
                </a:solidFill>
              </a:rPr>
              <a:t> </a:t>
            </a:r>
            <a:r>
              <a:rPr lang="en-GB" sz="2000"/>
              <a:t>will be either 0 or 1.</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0" y="0"/>
            <a:ext cx="9144000" cy="4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FF0000"/>
                </a:solidFill>
              </a:rPr>
              <a:t>Total loss </a:t>
            </a:r>
            <a:r>
              <a:rPr lang="en-GB" sz="2000"/>
              <a:t>= Coordinate loss + Confidence loss + Classification loss</a:t>
            </a:r>
            <a:endParaRPr sz="2000"/>
          </a:p>
        </p:txBody>
      </p:sp>
      <p:sp>
        <p:nvSpPr>
          <p:cNvPr id="96" name="Google Shape;96;p20"/>
          <p:cNvSpPr txBox="1"/>
          <p:nvPr/>
        </p:nvSpPr>
        <p:spPr>
          <a:xfrm>
            <a:off x="-5700" y="604763"/>
            <a:ext cx="9144000" cy="14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FF0000"/>
                </a:solidFill>
              </a:rPr>
              <a:t>Coordinate loss:-</a:t>
            </a:r>
            <a:endParaRPr sz="2200">
              <a:solidFill>
                <a:srgbClr val="FF0000"/>
              </a:solidFill>
            </a:endParaRPr>
          </a:p>
          <a:p>
            <a:pPr indent="0" lvl="0" marL="0" rtl="0" algn="ctr">
              <a:lnSpc>
                <a:spcPct val="115000"/>
              </a:lnSpc>
              <a:spcBef>
                <a:spcPts val="0"/>
              </a:spcBef>
              <a:spcAft>
                <a:spcPts val="0"/>
              </a:spcAft>
              <a:buNone/>
            </a:pPr>
            <a:r>
              <a:t/>
            </a:r>
            <a:endParaRPr sz="2200">
              <a:solidFill>
                <a:srgbClr val="0C0D0E"/>
              </a:solidFill>
              <a:highlight>
                <a:srgbClr val="FFFFFF"/>
              </a:highlight>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t/>
            </a:r>
            <a:endParaRPr sz="2200">
              <a:solidFill>
                <a:srgbClr val="0C0D0E"/>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2200">
              <a:solidFill>
                <a:schemeClr val="dk1"/>
              </a:solidFill>
              <a:highlight>
                <a:srgbClr val="FFFFFF"/>
              </a:highlight>
            </a:endParaRPr>
          </a:p>
        </p:txBody>
      </p:sp>
      <p:sp>
        <p:nvSpPr>
          <p:cNvPr id="97" name="Google Shape;97;p20"/>
          <p:cNvSpPr txBox="1"/>
          <p:nvPr/>
        </p:nvSpPr>
        <p:spPr>
          <a:xfrm>
            <a:off x="0" y="2645225"/>
            <a:ext cx="35043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8" name="Google Shape;98;p20"/>
          <p:cNvSpPr txBox="1"/>
          <p:nvPr/>
        </p:nvSpPr>
        <p:spPr>
          <a:xfrm>
            <a:off x="-5700" y="2051351"/>
            <a:ext cx="91440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F0000"/>
                </a:solidFill>
              </a:rPr>
              <a:t>Confidence loss:-</a:t>
            </a:r>
            <a:endParaRPr sz="2000">
              <a:solidFill>
                <a:srgbClr val="FF0000"/>
              </a:solidFill>
            </a:endParaRPr>
          </a:p>
        </p:txBody>
      </p:sp>
      <p:sp>
        <p:nvSpPr>
          <p:cNvPr id="99" name="Google Shape;99;p20"/>
          <p:cNvSpPr txBox="1"/>
          <p:nvPr/>
        </p:nvSpPr>
        <p:spPr>
          <a:xfrm>
            <a:off x="-5700" y="3572200"/>
            <a:ext cx="91440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F0000"/>
                </a:solidFill>
              </a:rPr>
              <a:t>Classification loss:-</a:t>
            </a:r>
            <a:endParaRPr sz="2000">
              <a:solidFill>
                <a:srgbClr val="FF0000"/>
              </a:solidFill>
            </a:endParaRPr>
          </a:p>
        </p:txBody>
      </p:sp>
      <p:sp>
        <p:nvSpPr>
          <p:cNvPr id="100" name="Google Shape;100;p20"/>
          <p:cNvSpPr txBox="1"/>
          <p:nvPr/>
        </p:nvSpPr>
        <p:spPr>
          <a:xfrm>
            <a:off x="926975" y="888450"/>
            <a:ext cx="4635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endParaRPr>
          </a:p>
        </p:txBody>
      </p:sp>
      <p:pic>
        <p:nvPicPr>
          <p:cNvPr id="101" name="Google Shape;101;p20"/>
          <p:cNvPicPr preferRelativeResize="0"/>
          <p:nvPr/>
        </p:nvPicPr>
        <p:blipFill>
          <a:blip r:embed="rId3">
            <a:alphaModFix/>
          </a:blip>
          <a:stretch>
            <a:fillRect/>
          </a:stretch>
        </p:blipFill>
        <p:spPr>
          <a:xfrm>
            <a:off x="-5700" y="1059868"/>
            <a:ext cx="9144000" cy="1022888"/>
          </a:xfrm>
          <a:prstGeom prst="rect">
            <a:avLst/>
          </a:prstGeom>
          <a:noFill/>
          <a:ln>
            <a:noFill/>
          </a:ln>
        </p:spPr>
      </p:pic>
      <p:pic>
        <p:nvPicPr>
          <p:cNvPr id="102" name="Google Shape;102;p20"/>
          <p:cNvPicPr preferRelativeResize="0"/>
          <p:nvPr/>
        </p:nvPicPr>
        <p:blipFill>
          <a:blip r:embed="rId4">
            <a:alphaModFix/>
          </a:blip>
          <a:stretch>
            <a:fillRect/>
          </a:stretch>
        </p:blipFill>
        <p:spPr>
          <a:xfrm>
            <a:off x="0" y="2495588"/>
            <a:ext cx="5437703" cy="1022875"/>
          </a:xfrm>
          <a:prstGeom prst="rect">
            <a:avLst/>
          </a:prstGeom>
          <a:noFill/>
          <a:ln>
            <a:noFill/>
          </a:ln>
        </p:spPr>
      </p:pic>
      <p:pic>
        <p:nvPicPr>
          <p:cNvPr id="103" name="Google Shape;103;p20"/>
          <p:cNvPicPr preferRelativeResize="0"/>
          <p:nvPr/>
        </p:nvPicPr>
        <p:blipFill>
          <a:blip r:embed="rId5">
            <a:alphaModFix/>
          </a:blip>
          <a:stretch>
            <a:fillRect/>
          </a:stretch>
        </p:blipFill>
        <p:spPr>
          <a:xfrm>
            <a:off x="0" y="4069600"/>
            <a:ext cx="3905090" cy="107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Where I</a:t>
            </a:r>
            <a:r>
              <a:rPr baseline="30000" lang="en-GB" sz="2200"/>
              <a:t>obj</a:t>
            </a:r>
            <a:r>
              <a:rPr baseline="-25000" lang="en-GB" sz="2200">
                <a:solidFill>
                  <a:srgbClr val="0000FF"/>
                </a:solidFill>
              </a:rPr>
              <a:t>i</a:t>
            </a:r>
            <a:r>
              <a:rPr lang="en-GB" sz="2200"/>
              <a:t> = { 1 if grid cell </a:t>
            </a:r>
            <a:r>
              <a:rPr lang="en-GB" sz="2200">
                <a:solidFill>
                  <a:srgbClr val="0000FF"/>
                </a:solidFill>
              </a:rPr>
              <a:t>i</a:t>
            </a:r>
            <a:r>
              <a:rPr lang="en-GB" sz="2200">
                <a:solidFill>
                  <a:srgbClr val="000000"/>
                </a:solidFill>
              </a:rPr>
              <a:t> is an occupied grid cell</a:t>
            </a:r>
            <a:endParaRPr sz="2200">
              <a:solidFill>
                <a:srgbClr val="000000"/>
              </a:solidFill>
            </a:endParaRPr>
          </a:p>
          <a:p>
            <a:pPr indent="0" lvl="0" marL="0" rtl="0" algn="l">
              <a:spcBef>
                <a:spcPts val="0"/>
              </a:spcBef>
              <a:spcAft>
                <a:spcPts val="0"/>
              </a:spcAft>
              <a:buNone/>
            </a:pPr>
            <a:r>
              <a:rPr lang="en-GB" sz="2200"/>
              <a:t>			  { Otherwise</a:t>
            </a:r>
            <a:endParaRPr sz="2200"/>
          </a:p>
          <a:p>
            <a:pPr indent="0" lvl="0" marL="0" rtl="0" algn="l">
              <a:spcBef>
                <a:spcPts val="0"/>
              </a:spcBef>
              <a:spcAft>
                <a:spcPts val="0"/>
              </a:spcAft>
              <a:buNone/>
            </a:pPr>
            <a:r>
              <a:rPr lang="en-GB" sz="2200"/>
              <a:t>And I</a:t>
            </a:r>
            <a:r>
              <a:rPr baseline="30000" lang="en-GB" sz="2200"/>
              <a:t>obj</a:t>
            </a:r>
            <a:r>
              <a:rPr baseline="-25000" lang="en-GB" sz="2000">
                <a:solidFill>
                  <a:srgbClr val="0000FF"/>
                </a:solidFill>
              </a:rPr>
              <a:t>i</a:t>
            </a:r>
            <a:r>
              <a:rPr baseline="-25000" lang="en-GB" sz="2000"/>
              <a:t>,</a:t>
            </a:r>
            <a:r>
              <a:rPr baseline="-25000" lang="en-GB" sz="2000">
                <a:solidFill>
                  <a:srgbClr val="0000FF"/>
                </a:solidFill>
              </a:rPr>
              <a:t>j</a:t>
            </a:r>
            <a:r>
              <a:rPr lang="en-GB" sz="2000">
                <a:solidFill>
                  <a:srgbClr val="0000FF"/>
                </a:solidFill>
              </a:rPr>
              <a:t> </a:t>
            </a:r>
            <a:r>
              <a:rPr lang="en-GB" sz="2000"/>
              <a:t>= { 1 if </a:t>
            </a:r>
            <a:r>
              <a:rPr lang="en-GB" sz="2000">
                <a:solidFill>
                  <a:srgbClr val="0000FF"/>
                </a:solidFill>
              </a:rPr>
              <a:t>j</a:t>
            </a:r>
            <a:r>
              <a:rPr baseline="30000" lang="en-GB" sz="2000">
                <a:solidFill>
                  <a:srgbClr val="000000"/>
                </a:solidFill>
              </a:rPr>
              <a:t>th</a:t>
            </a:r>
            <a:r>
              <a:rPr lang="en-GB" sz="2000">
                <a:solidFill>
                  <a:srgbClr val="000000"/>
                </a:solidFill>
              </a:rPr>
              <a:t> bounding box of </a:t>
            </a:r>
            <a:r>
              <a:rPr lang="en-GB" sz="2000">
                <a:solidFill>
                  <a:srgbClr val="0000FF"/>
                </a:solidFill>
              </a:rPr>
              <a:t>i</a:t>
            </a:r>
            <a:r>
              <a:rPr baseline="30000" lang="en-GB" sz="2000"/>
              <a:t>th</a:t>
            </a:r>
            <a:r>
              <a:rPr lang="en-GB" sz="2000"/>
              <a:t> grid cell is responsible bounding box</a:t>
            </a:r>
            <a:endParaRPr sz="2000"/>
          </a:p>
          <a:p>
            <a:pPr indent="0" lvl="0" marL="0" rtl="0" algn="l">
              <a:spcBef>
                <a:spcPts val="0"/>
              </a:spcBef>
              <a:spcAft>
                <a:spcPts val="0"/>
              </a:spcAft>
              <a:buNone/>
            </a:pPr>
            <a:r>
              <a:rPr lang="en-GB" sz="2000"/>
              <a:t>		     { Otherwise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200"/>
              <a:t>I</a:t>
            </a:r>
            <a:r>
              <a:rPr baseline="30000" lang="en-GB" sz="2200"/>
              <a:t>no obj</a:t>
            </a:r>
            <a:r>
              <a:rPr baseline="-25000" lang="en-GB" sz="2000">
                <a:solidFill>
                  <a:srgbClr val="0000FF"/>
                </a:solidFill>
              </a:rPr>
              <a:t>i</a:t>
            </a:r>
            <a:r>
              <a:rPr baseline="-25000" lang="en-GB" sz="2000"/>
              <a:t>,</a:t>
            </a:r>
            <a:r>
              <a:rPr baseline="-25000" lang="en-GB" sz="2000">
                <a:solidFill>
                  <a:srgbClr val="0000FF"/>
                </a:solidFill>
              </a:rPr>
              <a:t>j</a:t>
            </a:r>
            <a:r>
              <a:rPr lang="en-GB" sz="2000">
                <a:solidFill>
                  <a:srgbClr val="0000FF"/>
                </a:solidFill>
              </a:rPr>
              <a:t> </a:t>
            </a:r>
            <a:r>
              <a:rPr lang="en-GB" sz="2000"/>
              <a:t>= 1 - </a:t>
            </a:r>
            <a:r>
              <a:rPr lang="en-GB" sz="2200"/>
              <a:t>I</a:t>
            </a:r>
            <a:r>
              <a:rPr baseline="30000" lang="en-GB" sz="2200"/>
              <a:t>obj</a:t>
            </a:r>
            <a:r>
              <a:rPr baseline="-25000" lang="en-GB" sz="2000">
                <a:solidFill>
                  <a:srgbClr val="0000FF"/>
                </a:solidFill>
              </a:rPr>
              <a:t>i</a:t>
            </a:r>
            <a:r>
              <a:rPr baseline="-25000" lang="en-GB" sz="2000"/>
              <a:t>,</a:t>
            </a:r>
            <a:r>
              <a:rPr baseline="-25000" lang="en-GB" sz="2000">
                <a:solidFill>
                  <a:srgbClr val="0000FF"/>
                </a:solidFill>
              </a:rPr>
              <a:t>j</a:t>
            </a:r>
            <a:r>
              <a:rPr lang="en-GB" sz="2000">
                <a:solidFill>
                  <a:srgbClr val="0000FF"/>
                </a:solidFill>
              </a:rPr>
              <a:t> </a:t>
            </a:r>
            <a:endParaRPr sz="2000">
              <a:solidFill>
                <a:srgbClr val="0000FF"/>
              </a:solidFill>
            </a:endParaRPr>
          </a:p>
          <a:p>
            <a:pPr indent="0" lvl="0" marL="0" rtl="0" algn="l">
              <a:spcBef>
                <a:spcPts val="0"/>
              </a:spcBef>
              <a:spcAft>
                <a:spcPts val="0"/>
              </a:spcAft>
              <a:buNone/>
            </a:pPr>
            <a:r>
              <a:t/>
            </a:r>
            <a:endParaRPr sz="2000">
              <a:solidFill>
                <a:srgbClr val="0000FF"/>
              </a:solidFill>
            </a:endParaRPr>
          </a:p>
          <a:p>
            <a:pPr indent="-355600" lvl="0" marL="457200" rtl="0" algn="l">
              <a:spcBef>
                <a:spcPts val="0"/>
              </a:spcBef>
              <a:spcAft>
                <a:spcPts val="0"/>
              </a:spcAft>
              <a:buClr>
                <a:srgbClr val="000000"/>
              </a:buClr>
              <a:buSzPts val="2000"/>
              <a:buChar char="●"/>
            </a:pPr>
            <a:r>
              <a:rPr lang="en-GB" sz="2000">
                <a:solidFill>
                  <a:srgbClr val="000000"/>
                </a:solidFill>
              </a:rPr>
              <a:t>We used sum squared error because it is easy to optimise</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Our goal is to maximise average precision</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We take high value of λ</a:t>
            </a:r>
            <a:r>
              <a:rPr baseline="-25000" lang="en-GB" sz="2000">
                <a:solidFill>
                  <a:srgbClr val="000000"/>
                </a:solidFill>
              </a:rPr>
              <a:t>coor</a:t>
            </a:r>
            <a:r>
              <a:rPr lang="en-GB" sz="2000">
                <a:solidFill>
                  <a:srgbClr val="000000"/>
                </a:solidFill>
              </a:rPr>
              <a:t>(around 5)</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We take low value of λ</a:t>
            </a:r>
            <a:r>
              <a:rPr baseline="-25000" lang="en-GB" sz="2000">
                <a:solidFill>
                  <a:srgbClr val="000000"/>
                </a:solidFill>
              </a:rPr>
              <a:t>no obj</a:t>
            </a:r>
            <a:r>
              <a:rPr lang="en-GB" sz="2000">
                <a:solidFill>
                  <a:srgbClr val="000000"/>
                </a:solidFill>
              </a:rPr>
              <a:t>(around 0.5) because ground truth is sparse.</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We took square roots of heights and weights because small deviations in large boxes should matter less as compared to small boxes.</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