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5"/>
  </p:notesMasterIdLst>
  <p:sldIdLst>
    <p:sldId id="259" r:id="rId5"/>
    <p:sldId id="262" r:id="rId6"/>
    <p:sldId id="301" r:id="rId7"/>
    <p:sldId id="299" r:id="rId8"/>
    <p:sldId id="303" r:id="rId9"/>
    <p:sldId id="302" r:id="rId10"/>
    <p:sldId id="305" r:id="rId11"/>
    <p:sldId id="304" r:id="rId12"/>
    <p:sldId id="306" r:id="rId13"/>
    <p:sldId id="277"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0" d="100"/>
          <a:sy n="90" d="100"/>
        </p:scale>
        <p:origin x="126" y="9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RITIN TARPADA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8AAFB57-90D3-42F5-ACD9-182E23B35D4E}" type="datetimeFigureOut">
              <a:rPr lang="en-US" smtClean="0"/>
              <a:t>8/30/2024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165DA02-7D2E-4D7E-9A51-BE12BD0F559E}" type="datetimeFigureOut">
              <a:rPr lang="en-US" smtClean="0"/>
              <a:t>8/30/2024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F217537-9236-402D-98FE-9467F47AFC0E}" type="datetimeFigureOut">
              <a:rPr lang="en-US" smtClean="0"/>
              <a:t>8/30/2024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8/30/2024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7F526E-BBC0-4118-9618-A1FEC468D94C}" type="datetimeFigureOut">
              <a:rPr lang="en-US" smtClean="0"/>
              <a:t>8/30/2024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8/30/2024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5AFF13-E0D3-4315-99B6-15A23684FA0E}" type="datetimeFigureOut">
              <a:rPr lang="en-US" smtClean="0"/>
              <a:t>8/30/2024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48F0241-FB28-4037-8A6B-6D2C3CCBF063}" type="datetimeFigureOut">
              <a:rPr lang="en-US" smtClean="0"/>
              <a:t>8/30/2024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73F700-89ED-4BBC-B329-CE0A8B49BF8E}" type="datetimeFigureOut">
              <a:rPr lang="en-US" smtClean="0"/>
              <a:t>8/30/2024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28086A7-B38A-457A-B5BA-1E39F85A9C7E}" type="datetimeFigureOut">
              <a:rPr lang="en-US" smtClean="0"/>
              <a:t>8/30/2024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8C967C6-94DE-4B9D-816D-1C90DB0006BF}" type="datetimeFigureOut">
              <a:rPr lang="en-US" smtClean="0"/>
              <a:t>8/30/2024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9E9E984-F863-4796-B1DC-76AC9F240F0F}" type="datetimeFigureOut">
              <a:rPr lang="en-US" smtClean="0"/>
              <a:t>8/30/2024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D8EC9A-A879-4BF2-B471-DE08846B5113}" type="datetimeFigureOut">
              <a:rPr lang="en-US" smtClean="0"/>
              <a:t>8/30/2024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8/30/2024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8/30/2024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smtClean="0"/>
              <a:t>8/30/2024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476674"/>
            <a:ext cx="8136904" cy="1296143"/>
          </a:xfrm>
        </p:spPr>
        <p:txBody>
          <a:bodyPr/>
          <a:lstStyle/>
          <a:p>
            <a:pPr algn="ctr"/>
            <a:r>
              <a:rPr lang="en-US" b="1" dirty="0">
                <a:latin typeface="Calibri" panose="020F0502020204030204"/>
                <a:cs typeface="Calibri" panose="020F0502020204030204" charset="0"/>
              </a:rPr>
              <a:t>  BANK ANALYTICS PROJECT</a:t>
            </a:r>
          </a:p>
        </p:txBody>
      </p:sp>
      <p:sp>
        <p:nvSpPr>
          <p:cNvPr id="6" name="Title 1"/>
          <p:cNvSpPr>
            <a:spLocks noGrp="1"/>
          </p:cNvSpPr>
          <p:nvPr/>
        </p:nvSpPr>
        <p:spPr>
          <a:xfrm>
            <a:off x="6456040" y="4077072"/>
            <a:ext cx="3672408" cy="1872208"/>
          </a:xfrm>
          <a:prstGeom prst="rect">
            <a:avLst/>
          </a:prstGeom>
          <a:noFill/>
          <a:ln w="9525">
            <a:noFill/>
          </a:ln>
        </p:spPr>
        <p:txBody>
          <a:bodyPr anchor="ctr" anchorCtr="0"/>
          <a:lstStyle>
            <a:defPPr>
              <a:defRPr lang="en-US"/>
            </a:defPPr>
            <a:lvl1pPr marL="0" algn="l" defTabSz="914400" rtl="0" eaLnBrk="1" fontAlgn="base" latinLnBrk="0" hangingPunct="1">
              <a:spcBef>
                <a:spcPct val="0"/>
              </a:spcBef>
              <a:spcAft>
                <a:spcPct val="0"/>
              </a:spcAft>
              <a:defRPr sz="3600" kern="1200">
                <a:solidFill>
                  <a:schemeClr val="tx1"/>
                </a:solidFill>
                <a:latin typeface="+mj-lt"/>
                <a:ea typeface="+mj-ea"/>
                <a:cs typeface="+mj-cs"/>
              </a:defRPr>
            </a:lvl1pPr>
            <a:lvl2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2pPr>
            <a:lvl3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3pPr>
            <a:lvl4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4pPr>
            <a:lvl5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5pPr>
            <a:lvl6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6pPr>
            <a:lvl7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7pPr>
            <a:lvl8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8pPr>
            <a:lvl9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9pPr>
          </a:lstStyle>
          <a:p>
            <a:r>
              <a:rPr lang="en-US" b="1" dirty="0"/>
              <a:t>Prepared By </a:t>
            </a:r>
          </a:p>
          <a:p>
            <a:r>
              <a:rPr lang="en-US" b="1" dirty="0"/>
              <a:t>RITIN TARPADA </a:t>
            </a:r>
          </a:p>
          <a:p>
            <a:endParaRPr lang="en-US" b="1" dirty="0"/>
          </a:p>
        </p:txBody>
      </p:sp>
      <p:pic>
        <p:nvPicPr>
          <p:cNvPr id="4" name="Picture 3">
            <a:extLst>
              <a:ext uri="{FF2B5EF4-FFF2-40B4-BE49-F238E27FC236}">
                <a16:creationId xmlns:a16="http://schemas.microsoft.com/office/drawing/2014/main" id="{94F9C696-A17A-6637-807B-8E9C5FF87F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500472"/>
            <a:ext cx="1296144" cy="100811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0" y="2992120"/>
            <a:ext cx="2792095" cy="582930"/>
          </a:xfrm>
          <a:solidFill>
            <a:srgbClr val="FFC000"/>
          </a:solidFill>
        </p:spPr>
        <p:txBody>
          <a:bodyPr/>
          <a:lstStyle/>
          <a:p>
            <a:r>
              <a:rPr lang="en-US">
                <a:sym typeface="+mn-ea"/>
              </a:rPr>
              <a:t>Thank You</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latin typeface="Calibri" panose="020F0502020204030204"/>
                <a:cs typeface="Calibri" panose="020F0502020204030204" charset="0"/>
              </a:rPr>
              <a:t>Contents:</a:t>
            </a:r>
          </a:p>
        </p:txBody>
      </p:sp>
      <p:sp>
        <p:nvSpPr>
          <p:cNvPr id="3" name="Content Placeholder 2"/>
          <p:cNvSpPr>
            <a:spLocks noGrp="1"/>
          </p:cNvSpPr>
          <p:nvPr>
            <p:ph idx="1"/>
          </p:nvPr>
        </p:nvSpPr>
        <p:spPr>
          <a:xfrm>
            <a:off x="479376" y="846042"/>
            <a:ext cx="10972800" cy="2592288"/>
          </a:xfrm>
          <a:solidFill>
            <a:srgbClr val="FFC000"/>
          </a:solidFill>
        </p:spPr>
        <p:txBody>
          <a:bodyPr/>
          <a:lstStyle/>
          <a:p>
            <a:pPr marL="0" indent="0">
              <a:buNone/>
            </a:pPr>
            <a:r>
              <a:rPr lang="en-US" b="1" dirty="0">
                <a:latin typeface="Calibri" panose="020F0502020204030204" pitchFamily="34" charset="0"/>
                <a:cs typeface="Calibri" panose="020F0502020204030204" pitchFamily="34" charset="0"/>
              </a:rPr>
              <a:t>1. </a:t>
            </a:r>
            <a:r>
              <a:rPr lang="en-US" b="1" i="0" dirty="0">
                <a:effectLst/>
                <a:latin typeface="Calibri" panose="020F0502020204030204" pitchFamily="34" charset="0"/>
                <a:cs typeface="Calibri" panose="020F0502020204030204" pitchFamily="34" charset="0"/>
              </a:rPr>
              <a:t>Data Preparation </a:t>
            </a:r>
          </a:p>
          <a:p>
            <a:pPr marL="0" indent="0">
              <a:buNone/>
            </a:pPr>
            <a:r>
              <a:rPr lang="en-US" b="1" i="0" dirty="0">
                <a:effectLst/>
                <a:latin typeface="Calibri" panose="020F0502020204030204" pitchFamily="34" charset="0"/>
                <a:cs typeface="Calibri" panose="020F0502020204030204" pitchFamily="34" charset="0"/>
              </a:rPr>
              <a:t>2. </a:t>
            </a:r>
            <a:r>
              <a:rPr lang="en-US" b="1" dirty="0">
                <a:latin typeface="Calibri" panose="020F0502020204030204" pitchFamily="34" charset="0"/>
                <a:cs typeface="Calibri" panose="020F0502020204030204" pitchFamily="34" charset="0"/>
              </a:rPr>
              <a:t>List of KPI’s</a:t>
            </a:r>
            <a:endParaRPr lang="en-US" b="1" i="0" dirty="0">
              <a:effectLst/>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3. Dashboard</a:t>
            </a:r>
          </a:p>
          <a:p>
            <a:pPr marL="0" indent="0">
              <a:buNone/>
            </a:pPr>
            <a:r>
              <a:rPr lang="en-US" b="1" dirty="0">
                <a:latin typeface="Calibri" panose="020F0502020204030204" pitchFamily="34" charset="0"/>
                <a:cs typeface="Calibri" panose="020F0502020204030204" pitchFamily="34" charset="0"/>
              </a:rPr>
              <a:t>4. Conclusion</a:t>
            </a:r>
          </a:p>
          <a:p>
            <a:pPr marL="0" indent="0">
              <a:buNone/>
            </a:pP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i="0" dirty="0">
                <a:effectLst/>
                <a:latin typeface="Calibri" panose="020F0502020204030204" pitchFamily="34" charset="0"/>
                <a:cs typeface="Calibri" panose="020F0502020204030204" pitchFamily="34" charset="0"/>
              </a:rPr>
              <a:t>Data Preparation</a:t>
            </a:r>
          </a:p>
        </p:txBody>
      </p:sp>
      <p:sp>
        <p:nvSpPr>
          <p:cNvPr id="3" name="Content Placeholder 2"/>
          <p:cNvSpPr>
            <a:spLocks noGrp="1"/>
          </p:cNvSpPr>
          <p:nvPr>
            <p:ph idx="1"/>
          </p:nvPr>
        </p:nvSpPr>
        <p:spPr>
          <a:xfrm>
            <a:off x="551384" y="1174750"/>
            <a:ext cx="11188824" cy="4918546"/>
          </a:xfrm>
          <a:solidFill>
            <a:srgbClr val="FFC000"/>
          </a:solidFill>
        </p:spPr>
        <p:txBody>
          <a:bodyPr/>
          <a:lstStyle/>
          <a:p>
            <a:pPr marL="0" lvl="0" indent="0" algn="l" fontAlgn="ctr">
              <a:lnSpc>
                <a:spcPct val="100000"/>
              </a:lnSpc>
              <a:spcBef>
                <a:spcPct val="0"/>
              </a:spcBef>
              <a:spcAft>
                <a:spcPct val="0"/>
              </a:spcAft>
              <a:buNone/>
            </a:pPr>
            <a:r>
              <a:rPr lang="en-US" sz="2000" dirty="0">
                <a:latin typeface="Calibri" panose="020F0502020204030204" pitchFamily="34" charset="0"/>
                <a:cs typeface="Calibri" panose="020F0502020204030204" pitchFamily="34" charset="0"/>
              </a:rPr>
              <a:t>1</a:t>
            </a:r>
            <a:r>
              <a:rPr lang="en-US" sz="2000" b="1" dirty="0">
                <a:latin typeface="Calibri" panose="020F0502020204030204" pitchFamily="34" charset="0"/>
                <a:cs typeface="Calibri" panose="020F0502020204030204" pitchFamily="34" charset="0"/>
              </a:rPr>
              <a:t>. Merging Datasets: </a:t>
            </a:r>
            <a:r>
              <a:rPr lang="en-US" sz="2000" dirty="0">
                <a:latin typeface="Calibri" panose="020F0502020204030204" pitchFamily="34" charset="0"/>
                <a:cs typeface="Calibri" panose="020F0502020204030204" pitchFamily="34" charset="0"/>
              </a:rPr>
              <a:t>Combined Finance_1 and Finance_2 using the common ID column.</a:t>
            </a:r>
          </a:p>
          <a:p>
            <a:pPr marL="0" lvl="0" indent="0" algn="l" fontAlgn="ctr">
              <a:lnSpc>
                <a:spcPct val="100000"/>
              </a:lnSpc>
              <a:spcBef>
                <a:spcPct val="0"/>
              </a:spcBef>
              <a:spcAft>
                <a:spcPct val="0"/>
              </a:spcAft>
              <a:buNone/>
            </a:pPr>
            <a:endParaRPr lang="en-US" sz="20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r>
              <a:rPr lang="en-US" sz="2000" dirty="0">
                <a:latin typeface="Calibri" panose="020F0502020204030204" pitchFamily="34" charset="0"/>
                <a:cs typeface="Calibri" panose="020F0502020204030204" pitchFamily="34" charset="0"/>
              </a:rPr>
              <a:t>2. </a:t>
            </a:r>
            <a:r>
              <a:rPr lang="en-US" sz="2000" b="1" dirty="0">
                <a:latin typeface="Calibri" panose="020F0502020204030204" pitchFamily="34" charset="0"/>
                <a:cs typeface="Calibri" panose="020F0502020204030204" pitchFamily="34" charset="0"/>
              </a:rPr>
              <a:t>Handling (Empty or Null) Values: </a:t>
            </a:r>
            <a:r>
              <a:rPr lang="en-US" sz="2000" dirty="0">
                <a:latin typeface="Calibri" panose="020F0502020204030204" pitchFamily="34" charset="0"/>
                <a:cs typeface="Calibri" panose="020F0502020204030204" pitchFamily="34" charset="0"/>
              </a:rPr>
              <a:t>Identified and removed those columns or records to maintain data quality.</a:t>
            </a:r>
          </a:p>
          <a:p>
            <a:pPr marL="0" lvl="0" indent="0" algn="l" fontAlgn="ctr">
              <a:lnSpc>
                <a:spcPct val="100000"/>
              </a:lnSpc>
              <a:spcBef>
                <a:spcPct val="0"/>
              </a:spcBef>
              <a:spcAft>
                <a:spcPct val="0"/>
              </a:spcAft>
              <a:buNone/>
            </a:pPr>
            <a:endParaRPr lang="en-US" sz="20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r>
              <a:rPr lang="en-US" sz="2000" dirty="0">
                <a:latin typeface="Calibri" panose="020F0502020204030204" pitchFamily="34" charset="0"/>
                <a:cs typeface="Calibri" panose="020F0502020204030204" pitchFamily="34" charset="0"/>
              </a:rPr>
              <a:t>3. </a:t>
            </a:r>
            <a:r>
              <a:rPr lang="en-US" sz="2000" b="1" dirty="0">
                <a:latin typeface="Calibri" panose="020F0502020204030204" pitchFamily="34" charset="0"/>
                <a:cs typeface="Calibri" panose="020F0502020204030204" pitchFamily="34" charset="0"/>
              </a:rPr>
              <a:t>Removed Duplicate Column: </a:t>
            </a:r>
            <a:r>
              <a:rPr lang="en-US" sz="2000" dirty="0">
                <a:latin typeface="Calibri" panose="020F0502020204030204" pitchFamily="34" charset="0"/>
                <a:cs typeface="Calibri" panose="020F0502020204030204" pitchFamily="34" charset="0"/>
              </a:rPr>
              <a:t>Removed any columns that were exact duplicates of others to avoid redundancy. </a:t>
            </a:r>
          </a:p>
          <a:p>
            <a:pPr fontAlgn="ctr">
              <a:spcBef>
                <a:spcPct val="0"/>
              </a:spcBef>
            </a:pPr>
            <a:r>
              <a:rPr lang="en-US" sz="2000" b="1" dirty="0">
                <a:latin typeface="Calibri" panose="020F0502020204030204" pitchFamily="34" charset="0"/>
                <a:cs typeface="Calibri" panose="020F0502020204030204" pitchFamily="34" charset="0"/>
              </a:rPr>
              <a:t>Such as: </a:t>
            </a:r>
            <a:r>
              <a:rPr lang="en-US" sz="2000" dirty="0" err="1">
                <a:latin typeface="Calibri" panose="020F0502020204030204" pitchFamily="34" charset="0"/>
                <a:cs typeface="Calibri" panose="020F0502020204030204" pitchFamily="34" charset="0"/>
              </a:rPr>
              <a:t>emp_title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Pymnt_plan</a:t>
            </a:r>
            <a:r>
              <a:rPr lang="en-US" sz="2000" dirty="0">
                <a:latin typeface="Calibri" panose="020F0502020204030204" pitchFamily="34" charset="0"/>
                <a:cs typeface="Calibri" panose="020F0502020204030204" pitchFamily="34" charset="0"/>
              </a:rPr>
              <a:t>, desc, purpose and title</a:t>
            </a:r>
          </a:p>
          <a:p>
            <a:pPr marL="0" lvl="0" indent="0" algn="l" fontAlgn="ctr">
              <a:lnSpc>
                <a:spcPct val="100000"/>
              </a:lnSpc>
              <a:spcBef>
                <a:spcPct val="0"/>
              </a:spcBef>
              <a:spcAft>
                <a:spcPct val="0"/>
              </a:spcAft>
              <a:buNone/>
            </a:pPr>
            <a:endParaRPr lang="en-US" sz="20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r>
              <a:rPr lang="en-US" sz="2000" dirty="0">
                <a:latin typeface="Calibri" panose="020F0502020204030204" pitchFamily="34" charset="0"/>
                <a:cs typeface="Calibri" panose="020F0502020204030204" pitchFamily="34" charset="0"/>
              </a:rPr>
              <a:t>4. </a:t>
            </a:r>
            <a:r>
              <a:rPr lang="en-US" sz="2000" b="1" dirty="0">
                <a:latin typeface="Calibri" panose="020F0502020204030204" pitchFamily="34" charset="0"/>
                <a:cs typeface="Calibri" panose="020F0502020204030204" pitchFamily="34" charset="0"/>
              </a:rPr>
              <a:t>Removing Redundant Columns: </a:t>
            </a:r>
            <a:r>
              <a:rPr lang="en-US" sz="2000" dirty="0">
                <a:latin typeface="Calibri" panose="020F0502020204030204" pitchFamily="34" charset="0"/>
                <a:cs typeface="Calibri" panose="020F0502020204030204" pitchFamily="34" charset="0"/>
              </a:rPr>
              <a:t>Removed columns that were deemed redundant or provided no additional value to the analysis.</a:t>
            </a:r>
          </a:p>
          <a:p>
            <a:pPr fontAlgn="ctr">
              <a:spcBef>
                <a:spcPct val="0"/>
              </a:spcBef>
            </a:pPr>
            <a:r>
              <a:rPr lang="en-US" sz="2000" b="1" dirty="0">
                <a:latin typeface="Calibri" panose="020F0502020204030204" pitchFamily="34" charset="0"/>
                <a:cs typeface="Calibri" panose="020F0502020204030204" pitchFamily="34" charset="0"/>
              </a:rPr>
              <a:t>Such as: </a:t>
            </a:r>
            <a:r>
              <a:rPr lang="en-US" sz="2000" dirty="0" err="1">
                <a:latin typeface="Calibri" panose="020F0502020204030204" pitchFamily="34" charset="0"/>
                <a:cs typeface="Calibri" panose="020F0502020204030204" pitchFamily="34" charset="0"/>
              </a:rPr>
              <a:t>Pymnt_plan</a:t>
            </a:r>
            <a:endParaRPr lang="en-US" sz="20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20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r>
              <a:rPr lang="en-US" sz="2000" dirty="0">
                <a:latin typeface="Calibri" panose="020F0502020204030204" pitchFamily="34" charset="0"/>
                <a:cs typeface="Calibri" panose="020F0502020204030204" pitchFamily="34" charset="0"/>
              </a:rPr>
              <a:t>5. </a:t>
            </a:r>
            <a:r>
              <a:rPr lang="en-US" sz="2000" b="1" dirty="0">
                <a:latin typeface="Calibri" panose="020F0502020204030204" pitchFamily="34" charset="0"/>
                <a:cs typeface="Calibri" panose="020F0502020204030204" pitchFamily="34" charset="0"/>
              </a:rPr>
              <a:t>Data Consistency: </a:t>
            </a:r>
            <a:r>
              <a:rPr lang="en-US" sz="2000" dirty="0">
                <a:latin typeface="Calibri" panose="020F0502020204030204" pitchFamily="34" charset="0"/>
                <a:cs typeface="Calibri" panose="020F0502020204030204" pitchFamily="34" charset="0"/>
              </a:rPr>
              <a:t>Ensured consistency in data formats and units across the dataset.</a:t>
            </a:r>
          </a:p>
          <a:p>
            <a:pPr fontAlgn="ctr">
              <a:spcBef>
                <a:spcPct val="0"/>
              </a:spcBef>
            </a:pPr>
            <a:r>
              <a:rPr lang="en-IN" sz="2000" dirty="0">
                <a:latin typeface="Calibri" panose="020F0502020204030204" pitchFamily="34" charset="0"/>
                <a:cs typeface="Calibri" panose="020F0502020204030204" pitchFamily="34" charset="0"/>
              </a:rPr>
              <a:t>Challenging process in </a:t>
            </a:r>
            <a:r>
              <a:rPr lang="en-IN" sz="2000" dirty="0" err="1">
                <a:latin typeface="Calibri" panose="020F0502020204030204" pitchFamily="34" charset="0"/>
                <a:cs typeface="Calibri" panose="020F0502020204030204" pitchFamily="34" charset="0"/>
              </a:rPr>
              <a:t>Issue_d</a:t>
            </a:r>
            <a:r>
              <a:rPr lang="en-IN" sz="2000" dirty="0">
                <a:latin typeface="Calibri" panose="020F0502020204030204" pitchFamily="34" charset="0"/>
                <a:cs typeface="Calibri" panose="020F0502020204030204" pitchFamily="34" charset="0"/>
              </a:rPr>
              <a:t> so we are using First Extract the Month and Date then use concatenate function</a:t>
            </a:r>
          </a:p>
          <a:p>
            <a:pPr marL="0" lvl="0" indent="0" algn="l" fontAlgn="ctr">
              <a:lnSpc>
                <a:spcPct val="100000"/>
              </a:lnSpc>
              <a:spcBef>
                <a:spcPct val="0"/>
              </a:spcBef>
              <a:spcAft>
                <a:spcPct val="0"/>
              </a:spcAft>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7362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0087"/>
          </a:xfrm>
        </p:spPr>
        <p:txBody>
          <a:bodyPr/>
          <a:lstStyle/>
          <a:p>
            <a:pPr algn="l"/>
            <a:r>
              <a:rPr lang="en-US" b="1" dirty="0">
                <a:latin typeface="Calibri" panose="020F0502020204030204"/>
                <a:cs typeface="Calibri" panose="020F0502020204030204" charset="0"/>
              </a:rPr>
              <a:t>List of KPI’s</a:t>
            </a:r>
          </a:p>
        </p:txBody>
      </p:sp>
      <p:sp>
        <p:nvSpPr>
          <p:cNvPr id="3" name="Content Placeholder 2"/>
          <p:cNvSpPr>
            <a:spLocks noGrp="1"/>
          </p:cNvSpPr>
          <p:nvPr>
            <p:ph idx="1"/>
          </p:nvPr>
        </p:nvSpPr>
        <p:spPr>
          <a:xfrm>
            <a:off x="479376" y="692696"/>
            <a:ext cx="11260832" cy="5328592"/>
          </a:xfrm>
          <a:solidFill>
            <a:srgbClr val="FFC000"/>
          </a:solidFill>
        </p:spPr>
        <p:txBody>
          <a:bodyPr/>
          <a:lstStyle/>
          <a:p>
            <a:pPr marL="342900" indent="-342900">
              <a:buFont typeface="+mj-lt"/>
              <a:buAutoNum type="arabicPeriod"/>
            </a:pPr>
            <a:r>
              <a:rPr lang="en-IN" sz="1600" b="1" dirty="0">
                <a:latin typeface="Calibri" panose="020F0502020204030204" pitchFamily="34" charset="0"/>
                <a:cs typeface="Calibri" panose="020F0502020204030204" pitchFamily="34" charset="0"/>
              </a:rPr>
              <a:t>Year wise loan amount Stats</a:t>
            </a:r>
          </a:p>
          <a:p>
            <a:r>
              <a:rPr lang="en-US" sz="1600" dirty="0">
                <a:latin typeface="Calibri" panose="020F0502020204030204" pitchFamily="34" charset="0"/>
                <a:cs typeface="Calibri" panose="020F0502020204030204" pitchFamily="34" charset="0"/>
              </a:rPr>
              <a:t>Our Analysis Suggests that The Total Loan amount was increased year by year.&amp;2011 boosts the highest loan amount while 2007 reflects the lowest amount</a:t>
            </a:r>
          </a:p>
          <a:p>
            <a:pPr marL="0" indent="0">
              <a:buNone/>
            </a:pP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2. </a:t>
            </a:r>
            <a:r>
              <a:rPr lang="en-IN" sz="1600" b="1" dirty="0">
                <a:latin typeface="Calibri" panose="020F0502020204030204" pitchFamily="34" charset="0"/>
                <a:cs typeface="Calibri" panose="020F0502020204030204" pitchFamily="34" charset="0"/>
              </a:rPr>
              <a:t>Grade and sub grade wise </a:t>
            </a:r>
            <a:r>
              <a:rPr lang="en-IN" sz="1600" b="1" dirty="0" err="1">
                <a:latin typeface="Calibri" panose="020F0502020204030204" pitchFamily="34" charset="0"/>
                <a:cs typeface="Calibri" panose="020F0502020204030204" pitchFamily="34" charset="0"/>
              </a:rPr>
              <a:t>revol_bal</a:t>
            </a:r>
            <a:endParaRPr lang="en-IN" sz="1600" b="1"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Revol</a:t>
            </a:r>
            <a:r>
              <a:rPr lang="en-US" sz="1600" dirty="0">
                <a:latin typeface="Calibri" panose="020F0502020204030204" pitchFamily="34" charset="0"/>
                <a:cs typeface="Calibri" panose="020F0502020204030204" pitchFamily="34" charset="0"/>
              </a:rPr>
              <a:t> _Balances in Grade B are favorable compared to other grades. Actions should be taken regarding Grade G.</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IN" sz="1600" b="1" dirty="0">
                <a:latin typeface="Calibri" panose="020F0502020204030204" pitchFamily="34" charset="0"/>
                <a:cs typeface="Calibri" panose="020F0502020204030204" pitchFamily="34" charset="0"/>
              </a:rPr>
              <a:t>3. Total Payment for Verified Status Vs Non Verified Status</a:t>
            </a:r>
          </a:p>
          <a:p>
            <a:r>
              <a:rPr lang="en-US" sz="1600" dirty="0">
                <a:latin typeface="Calibri" panose="020F0502020204030204" pitchFamily="34" charset="0"/>
                <a:cs typeface="Calibri" panose="020F0502020204030204" pitchFamily="34" charset="0"/>
              </a:rPr>
              <a:t>Our Analysis we predict that We need take an action on not verified accounts. Because these account going forward will create loss.</a:t>
            </a:r>
          </a:p>
          <a:p>
            <a:pPr marL="0" indent="0">
              <a:buNone/>
            </a:pP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4. </a:t>
            </a:r>
            <a:r>
              <a:rPr lang="en-IN" sz="1600" b="1" dirty="0">
                <a:latin typeface="Calibri" panose="020F0502020204030204" pitchFamily="34" charset="0"/>
                <a:cs typeface="Calibri" panose="020F0502020204030204" pitchFamily="34" charset="0"/>
              </a:rPr>
              <a:t>State wise and </a:t>
            </a:r>
            <a:r>
              <a:rPr lang="en-IN" sz="1600" b="1" dirty="0" err="1">
                <a:latin typeface="Calibri" panose="020F0502020204030204" pitchFamily="34" charset="0"/>
                <a:cs typeface="Calibri" panose="020F0502020204030204" pitchFamily="34" charset="0"/>
              </a:rPr>
              <a:t>last_credit_pull_d</a:t>
            </a:r>
            <a:r>
              <a:rPr lang="en-IN" sz="1600" b="1" dirty="0">
                <a:latin typeface="Calibri" panose="020F0502020204030204" pitchFamily="34" charset="0"/>
                <a:cs typeface="Calibri" panose="020F0502020204030204" pitchFamily="34" charset="0"/>
              </a:rPr>
              <a:t> wise loan status</a:t>
            </a:r>
          </a:p>
          <a:p>
            <a:r>
              <a:rPr lang="en-US" sz="1600" dirty="0">
                <a:latin typeface="Calibri" panose="020F0502020204030204" pitchFamily="34" charset="0"/>
                <a:cs typeface="Calibri" panose="020F0502020204030204" pitchFamily="34" charset="0"/>
              </a:rPr>
              <a:t>This visualization helps in comparing the distribution of various loan statuses for each state. the loan status has changed over time, providing insights into trends and patterns related to credit pulls.</a:t>
            </a:r>
          </a:p>
          <a:p>
            <a:pPr marL="0" indent="0">
              <a:buNone/>
            </a:pPr>
            <a:endParaRPr lang="en-IN" sz="1600" b="1"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5. </a:t>
            </a:r>
            <a:r>
              <a:rPr lang="en-IN" sz="1600" b="1" dirty="0">
                <a:latin typeface="Calibri" panose="020F0502020204030204" pitchFamily="34" charset="0"/>
                <a:cs typeface="Calibri" panose="020F0502020204030204" pitchFamily="34" charset="0"/>
              </a:rPr>
              <a:t>Home ownership Vs last payment date stats</a:t>
            </a:r>
          </a:p>
          <a:p>
            <a:r>
              <a:rPr lang="en-US" sz="1600" dirty="0">
                <a:latin typeface="Calibri" panose="020F0502020204030204" pitchFamily="34" charset="0"/>
                <a:cs typeface="Calibri" panose="020F0502020204030204" pitchFamily="34" charset="0"/>
              </a:rPr>
              <a:t>This KPI compares the last payment dates of customers across different home ownership statuses, providing insights into payment behaviors in relation to home ownership.</a:t>
            </a:r>
            <a:endParaRPr lang="en-IN" sz="1600"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283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EBF-FE05-D34C-D057-065032AA4C91}"/>
              </a:ext>
            </a:extLst>
          </p:cNvPr>
          <p:cNvSpPr>
            <a:spLocks noGrp="1"/>
          </p:cNvSpPr>
          <p:nvPr>
            <p:ph type="title"/>
          </p:nvPr>
        </p:nvSpPr>
        <p:spPr/>
        <p:txBody>
          <a:bodyPr/>
          <a:lstStyle/>
          <a:p>
            <a:pPr algn="ctr"/>
            <a:r>
              <a:rPr lang="en-US" b="1" dirty="0">
                <a:latin typeface="Calibri" panose="020F0502020204030204"/>
                <a:cs typeface="Calibri" panose="020F0502020204030204" charset="0"/>
              </a:rPr>
              <a:t>Power BI Dashboard :</a:t>
            </a:r>
            <a:endParaRPr lang="en-US" dirty="0"/>
          </a:p>
        </p:txBody>
      </p:sp>
      <p:pic>
        <p:nvPicPr>
          <p:cNvPr id="5" name="Content Placeholder 4">
            <a:extLst>
              <a:ext uri="{FF2B5EF4-FFF2-40B4-BE49-F238E27FC236}">
                <a16:creationId xmlns:a16="http://schemas.microsoft.com/office/drawing/2014/main" id="{C569E608-FBA0-EE43-159D-7AA36EC0C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3113"/>
            <a:ext cx="12192000" cy="5320183"/>
          </a:xfrm>
        </p:spPr>
      </p:pic>
    </p:spTree>
    <p:extLst>
      <p:ext uri="{BB962C8B-B14F-4D97-AF65-F5344CB8AC3E}">
        <p14:creationId xmlns:p14="http://schemas.microsoft.com/office/powerpoint/2010/main" val="25851034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a:cs typeface="Calibri" panose="020F0502020204030204" charset="0"/>
              </a:rPr>
              <a:t>Excel Dashboard :</a:t>
            </a:r>
          </a:p>
        </p:txBody>
      </p:sp>
      <p:pic>
        <p:nvPicPr>
          <p:cNvPr id="7" name="Content Placeholder 6">
            <a:extLst>
              <a:ext uri="{FF2B5EF4-FFF2-40B4-BE49-F238E27FC236}">
                <a16:creationId xmlns:a16="http://schemas.microsoft.com/office/drawing/2014/main" id="{8C3C300C-C910-ECE9-9065-0936DEBF1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6" y="773114"/>
            <a:ext cx="12072664" cy="5248174"/>
          </a:xfrm>
        </p:spPr>
      </p:pic>
    </p:spTree>
    <p:extLst>
      <p:ext uri="{BB962C8B-B14F-4D97-AF65-F5344CB8AC3E}">
        <p14:creationId xmlns:p14="http://schemas.microsoft.com/office/powerpoint/2010/main" val="33241963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8718-3BEE-76B0-5B2F-C5A2375A8F8A}"/>
              </a:ext>
            </a:extLst>
          </p:cNvPr>
          <p:cNvSpPr>
            <a:spLocks noGrp="1"/>
          </p:cNvSpPr>
          <p:nvPr>
            <p:ph type="title"/>
          </p:nvPr>
        </p:nvSpPr>
        <p:spPr>
          <a:xfrm>
            <a:off x="609600" y="17894"/>
            <a:ext cx="10972800" cy="582613"/>
          </a:xfrm>
        </p:spPr>
        <p:txBody>
          <a:bodyPr/>
          <a:lstStyle/>
          <a:p>
            <a:pPr algn="ctr"/>
            <a:r>
              <a:rPr lang="en-US" b="1" dirty="0">
                <a:latin typeface="Calibri" panose="020F0502020204030204"/>
                <a:cs typeface="Calibri" panose="020F0502020204030204" charset="0"/>
              </a:rPr>
              <a:t>SQL Dashboard :</a:t>
            </a:r>
            <a:endParaRPr lang="en-US" dirty="0"/>
          </a:p>
        </p:txBody>
      </p:sp>
      <p:pic>
        <p:nvPicPr>
          <p:cNvPr id="5" name="Content Placeholder 4">
            <a:extLst>
              <a:ext uri="{FF2B5EF4-FFF2-40B4-BE49-F238E27FC236}">
                <a16:creationId xmlns:a16="http://schemas.microsoft.com/office/drawing/2014/main" id="{82D6585C-FE5F-1D68-ED4E-40E199F9F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92691"/>
            <a:ext cx="3575721" cy="2644121"/>
          </a:xfrm>
        </p:spPr>
      </p:pic>
      <p:pic>
        <p:nvPicPr>
          <p:cNvPr id="7" name="Picture 6">
            <a:extLst>
              <a:ext uri="{FF2B5EF4-FFF2-40B4-BE49-F238E27FC236}">
                <a16:creationId xmlns:a16="http://schemas.microsoft.com/office/drawing/2014/main" id="{1D3067FD-23D0-7516-3E27-AABE477D4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20" y="692693"/>
            <a:ext cx="4176464" cy="2644121"/>
          </a:xfrm>
          <a:prstGeom prst="rect">
            <a:avLst/>
          </a:prstGeom>
        </p:spPr>
      </p:pic>
      <p:pic>
        <p:nvPicPr>
          <p:cNvPr id="9" name="Picture 8">
            <a:extLst>
              <a:ext uri="{FF2B5EF4-FFF2-40B4-BE49-F238E27FC236}">
                <a16:creationId xmlns:a16="http://schemas.microsoft.com/office/drawing/2014/main" id="{B2598027-2761-89A1-AB08-A40D09650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184" y="692691"/>
            <a:ext cx="4439816" cy="2644121"/>
          </a:xfrm>
          <a:prstGeom prst="rect">
            <a:avLst/>
          </a:prstGeom>
        </p:spPr>
      </p:pic>
      <p:pic>
        <p:nvPicPr>
          <p:cNvPr id="11" name="Picture 10">
            <a:extLst>
              <a:ext uri="{FF2B5EF4-FFF2-40B4-BE49-F238E27FC236}">
                <a16:creationId xmlns:a16="http://schemas.microsoft.com/office/drawing/2014/main" id="{0D38B102-D00E-4CC6-3670-5DB88EF8E8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28998"/>
            <a:ext cx="5807968" cy="2736309"/>
          </a:xfrm>
          <a:prstGeom prst="rect">
            <a:avLst/>
          </a:prstGeom>
        </p:spPr>
      </p:pic>
      <p:pic>
        <p:nvPicPr>
          <p:cNvPr id="15" name="Picture 14">
            <a:extLst>
              <a:ext uri="{FF2B5EF4-FFF2-40B4-BE49-F238E27FC236}">
                <a16:creationId xmlns:a16="http://schemas.microsoft.com/office/drawing/2014/main" id="{EF617B72-D2B9-4F51-61B9-F3F3D2A274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5960" y="3336812"/>
            <a:ext cx="6336704" cy="2785672"/>
          </a:xfrm>
          <a:prstGeom prst="rect">
            <a:avLst/>
          </a:prstGeom>
        </p:spPr>
      </p:pic>
    </p:spTree>
    <p:extLst>
      <p:ext uri="{BB962C8B-B14F-4D97-AF65-F5344CB8AC3E}">
        <p14:creationId xmlns:p14="http://schemas.microsoft.com/office/powerpoint/2010/main" val="35708390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DB3-63F8-A917-D740-827169D86BEF}"/>
              </a:ext>
            </a:extLst>
          </p:cNvPr>
          <p:cNvSpPr>
            <a:spLocks noGrp="1"/>
          </p:cNvSpPr>
          <p:nvPr>
            <p:ph type="title"/>
          </p:nvPr>
        </p:nvSpPr>
        <p:spPr>
          <a:xfrm>
            <a:off x="609600" y="0"/>
            <a:ext cx="10972800" cy="582613"/>
          </a:xfrm>
        </p:spPr>
        <p:txBody>
          <a:bodyPr/>
          <a:lstStyle/>
          <a:p>
            <a:pPr algn="ctr"/>
            <a:r>
              <a:rPr lang="en-US" b="1" dirty="0">
                <a:latin typeface="Calibri" panose="020F0502020204030204"/>
                <a:cs typeface="Calibri" panose="020F0502020204030204" charset="0"/>
              </a:rPr>
              <a:t>Tableau Dashboard :</a:t>
            </a:r>
            <a:endParaRPr lang="en-US" dirty="0"/>
          </a:p>
        </p:txBody>
      </p:sp>
      <p:pic>
        <p:nvPicPr>
          <p:cNvPr id="5" name="Content Placeholder 4">
            <a:extLst>
              <a:ext uri="{FF2B5EF4-FFF2-40B4-BE49-F238E27FC236}">
                <a16:creationId xmlns:a16="http://schemas.microsoft.com/office/drawing/2014/main" id="{192544B7-0151-30BD-B9F6-4ECE640CA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2613"/>
            <a:ext cx="12192000" cy="5322887"/>
          </a:xfrm>
        </p:spPr>
      </p:pic>
    </p:spTree>
    <p:extLst>
      <p:ext uri="{BB962C8B-B14F-4D97-AF65-F5344CB8AC3E}">
        <p14:creationId xmlns:p14="http://schemas.microsoft.com/office/powerpoint/2010/main" val="26839356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FC-10A7-6D61-D3D0-2A3D1391C52A}"/>
              </a:ext>
            </a:extLst>
          </p:cNvPr>
          <p:cNvSpPr>
            <a:spLocks noGrp="1"/>
          </p:cNvSpPr>
          <p:nvPr>
            <p:ph type="title"/>
          </p:nvPr>
        </p:nvSpPr>
        <p:spPr/>
        <p:txBody>
          <a:bodyPr/>
          <a:lstStyle/>
          <a:p>
            <a:br>
              <a:rPr lang="en-US" b="1" i="0" dirty="0">
                <a:solidFill>
                  <a:srgbClr val="242424"/>
                </a:solidFill>
                <a:effectLst/>
                <a:highlight>
                  <a:srgbClr val="FFFFFF"/>
                </a:highlight>
                <a:latin typeface="sohne"/>
              </a:rPr>
            </a:br>
            <a:r>
              <a:rPr lang="en-US" b="1" i="0" dirty="0">
                <a:solidFill>
                  <a:srgbClr val="242424"/>
                </a:solidFill>
                <a:effectLst/>
                <a:highlight>
                  <a:srgbClr val="FFFFFF"/>
                </a:highlight>
                <a:latin typeface="sohne"/>
              </a:rPr>
              <a:t>Conclusion</a:t>
            </a:r>
            <a:br>
              <a:rPr lang="en-US" b="1" i="0" dirty="0">
                <a:solidFill>
                  <a:srgbClr val="242424"/>
                </a:solidFill>
                <a:effectLst/>
                <a:highlight>
                  <a:srgbClr val="FFFFFF"/>
                </a:highlight>
                <a:latin typeface="sohne"/>
              </a:rPr>
            </a:br>
            <a:endParaRPr lang="en-US" dirty="0"/>
          </a:p>
        </p:txBody>
      </p:sp>
      <p:sp>
        <p:nvSpPr>
          <p:cNvPr id="3" name="Content Placeholder 2">
            <a:extLst>
              <a:ext uri="{FF2B5EF4-FFF2-40B4-BE49-F238E27FC236}">
                <a16:creationId xmlns:a16="http://schemas.microsoft.com/office/drawing/2014/main" id="{C94E1BAD-E884-0505-45CE-E43D50F67B7B}"/>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Loan Demand Management</a:t>
            </a:r>
          </a:p>
          <a:p>
            <a:pPr algn="l"/>
            <a:r>
              <a:rPr lang="en-US" b="0" i="0" dirty="0">
                <a:solidFill>
                  <a:srgbClr val="242424"/>
                </a:solidFill>
                <a:effectLst/>
                <a:highlight>
                  <a:srgbClr val="FFFFFF"/>
                </a:highlight>
                <a:latin typeface="source-serif-pro"/>
              </a:rPr>
              <a:t>Credit Utilization</a:t>
            </a:r>
          </a:p>
          <a:p>
            <a:pPr algn="l"/>
            <a:r>
              <a:rPr lang="en-US" b="0" i="0" dirty="0">
                <a:solidFill>
                  <a:srgbClr val="242424"/>
                </a:solidFill>
                <a:effectLst/>
                <a:highlight>
                  <a:srgbClr val="FFFFFF"/>
                </a:highlight>
                <a:latin typeface="source-serif-pro"/>
              </a:rPr>
              <a:t>Verification and Risk Mitigation</a:t>
            </a:r>
          </a:p>
          <a:p>
            <a:pPr algn="l"/>
            <a:r>
              <a:rPr lang="en-US" b="0" i="0" dirty="0">
                <a:solidFill>
                  <a:srgbClr val="242424"/>
                </a:solidFill>
                <a:effectLst/>
                <a:highlight>
                  <a:srgbClr val="FFFFFF"/>
                </a:highlight>
                <a:latin typeface="source-serif-pro"/>
              </a:rPr>
              <a:t>Credit Risk Management</a:t>
            </a:r>
            <a:br>
              <a:rPr lang="en-US" dirty="0"/>
            </a:br>
            <a:endParaRPr lang="en-US" dirty="0"/>
          </a:p>
        </p:txBody>
      </p:sp>
    </p:spTree>
    <p:extLst>
      <p:ext uri="{BB962C8B-B14F-4D97-AF65-F5344CB8AC3E}">
        <p14:creationId xmlns:p14="http://schemas.microsoft.com/office/powerpoint/2010/main" val="8063710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Bookman Old Style"/>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Rockwel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381</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Bookman Old Style</vt:lpstr>
      <vt:lpstr>Calibri</vt:lpstr>
      <vt:lpstr>Rockwell</vt:lpstr>
      <vt:lpstr>sohne</vt:lpstr>
      <vt:lpstr>source-serif-pro</vt:lpstr>
      <vt:lpstr>Office Theme</vt:lpstr>
      <vt:lpstr>Orange Waves</vt:lpstr>
      <vt:lpstr>Orange Waves</vt:lpstr>
      <vt:lpstr>Damask</vt:lpstr>
      <vt:lpstr>  BANK ANALYTICS PROJECT</vt:lpstr>
      <vt:lpstr>Contents:</vt:lpstr>
      <vt:lpstr>Data Preparation</vt:lpstr>
      <vt:lpstr>List of KPI’s</vt:lpstr>
      <vt:lpstr>Power BI Dashboard :</vt:lpstr>
      <vt:lpstr>Excel Dashboard :</vt:lpstr>
      <vt:lpstr>SQL Dashboard :</vt:lpstr>
      <vt:lpstr>Tableau Dashboard :</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RITIN</dc:creator>
  <cp:lastModifiedBy>admin</cp:lastModifiedBy>
  <cp:revision>138</cp:revision>
  <cp:lastPrinted>2024-04-08T06:02:00Z</cp:lastPrinted>
  <dcterms:created xsi:type="dcterms:W3CDTF">2024-04-08T06:02:00Z</dcterms:created>
  <dcterms:modified xsi:type="dcterms:W3CDTF">2024-08-30T10:31:07Z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8F738216C0C94884858DC837D67F14DB_13</vt:lpwstr>
  </property>
  <property fmtid="{D5CDD505-2E9C-101B-9397-08002B2CF9AE}" pid="3" name="KSOProductBuildVer">
    <vt:lpwstr>1033-12.2.0.16731</vt:lpwstr>
  </property>
</Properties>
</file>