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3"/>
  </p:notesMasterIdLst>
  <p:sldIdLst>
    <p:sldId id="259" r:id="rId5"/>
    <p:sldId id="262" r:id="rId6"/>
    <p:sldId id="301" r:id="rId7"/>
    <p:sldId id="299" r:id="rId8"/>
    <p:sldId id="304" r:id="rId9"/>
    <p:sldId id="314" r:id="rId10"/>
    <p:sldId id="303" r:id="rId11"/>
    <p:sldId id="315" r:id="rId12"/>
    <p:sldId id="311" r:id="rId13"/>
    <p:sldId id="316" r:id="rId14"/>
    <p:sldId id="312" r:id="rId15"/>
    <p:sldId id="313" r:id="rId16"/>
    <p:sldId id="318" r:id="rId17"/>
    <p:sldId id="317" r:id="rId18"/>
    <p:sldId id="309" r:id="rId19"/>
    <p:sldId id="310" r:id="rId20"/>
    <p:sldId id="306" r:id="rId21"/>
    <p:sldId id="277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RITIN TARPADA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AAFB57-90D3-42F5-ACD9-182E23B35D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65DA02-7D2E-4D7E-9A51-BE12BD0F559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217537-9236-402D-98FE-9467F47AFC0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7F526E-BBC0-4118-9618-A1FEC468D94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5AFF13-E0D3-4315-99B6-15A23684FA0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8F0241-FB28-4037-8A6B-6D2C3CCBF06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173F700-89ED-4BBC-B329-CE0A8B49BF8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8086A7-B38A-457A-B5BA-1E39F85A9C7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8C967C6-94DE-4B9D-816D-1C90DB0006B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E9E984-F863-4796-B1DC-76AC9F240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4D8EC9A-A879-4BF2-B471-DE08846B511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A1C593-65D0-4073-BCC9-577B9352EA9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451C3-0FF4-47C4-B829-773ADF60F8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ransition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476674"/>
            <a:ext cx="8136904" cy="1296143"/>
          </a:xfrm>
        </p:spPr>
        <p:txBody>
          <a:bodyPr/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High Cloud Airlines Analysis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168008" y="3717030"/>
            <a:ext cx="4491003" cy="266429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Prepared By 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RITIN TARPADA 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1E52C-6C8A-D9BC-B7FC-F0D69D88D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4" y="624331"/>
            <a:ext cx="1567429" cy="10008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8DDB2-C6B2-30A7-3FD8-59698A57C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0DD0-CA8F-ACD7-0497-AE29BD54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Excel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2FD0A-E11D-D3DE-8DBB-6C87D9A6F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773112"/>
            <a:ext cx="12025336" cy="5392191"/>
          </a:xfrm>
        </p:spPr>
      </p:pic>
    </p:spTree>
    <p:extLst>
      <p:ext uri="{BB962C8B-B14F-4D97-AF65-F5344CB8AC3E}">
        <p14:creationId xmlns:p14="http://schemas.microsoft.com/office/powerpoint/2010/main" val="16346450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070E-D836-7810-8BAA-0A63A29C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SQL Work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557CD-F133-22E4-0682-570EC04F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773112"/>
            <a:ext cx="7920880" cy="2151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994ACA-3613-36DA-F7DE-3062B2D87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742017"/>
            <a:ext cx="4007768" cy="2151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8DB05-D93F-F00E-A64F-DE54589CA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6" y="2942319"/>
            <a:ext cx="7929626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3BBA4F-413D-1E52-82F1-428FF2E53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7" y="4959175"/>
            <a:ext cx="8073642" cy="1494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15907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41E2-9A05-8C74-2B90-5715656D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SQL Work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3BAB1-5006-2324-3CA4-98C197F05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711873"/>
            <a:ext cx="6192688" cy="2717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6C9C8-D8E6-9C5B-2D95-16A4116A2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67" y="711873"/>
            <a:ext cx="5400600" cy="3005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256DC-88DB-A33D-C01E-774F0A31A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" y="3486268"/>
            <a:ext cx="6244100" cy="2629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BC58E-4B41-4D3A-42A2-53AB20CAD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66" y="3717032"/>
            <a:ext cx="5634189" cy="2398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0986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092C3-77A1-16AF-0ADA-5C4C9A341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54C-F5DD-A96F-28D7-3B29B618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SQL Work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3A991-3CCB-B12B-A93F-8B4DF57EE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33" y="773113"/>
            <a:ext cx="3894202" cy="3215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08658-C5BF-2F2E-1477-C26258453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08" y="778917"/>
            <a:ext cx="4717656" cy="3210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247D67-042C-7114-F0BC-4290C6F60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33" y="3988984"/>
            <a:ext cx="4099209" cy="2495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A98B9-33F5-8A6D-10B8-CB1182197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64" y="642607"/>
            <a:ext cx="3733398" cy="3440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1EA705-AF3F-0FAC-C455-9F400E33C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3994788"/>
            <a:ext cx="8112224" cy="2220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5081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83B7-E034-6578-562D-F9F4956C8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7C96-08A4-FBD7-A1DA-9F77267C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SQL Work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E253C-3F14-3B32-6802-8C810F6A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42" y="836712"/>
            <a:ext cx="8071325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6757A-8AF6-4750-DA70-BAF10CF2B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42" y="3636615"/>
            <a:ext cx="7998850" cy="2600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12647C-00F1-FD8F-DD3C-D35F817BA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773113"/>
            <a:ext cx="4079776" cy="5464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70556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770087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/>
              <a:t>Insights</a:t>
            </a:r>
            <a:endParaRPr lang="en-US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174750"/>
            <a:ext cx="11188824" cy="3622402"/>
          </a:xfrm>
          <a:solidFill>
            <a:srgbClr val="FFC000"/>
          </a:solidFill>
        </p:spPr>
        <p:txBody>
          <a:bodyPr/>
          <a:lstStyle/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underserved markets and expanding international routes can drive growth. 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Focusing on popular tourist destinations while also exploring emerging markets can diversify revenue streams.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Collaborating with eco-friendly brands and services can enhance the travel experience</a:t>
            </a:r>
          </a:p>
        </p:txBody>
      </p:sp>
    </p:spTree>
    <p:extLst>
      <p:ext uri="{BB962C8B-B14F-4D97-AF65-F5344CB8AC3E}">
        <p14:creationId xmlns:p14="http://schemas.microsoft.com/office/powerpoint/2010/main" val="30534453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770087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/>
              <a:t>Recommendations</a:t>
            </a:r>
            <a:endParaRPr lang="en-US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174750"/>
            <a:ext cx="11188824" cy="3550394"/>
          </a:xfrm>
          <a:solidFill>
            <a:srgbClr val="FFC000"/>
          </a:solidFill>
        </p:spPr>
        <p:txBody>
          <a:bodyPr/>
          <a:lstStyle/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Utilize insights from up routes and flights to Optimize schedule and resource allocation.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Allocate resources based on flight schedules and passenger volume data. This ensures efficient operation and minimizes wait times at airports with high passenger traffic.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Leverage load factor analysis to identify trends and implement strategies for increased efficiency.</a:t>
            </a:r>
          </a:p>
          <a:p>
            <a:pPr fontAlgn="ctr">
              <a:spcBef>
                <a:spcPct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ctr">
              <a:spcBef>
                <a:spcPct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92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FAFC-10A7-6D61-D3D0-2A3D1391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Conclusion</a:t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7C458C-CACA-6F0B-9E6D-45D1529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846042"/>
            <a:ext cx="10972800" cy="3447054"/>
          </a:xfrm>
          <a:solidFill>
            <a:srgbClr val="FFC000"/>
          </a:solidFill>
        </p:spPr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High Cloud Airlines aims to expand its route network while maintaining a focus on safety and reliability.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Airline is well-positioned to navigate future industry dynamics and continue delivering value to its customers and stakeholders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By harnessing the power of data, we can drive positive changes, ensuring a bright future for High Cloud Airlines and its partners in the aviation sector.</a:t>
            </a:r>
          </a:p>
        </p:txBody>
      </p:sp>
    </p:spTree>
    <p:extLst>
      <p:ext uri="{BB962C8B-B14F-4D97-AF65-F5344CB8AC3E}">
        <p14:creationId xmlns:p14="http://schemas.microsoft.com/office/powerpoint/2010/main" val="8063710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620" y="2992120"/>
            <a:ext cx="2792095" cy="582930"/>
          </a:xfrm>
          <a:solidFill>
            <a:srgbClr val="FFC000"/>
          </a:solidFill>
        </p:spPr>
        <p:txBody>
          <a:bodyPr/>
          <a:lstStyle/>
          <a:p>
            <a:r>
              <a:rPr lang="en-US">
                <a:sym typeface="+mn-ea"/>
              </a:rPr>
              <a:t>Thank You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Calibri" panose="020F0502020204030204"/>
                <a:cs typeface="Calibri" panose="020F0502020204030204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846042"/>
            <a:ext cx="10972800" cy="3519062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List of KPI’s</a:t>
            </a:r>
            <a:endParaRPr lang="en-US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Dashboard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Insights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Recommendations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 Conclusion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770087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174750"/>
            <a:ext cx="11188824" cy="4198466"/>
          </a:xfrm>
          <a:solidFill>
            <a:srgbClr val="FFC000"/>
          </a:solidFill>
        </p:spPr>
        <p:txBody>
          <a:bodyPr/>
          <a:lstStyle/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 Cloud Airlines aims to provide exceptional travel experience while prioritizing sustainability and innovation.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 satisfaction by offering personalized services, including flexible booking options.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Committed to providing a safe and secure environment for our passengers 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Offer a wide range of domestic and international routes, connecting major cities and popular travel destinations.</a:t>
            </a:r>
          </a:p>
        </p:txBody>
      </p:sp>
    </p:spTree>
    <p:extLst>
      <p:ext uri="{BB962C8B-B14F-4D97-AF65-F5344CB8AC3E}">
        <p14:creationId xmlns:p14="http://schemas.microsoft.com/office/powerpoint/2010/main" val="15373626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770087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/>
                <a:cs typeface="Calibri" panose="020F0502020204030204" charset="0"/>
              </a:rPr>
              <a:t>List of KPI’s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692696"/>
            <a:ext cx="11260832" cy="5472608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1) Load Factor percentage on a yearly, Quarterly, Monthly basis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high load factor indicates a preferred airline with most seats sold.</a:t>
            </a:r>
          </a:p>
          <a:p>
            <a:pPr marL="0" indent="0"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2) load Factor percentage on a Carrier Name basis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Analyzed the total number of passengers traveling with each airline.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Identified the top 5 carrier names based on passenger count.</a:t>
            </a:r>
          </a:p>
          <a:p>
            <a:pPr marL="0" indent="0"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3) Identify Top 10 Carrier Names based on passengers preference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Southwest Airlines Co. stands out significantly with the highest passenger count of 8018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suggests it is the most preferred airline by a large margin.</a:t>
            </a:r>
          </a:p>
          <a:p>
            <a:pPr marL="0" indent="0"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4) Display top Routes based on Number of Flight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data is sorted in descending order, with the most popular route being Chicago, IL to Detroit, MI  with 93 flights.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5) Identify the how much load factor is occupied on Weekend vs Weekdays.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pie chart shows that the load factor is occupied on Weekdays 71% of the time and on Weekends 29% of the time.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suggests that the load factor is more heavily used during the week, possibly due to factors such as business hours or school schedules</a:t>
            </a:r>
            <a:endParaRPr lang="en-I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font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font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6) Identify number of flights based on Distance group</a:t>
            </a:r>
          </a:p>
          <a:p>
            <a:pPr fontAlgn="ctr">
              <a:spcBef>
                <a:spcPct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KPI shows the number of flights based on distance group. </a:t>
            </a:r>
          </a:p>
          <a:p>
            <a:pPr fontAlgn="ctr">
              <a:spcBef>
                <a:spcPct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 can see that the number of flights decreases as the distance increases. Shorter flights are more common: People are more likely to take shorter flights for business trips , visiting family and friends.</a:t>
            </a:r>
          </a:p>
        </p:txBody>
      </p:sp>
    </p:spTree>
    <p:extLst>
      <p:ext uri="{BB962C8B-B14F-4D97-AF65-F5344CB8AC3E}">
        <p14:creationId xmlns:p14="http://schemas.microsoft.com/office/powerpoint/2010/main" val="11042835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DDB3-63F8-A917-D740-827169D8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82613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/>
                <a:cs typeface="Calibri" panose="020F0502020204030204" charset="0"/>
              </a:rPr>
              <a:t>Tableau Dashboard 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705037-0FA1-03CD-9161-0DA5A4B58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692696"/>
            <a:ext cx="11737304" cy="5328592"/>
          </a:xfrm>
        </p:spPr>
      </p:pic>
    </p:spTree>
    <p:extLst>
      <p:ext uri="{BB962C8B-B14F-4D97-AF65-F5344CB8AC3E}">
        <p14:creationId xmlns:p14="http://schemas.microsoft.com/office/powerpoint/2010/main" val="26839356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964D6-083B-1E62-B1EB-80E6F6EF1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2FEC-AAA5-F0DE-19D1-9DFD736C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82613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/>
                <a:cs typeface="Calibri" panose="020F0502020204030204" charset="0"/>
              </a:rPr>
              <a:t>Tableau Dashboard 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F7AFA4-0470-FDD2-20C2-917226482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92696"/>
            <a:ext cx="11953328" cy="5400600"/>
          </a:xfrm>
        </p:spPr>
      </p:pic>
    </p:spTree>
    <p:extLst>
      <p:ext uri="{BB962C8B-B14F-4D97-AF65-F5344CB8AC3E}">
        <p14:creationId xmlns:p14="http://schemas.microsoft.com/office/powerpoint/2010/main" val="32585787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5EBF-FE05-D34C-D057-065032A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/>
                <a:cs typeface="Calibri" panose="020F0502020204030204" charset="0"/>
              </a:rPr>
              <a:t>Power BI Dashboard 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8257BD-089B-E980-30C1-7488395B1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773113"/>
            <a:ext cx="12000656" cy="5248175"/>
          </a:xfrm>
        </p:spPr>
      </p:pic>
    </p:spTree>
    <p:extLst>
      <p:ext uri="{BB962C8B-B14F-4D97-AF65-F5344CB8AC3E}">
        <p14:creationId xmlns:p14="http://schemas.microsoft.com/office/powerpoint/2010/main" val="25851034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C8E26-AF70-21B5-CBDA-0587A0226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505D-6F8C-60DA-36BE-06321BB0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/>
                <a:cs typeface="Calibri" panose="020F0502020204030204" charset="0"/>
              </a:rPr>
              <a:t>Power BI Dashboard 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20230-23E1-8AEE-28B6-CCD1B6555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773113"/>
            <a:ext cx="12072664" cy="5320183"/>
          </a:xfrm>
        </p:spPr>
      </p:pic>
    </p:spTree>
    <p:extLst>
      <p:ext uri="{BB962C8B-B14F-4D97-AF65-F5344CB8AC3E}">
        <p14:creationId xmlns:p14="http://schemas.microsoft.com/office/powerpoint/2010/main" val="34870594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8BE-CFFB-8AB2-01C0-A9033669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Excel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9AD95A-B31F-99A1-7D90-F387A63FB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4"/>
            <a:ext cx="12192000" cy="5186750"/>
          </a:xfrm>
        </p:spPr>
      </p:pic>
    </p:spTree>
    <p:extLst>
      <p:ext uri="{BB962C8B-B14F-4D97-AF65-F5344CB8AC3E}">
        <p14:creationId xmlns:p14="http://schemas.microsoft.com/office/powerpoint/2010/main" val="13208558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7.0.17"/>
  <p:tag name="AS_OS" val="Microsoft Windows NT 10.0.17763.0"/>
  <p:tag name="AS_RELEASE_DATE" val="2024.01.14"/>
  <p:tag name="AS_TITLE" val="Aspose.Slides for .NET6"/>
  <p:tag name="AS_VERSION" val="24.1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Arial"/>
      </a:majorFont>
      <a:minorFont>
        <a:latin typeface="Arial"/>
        <a:ea typeface="SimSun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Arial"/>
      </a:majorFont>
      <a:minorFont>
        <a:latin typeface="Arial"/>
        <a:ea typeface="SimSun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Bookman Old Style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Rockwel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537</Words>
  <Application>Microsoft Office PowerPoint</Application>
  <PresentationFormat>Widescreen</PresentationFormat>
  <Paragraphs>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Bookman Old Style</vt:lpstr>
      <vt:lpstr>Calibri</vt:lpstr>
      <vt:lpstr>Rockwell</vt:lpstr>
      <vt:lpstr>sohne</vt:lpstr>
      <vt:lpstr>Office Theme</vt:lpstr>
      <vt:lpstr>Orange Waves</vt:lpstr>
      <vt:lpstr>Orange Waves</vt:lpstr>
      <vt:lpstr>Damask</vt:lpstr>
      <vt:lpstr>           High Cloud Airlines Analysis</vt:lpstr>
      <vt:lpstr>Contents:</vt:lpstr>
      <vt:lpstr>Overview</vt:lpstr>
      <vt:lpstr>List of KPI’s</vt:lpstr>
      <vt:lpstr>Tableau Dashboard :</vt:lpstr>
      <vt:lpstr>Tableau Dashboard :</vt:lpstr>
      <vt:lpstr>Power BI Dashboard :</vt:lpstr>
      <vt:lpstr>Power BI Dashboard :</vt:lpstr>
      <vt:lpstr>Excel Dashboard</vt:lpstr>
      <vt:lpstr>Excel Dashboard</vt:lpstr>
      <vt:lpstr>SQL Work </vt:lpstr>
      <vt:lpstr>SQL Work </vt:lpstr>
      <vt:lpstr>SQL Work </vt:lpstr>
      <vt:lpstr>SQL Work </vt:lpstr>
      <vt:lpstr>Insights</vt:lpstr>
      <vt:lpstr>Recommendations</vt:lpstr>
      <vt:lpstr> 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RITIN</dc:creator>
  <cp:lastModifiedBy>Ritin Tarpada</cp:lastModifiedBy>
  <cp:revision>277</cp:revision>
  <cp:lastPrinted>2024-04-08T06:02:00Z</cp:lastPrinted>
  <dcterms:created xsi:type="dcterms:W3CDTF">2024-04-08T06:02:00Z</dcterms:created>
  <dcterms:modified xsi:type="dcterms:W3CDTF">2024-10-24T05:26:49Z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8F738216C0C94884858DC837D67F14DB_13</vt:lpwstr>
  </property>
  <property fmtid="{D5CDD505-2E9C-101B-9397-08002B2CF9AE}" pid="3" name="KSOProductBuildVer">
    <vt:lpwstr>1033-12.2.0.16731</vt:lpwstr>
  </property>
</Properties>
</file>