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5"/>
  </p:notesMasterIdLst>
  <p:sldIdLst>
    <p:sldId id="259" r:id="rId5"/>
    <p:sldId id="262" r:id="rId6"/>
    <p:sldId id="301" r:id="rId7"/>
    <p:sldId id="299" r:id="rId8"/>
    <p:sldId id="304" r:id="rId9"/>
    <p:sldId id="303" r:id="rId10"/>
    <p:sldId id="309" r:id="rId11"/>
    <p:sldId id="310" r:id="rId12"/>
    <p:sldId id="306" r:id="rId13"/>
    <p:sldId id="277"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90" d="100"/>
          <a:sy n="90" d="100"/>
        </p:scale>
        <p:origin x="126" y="9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RITIN TARPADA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8AAFB57-90D3-42F5-ACD9-182E23B35D4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165DA02-7D2E-4D7E-9A51-BE12BD0F559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F217537-9236-402D-98FE-9467F47AFC0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9/14/2024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67F526E-BBC0-4118-9618-A1FEC468D94C}"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9/14/2024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55AFF13-E0D3-4315-99B6-15A23684FA0E}" type="datetimeFigureOut">
              <a:rPr lang="en-US" smtClean="0"/>
              <a:t>9/14/2024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23F103-BC34-4FE4-A40E-EDDEECFDA5D0}"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48F0241-FB28-4037-8A6B-6D2C3CCBF063}" type="datetimeFigureOut">
              <a:rPr lang="en-US" smtClean="0"/>
              <a:t>9/14/2024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86D93-FCAC-47E0-A2EE-787E62CA814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173F700-89ED-4BBC-B329-CE0A8B49BF8E}" type="datetimeFigureOut">
              <a:rPr lang="en-US" smtClean="0"/>
              <a:t>9/14/2024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879A6-0FD0-4734-A311-86BFCA472E6E}"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28086A7-B38A-457A-B5BA-1E39F85A9C7E}" type="datetimeFigureOut">
              <a:rPr lang="en-US" smtClean="0"/>
              <a:t>9/14/2024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8C967C6-94DE-4B9D-816D-1C90DB0006BF}" type="datetimeFigureOut">
              <a:rPr lang="en-US" smtClean="0"/>
              <a:t>9/14/2024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9E9E984-F863-4796-B1DC-76AC9F240F0F}" type="datetimeFigureOut">
              <a:rPr lang="en-US" smtClean="0"/>
              <a:t>9/14/2024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4D8EC9A-A879-4BF2-B471-DE08846B5113}" type="datetimeFigureOut">
              <a:rPr lang="en-US" smtClean="0"/>
              <a:t>9/14/2024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9/14/2024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9/14/2024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E451C3-0FF4-47C4-B829-773ADF60F88C}" type="datetimeFigureOut">
              <a:rPr lang="en-US" smtClean="0"/>
              <a:t>9/14/2024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7488" y="476674"/>
            <a:ext cx="8136904" cy="1296143"/>
          </a:xfrm>
        </p:spPr>
        <p:txBody>
          <a:bodyPr/>
          <a:lstStyle/>
          <a:p>
            <a:pPr algn="ctr"/>
            <a:r>
              <a:rPr lang="en-US" b="1" dirty="0">
                <a:latin typeface="Calibri" panose="020F0502020204030204"/>
                <a:cs typeface="Calibri" panose="020F0502020204030204" charset="0"/>
              </a:rPr>
              <a:t>       </a:t>
            </a:r>
            <a:r>
              <a:rPr lang="en-IN" sz="3200" b="1" dirty="0">
                <a:latin typeface="Calibri" panose="020F0502020204030204" pitchFamily="34" charset="0"/>
                <a:cs typeface="Calibri" panose="020F0502020204030204" pitchFamily="34" charset="0"/>
              </a:rPr>
              <a:t>OLIST STORE ANALYSIS</a:t>
            </a:r>
            <a:r>
              <a:rPr lang="en-US" sz="3200" b="1" dirty="0">
                <a:latin typeface="Calibri" panose="020F0502020204030204" pitchFamily="34" charset="0"/>
                <a:cs typeface="Calibri" panose="020F0502020204030204" pitchFamily="34" charset="0"/>
              </a:rPr>
              <a:t> PROJECT</a:t>
            </a:r>
          </a:p>
        </p:txBody>
      </p:sp>
      <p:sp>
        <p:nvSpPr>
          <p:cNvPr id="6" name="Title 1"/>
          <p:cNvSpPr>
            <a:spLocks noGrp="1"/>
          </p:cNvSpPr>
          <p:nvPr/>
        </p:nvSpPr>
        <p:spPr>
          <a:xfrm>
            <a:off x="7176120" y="4797152"/>
            <a:ext cx="3240360" cy="1213440"/>
          </a:xfrm>
          <a:prstGeom prst="rect">
            <a:avLst/>
          </a:prstGeom>
          <a:noFill/>
          <a:ln w="9525">
            <a:noFill/>
          </a:ln>
        </p:spPr>
        <p:txBody>
          <a:bodyPr anchor="ctr" anchorCtr="0"/>
          <a:lstStyle>
            <a:defPPr>
              <a:defRPr lang="en-US"/>
            </a:defPPr>
            <a:lvl1pPr marL="0" algn="l" defTabSz="914400" rtl="0" eaLnBrk="1" fontAlgn="base" latinLnBrk="0" hangingPunct="1">
              <a:spcBef>
                <a:spcPct val="0"/>
              </a:spcBef>
              <a:spcAft>
                <a:spcPct val="0"/>
              </a:spcAft>
              <a:defRPr sz="3600" kern="1200">
                <a:solidFill>
                  <a:schemeClr val="tx1"/>
                </a:solidFill>
                <a:latin typeface="+mj-lt"/>
                <a:ea typeface="+mj-ea"/>
                <a:cs typeface="+mj-cs"/>
              </a:defRPr>
            </a:lvl1pPr>
            <a:lvl2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2pPr>
            <a:lvl3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3pPr>
            <a:lvl4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4pPr>
            <a:lvl5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5pPr>
            <a:lvl6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6pPr>
            <a:lvl7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7pPr>
            <a:lvl8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8pPr>
            <a:lvl9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9pPr>
          </a:lstStyle>
          <a:p>
            <a:r>
              <a:rPr lang="en-US" b="1" dirty="0"/>
              <a:t>Prepared By :</a:t>
            </a:r>
          </a:p>
          <a:p>
            <a:r>
              <a:rPr lang="en-US" sz="3200" b="1" dirty="0">
                <a:latin typeface="Calibri" panose="020F0502020204030204" pitchFamily="34" charset="0"/>
                <a:cs typeface="Calibri" panose="020F0502020204030204" pitchFamily="34" charset="0"/>
              </a:rPr>
              <a:t>RITIN TARPADA </a:t>
            </a:r>
          </a:p>
        </p:txBody>
      </p:sp>
      <p:pic>
        <p:nvPicPr>
          <p:cNvPr id="5" name="Picture 4">
            <a:extLst>
              <a:ext uri="{FF2B5EF4-FFF2-40B4-BE49-F238E27FC236}">
                <a16:creationId xmlns:a16="http://schemas.microsoft.com/office/drawing/2014/main" id="{0522C439-68DB-2D57-B66F-DA086E2F3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136" y="563252"/>
            <a:ext cx="1228896" cy="112298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0" y="2992120"/>
            <a:ext cx="2792095" cy="582930"/>
          </a:xfrm>
          <a:solidFill>
            <a:srgbClr val="FFC000"/>
          </a:solidFill>
        </p:spPr>
        <p:txBody>
          <a:bodyPr/>
          <a:lstStyle/>
          <a:p>
            <a:r>
              <a:rPr lang="en-US">
                <a:sym typeface="+mn-ea"/>
              </a:rPr>
              <a:t>Thank You</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latin typeface="Calibri" panose="020F0502020204030204"/>
                <a:cs typeface="Calibri" panose="020F0502020204030204" charset="0"/>
              </a:rPr>
              <a:t>Contents:</a:t>
            </a:r>
          </a:p>
        </p:txBody>
      </p:sp>
      <p:sp>
        <p:nvSpPr>
          <p:cNvPr id="3" name="Content Placeholder 2"/>
          <p:cNvSpPr>
            <a:spLocks noGrp="1"/>
          </p:cNvSpPr>
          <p:nvPr>
            <p:ph idx="1"/>
          </p:nvPr>
        </p:nvSpPr>
        <p:spPr>
          <a:xfrm>
            <a:off x="479376" y="846042"/>
            <a:ext cx="10972800" cy="3519062"/>
          </a:xfrm>
          <a:solidFill>
            <a:srgbClr val="FFC000"/>
          </a:solidFill>
        </p:spPr>
        <p:txBody>
          <a:bodyPr/>
          <a:lstStyle/>
          <a:p>
            <a:pPr marL="0" indent="0">
              <a:buNone/>
            </a:pPr>
            <a:r>
              <a:rPr lang="en-US" b="1" dirty="0">
                <a:latin typeface="Calibri" panose="020F0502020204030204" pitchFamily="34" charset="0"/>
                <a:cs typeface="Calibri" panose="020F0502020204030204" pitchFamily="34" charset="0"/>
              </a:rPr>
              <a:t>1. </a:t>
            </a:r>
            <a:r>
              <a:rPr lang="en-US" b="1" i="0" dirty="0">
                <a:effectLst/>
                <a:latin typeface="Calibri" panose="020F0502020204030204" pitchFamily="34" charset="0"/>
                <a:cs typeface="Calibri" panose="020F0502020204030204" pitchFamily="34" charset="0"/>
              </a:rPr>
              <a:t>Overview </a:t>
            </a:r>
          </a:p>
          <a:p>
            <a:pPr marL="0" indent="0">
              <a:buNone/>
            </a:pPr>
            <a:r>
              <a:rPr lang="en-US" b="1" i="0" dirty="0">
                <a:effectLst/>
                <a:latin typeface="Calibri" panose="020F0502020204030204" pitchFamily="34" charset="0"/>
                <a:cs typeface="Calibri" panose="020F0502020204030204" pitchFamily="34" charset="0"/>
              </a:rPr>
              <a:t>2. </a:t>
            </a:r>
            <a:r>
              <a:rPr lang="en-US" b="1" dirty="0">
                <a:latin typeface="Calibri" panose="020F0502020204030204" pitchFamily="34" charset="0"/>
                <a:cs typeface="Calibri" panose="020F0502020204030204" pitchFamily="34" charset="0"/>
              </a:rPr>
              <a:t>List of KPI’s</a:t>
            </a:r>
            <a:endParaRPr lang="en-US" b="1" i="0" dirty="0">
              <a:effectLst/>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3. Dashboard</a:t>
            </a:r>
          </a:p>
          <a:p>
            <a:pPr marL="0" indent="0">
              <a:buNone/>
            </a:pPr>
            <a:r>
              <a:rPr lang="en-US" b="1" dirty="0">
                <a:latin typeface="Calibri" panose="020F0502020204030204" pitchFamily="34" charset="0"/>
                <a:cs typeface="Calibri" panose="020F0502020204030204" pitchFamily="34" charset="0"/>
              </a:rPr>
              <a:t>4. </a:t>
            </a:r>
            <a:r>
              <a:rPr lang="en-US" b="1" dirty="0"/>
              <a:t>Insights</a:t>
            </a: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5. </a:t>
            </a:r>
            <a:r>
              <a:rPr lang="en-US" b="1" dirty="0"/>
              <a:t>Recommendations</a:t>
            </a: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6. Conclusion</a:t>
            </a:r>
          </a:p>
          <a:p>
            <a:pPr marL="0" indent="0">
              <a:buNone/>
            </a:pPr>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i="0" dirty="0">
                <a:effectLst/>
                <a:latin typeface="Calibri" panose="020F0502020204030204" pitchFamily="34" charset="0"/>
                <a:cs typeface="Calibri" panose="020F0502020204030204" pitchFamily="34" charset="0"/>
              </a:rPr>
              <a:t>Overview</a:t>
            </a:r>
          </a:p>
        </p:txBody>
      </p:sp>
      <p:sp>
        <p:nvSpPr>
          <p:cNvPr id="3" name="Content Placeholder 2"/>
          <p:cNvSpPr>
            <a:spLocks noGrp="1"/>
          </p:cNvSpPr>
          <p:nvPr>
            <p:ph idx="1"/>
          </p:nvPr>
        </p:nvSpPr>
        <p:spPr>
          <a:xfrm>
            <a:off x="551384" y="1174750"/>
            <a:ext cx="11188824" cy="2254250"/>
          </a:xfrm>
          <a:solidFill>
            <a:srgbClr val="FFC000"/>
          </a:solidFill>
        </p:spPr>
        <p:txBody>
          <a:bodyPr/>
          <a:lstStyle/>
          <a:p>
            <a:pPr fontAlgn="ctr">
              <a:spcBef>
                <a:spcPct val="0"/>
              </a:spcBef>
            </a:pPr>
            <a:r>
              <a:rPr lang="en-US" sz="3000" dirty="0">
                <a:latin typeface="Calibri" panose="020F0502020204030204" pitchFamily="34" charset="0"/>
                <a:cs typeface="Calibri" panose="020F0502020204030204" pitchFamily="34" charset="0"/>
              </a:rPr>
              <a:t>The Olist Store Analysis project aims to analyze customer purchasing patterns and payment statistics on an Ecommerce platform.</a:t>
            </a:r>
          </a:p>
          <a:p>
            <a:pPr fontAlgn="ctr">
              <a:spcBef>
                <a:spcPct val="0"/>
              </a:spcBef>
            </a:pPr>
            <a:r>
              <a:rPr lang="en-US" sz="3000" dirty="0">
                <a:latin typeface="Calibri" panose="020F0502020204030204" pitchFamily="34" charset="0"/>
                <a:cs typeface="Calibri" panose="020F0502020204030204" pitchFamily="34" charset="0"/>
              </a:rPr>
              <a:t>The analysis is based on nine CSV files, which are cleaned and manipulated to extract valuable insights.</a:t>
            </a:r>
          </a:p>
        </p:txBody>
      </p:sp>
    </p:spTree>
    <p:extLst>
      <p:ext uri="{BB962C8B-B14F-4D97-AF65-F5344CB8AC3E}">
        <p14:creationId xmlns:p14="http://schemas.microsoft.com/office/powerpoint/2010/main" val="15373626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770087"/>
          </a:xfrm>
        </p:spPr>
        <p:txBody>
          <a:bodyPr/>
          <a:lstStyle/>
          <a:p>
            <a:pPr algn="l"/>
            <a:r>
              <a:rPr lang="en-US" b="1" dirty="0">
                <a:latin typeface="Calibri" panose="020F0502020204030204"/>
                <a:cs typeface="Calibri" panose="020F0502020204030204" charset="0"/>
              </a:rPr>
              <a:t>List of KPI’s</a:t>
            </a:r>
          </a:p>
        </p:txBody>
      </p:sp>
      <p:sp>
        <p:nvSpPr>
          <p:cNvPr id="3" name="Content Placeholder 2"/>
          <p:cNvSpPr>
            <a:spLocks noGrp="1"/>
          </p:cNvSpPr>
          <p:nvPr>
            <p:ph idx="1"/>
          </p:nvPr>
        </p:nvSpPr>
        <p:spPr>
          <a:xfrm>
            <a:off x="479376" y="692696"/>
            <a:ext cx="11260832" cy="5400600"/>
          </a:xfrm>
          <a:solidFill>
            <a:srgbClr val="FFC000"/>
          </a:solidFill>
        </p:spPr>
        <p:txBody>
          <a:bodyPr/>
          <a:lstStyle/>
          <a:p>
            <a:pPr marL="0" indent="0">
              <a:buNone/>
            </a:pPr>
            <a:r>
              <a:rPr lang="en-US" sz="1500" b="1" i="0" dirty="0">
                <a:solidFill>
                  <a:srgbClr val="1F2328"/>
                </a:solidFill>
                <a:effectLst/>
                <a:latin typeface="Calibri" panose="020F0502020204030204" pitchFamily="34" charset="0"/>
                <a:cs typeface="Calibri" panose="020F0502020204030204" pitchFamily="34" charset="0"/>
              </a:rPr>
              <a:t>1. </a:t>
            </a:r>
            <a:r>
              <a:rPr lang="en-IN" sz="1500" b="1" dirty="0">
                <a:latin typeface="Calibri" panose="020F0502020204030204" pitchFamily="34" charset="0"/>
                <a:cs typeface="Calibri" panose="020F0502020204030204" pitchFamily="34" charset="0"/>
              </a:rPr>
              <a:t>Weekday Vs Weekend (</a:t>
            </a:r>
            <a:r>
              <a:rPr lang="en-IN" sz="1500" b="1" dirty="0" err="1">
                <a:latin typeface="Calibri" panose="020F0502020204030204" pitchFamily="34" charset="0"/>
                <a:cs typeface="Calibri" panose="020F0502020204030204" pitchFamily="34" charset="0"/>
              </a:rPr>
              <a:t>order_purchase_timestamp</a:t>
            </a:r>
            <a:r>
              <a:rPr lang="en-IN" sz="1500" b="1" dirty="0">
                <a:latin typeface="Calibri" panose="020F0502020204030204" pitchFamily="34" charset="0"/>
                <a:cs typeface="Calibri" panose="020F0502020204030204" pitchFamily="34" charset="0"/>
              </a:rPr>
              <a:t>) Payment Statistics</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The analysis of payment statistics based on weekday vs. weekend provides an understanding of the buying behavior of customers. and can also help Olist to improve their weekend sales and plan promotions accordingly.</a:t>
            </a:r>
          </a:p>
          <a:p>
            <a:pPr marL="0" indent="0">
              <a:buNone/>
            </a:pPr>
            <a:endParaRPr lang="en-US" sz="1500" dirty="0">
              <a:solidFill>
                <a:srgbClr val="1F2328"/>
              </a:solidFill>
              <a:latin typeface="Calibri" panose="020F0502020204030204" pitchFamily="34" charset="0"/>
              <a:cs typeface="Calibri" panose="020F0502020204030204" pitchFamily="34" charset="0"/>
            </a:endParaRPr>
          </a:p>
          <a:p>
            <a:pPr marL="0" indent="0">
              <a:buNone/>
            </a:pPr>
            <a:r>
              <a:rPr lang="en-US" sz="1500" b="1" i="0" dirty="0">
                <a:solidFill>
                  <a:srgbClr val="1F2328"/>
                </a:solidFill>
                <a:effectLst/>
                <a:latin typeface="Calibri" panose="020F0502020204030204" pitchFamily="34" charset="0"/>
                <a:cs typeface="Calibri" panose="020F0502020204030204" pitchFamily="34" charset="0"/>
              </a:rPr>
              <a:t>2. </a:t>
            </a:r>
            <a:r>
              <a:rPr lang="en-IN" sz="1500" b="1" dirty="0">
                <a:latin typeface="Calibri" panose="020F0502020204030204" pitchFamily="34" charset="0"/>
                <a:cs typeface="Calibri" panose="020F0502020204030204" pitchFamily="34" charset="0"/>
              </a:rPr>
              <a:t>Number of Orders with review score 5 and payment type as credit card.</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Number of Orders with review score 5 and payment type as credit card provides an understanding customer satisfaction levels and payment preferences. Olist can use this information to identify satisfied customers and encourage them to make repeat purchases.</a:t>
            </a:r>
          </a:p>
          <a:p>
            <a:pPr algn="l"/>
            <a:endParaRPr lang="en-US" sz="1500" b="0" i="0" dirty="0">
              <a:solidFill>
                <a:srgbClr val="1F2328"/>
              </a:solidFill>
              <a:effectLst/>
              <a:latin typeface="Calibri" panose="020F0502020204030204" pitchFamily="34" charset="0"/>
              <a:cs typeface="Calibri" panose="020F0502020204030204" pitchFamily="34" charset="0"/>
            </a:endParaRPr>
          </a:p>
          <a:p>
            <a:pPr marL="0" indent="0">
              <a:buNone/>
            </a:pPr>
            <a:r>
              <a:rPr lang="en-US" sz="1500" b="1" dirty="0">
                <a:solidFill>
                  <a:srgbClr val="1F2328"/>
                </a:solidFill>
                <a:latin typeface="Calibri" panose="020F0502020204030204" pitchFamily="34" charset="0"/>
                <a:cs typeface="Calibri" panose="020F0502020204030204" pitchFamily="34" charset="0"/>
              </a:rPr>
              <a:t>3. </a:t>
            </a:r>
            <a:r>
              <a:rPr lang="en-IN" sz="1500" b="1" dirty="0">
                <a:latin typeface="Calibri" panose="020F0502020204030204" pitchFamily="34" charset="0"/>
                <a:cs typeface="Calibri" panose="020F0502020204030204" pitchFamily="34" charset="0"/>
              </a:rPr>
              <a:t>Average number of days taken for </a:t>
            </a:r>
            <a:r>
              <a:rPr lang="en-IN" sz="1500" b="1" dirty="0" err="1">
                <a:latin typeface="Calibri" panose="020F0502020204030204" pitchFamily="34" charset="0"/>
                <a:cs typeface="Calibri" panose="020F0502020204030204" pitchFamily="34" charset="0"/>
              </a:rPr>
              <a:t>order_delivered_customer_date</a:t>
            </a:r>
            <a:r>
              <a:rPr lang="en-IN" sz="1500" b="1" dirty="0">
                <a:latin typeface="Calibri" panose="020F0502020204030204" pitchFamily="34" charset="0"/>
                <a:cs typeface="Calibri" panose="020F0502020204030204" pitchFamily="34" charset="0"/>
              </a:rPr>
              <a:t> for </a:t>
            </a:r>
            <a:r>
              <a:rPr lang="en-IN" sz="1500" b="1" dirty="0" err="1">
                <a:latin typeface="Calibri" panose="020F0502020204030204" pitchFamily="34" charset="0"/>
                <a:cs typeface="Calibri" panose="020F0502020204030204" pitchFamily="34" charset="0"/>
              </a:rPr>
              <a:t>pet_shop</a:t>
            </a:r>
            <a:endParaRPr lang="en-IN" sz="1500" b="1" dirty="0">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average number of days taken for </a:t>
            </a:r>
            <a:r>
              <a:rPr lang="en-US" sz="1500" b="0" i="0" dirty="0" err="1">
                <a:solidFill>
                  <a:srgbClr val="1F2328"/>
                </a:solidFill>
                <a:effectLst/>
                <a:latin typeface="Calibri" panose="020F0502020204030204" pitchFamily="34" charset="0"/>
                <a:cs typeface="Calibri" panose="020F0502020204030204" pitchFamily="34" charset="0"/>
              </a:rPr>
              <a:t>order_delivered_customer_date</a:t>
            </a:r>
            <a:r>
              <a:rPr lang="en-US" sz="1500" b="0" i="0" dirty="0">
                <a:solidFill>
                  <a:srgbClr val="1F2328"/>
                </a:solidFill>
                <a:effectLst/>
                <a:latin typeface="Calibri" panose="020F0502020204030204" pitchFamily="34" charset="0"/>
                <a:cs typeface="Calibri" panose="020F0502020204030204" pitchFamily="34" charset="0"/>
              </a:rPr>
              <a:t> for </a:t>
            </a:r>
            <a:r>
              <a:rPr lang="en-US" sz="1500" b="0" i="0" dirty="0" err="1">
                <a:solidFill>
                  <a:srgbClr val="1F2328"/>
                </a:solidFill>
                <a:effectLst/>
                <a:latin typeface="Calibri" panose="020F0502020204030204" pitchFamily="34" charset="0"/>
                <a:cs typeface="Calibri" panose="020F0502020204030204" pitchFamily="34" charset="0"/>
              </a:rPr>
              <a:t>pet_shop</a:t>
            </a:r>
            <a:r>
              <a:rPr lang="en-US" sz="1500" b="0" i="0" dirty="0">
                <a:solidFill>
                  <a:srgbClr val="1F2328"/>
                </a:solidFill>
                <a:effectLst/>
                <a:latin typeface="Calibri" panose="020F0502020204030204" pitchFamily="34" charset="0"/>
                <a:cs typeface="Calibri" panose="020F0502020204030204" pitchFamily="34" charset="0"/>
              </a:rPr>
              <a:t>. It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areas where they can improve their delivery time and maintain customer satisfaction.</a:t>
            </a:r>
          </a:p>
          <a:p>
            <a:pPr marL="0" indent="0">
              <a:buNone/>
            </a:pPr>
            <a:endParaRPr lang="en-US" sz="1500" b="1" dirty="0">
              <a:solidFill>
                <a:srgbClr val="1F2328"/>
              </a:solidFill>
              <a:latin typeface="Calibri" panose="020F0502020204030204" pitchFamily="34" charset="0"/>
              <a:cs typeface="Calibri" panose="020F0502020204030204" pitchFamily="34" charset="0"/>
            </a:endParaRPr>
          </a:p>
          <a:p>
            <a:pPr marL="0" indent="0" algn="l">
              <a:buNone/>
            </a:pPr>
            <a:r>
              <a:rPr lang="en-IN" sz="1500" b="1" dirty="0">
                <a:latin typeface="Calibri" panose="020F0502020204030204" pitchFamily="34" charset="0"/>
                <a:cs typeface="Calibri" panose="020F0502020204030204" pitchFamily="34" charset="0"/>
              </a:rPr>
              <a:t>4. Average price and payment values from customers of </a:t>
            </a:r>
            <a:r>
              <a:rPr lang="en-IN" sz="1500" b="1" dirty="0" err="1">
                <a:latin typeface="Calibri" panose="020F0502020204030204" pitchFamily="34" charset="0"/>
                <a:cs typeface="Calibri" panose="020F0502020204030204" pitchFamily="34" charset="0"/>
              </a:rPr>
              <a:t>sao</a:t>
            </a:r>
            <a:r>
              <a:rPr lang="en-IN" sz="1500" b="1" dirty="0">
                <a:latin typeface="Calibri" panose="020F0502020204030204" pitchFamily="34" charset="0"/>
                <a:cs typeface="Calibri" panose="020F0502020204030204" pitchFamily="34" charset="0"/>
              </a:rPr>
              <a:t> </a:t>
            </a:r>
            <a:r>
              <a:rPr lang="en-IN" sz="1500" b="1" dirty="0" err="1">
                <a:latin typeface="Calibri" panose="020F0502020204030204" pitchFamily="34" charset="0"/>
                <a:cs typeface="Calibri" panose="020F0502020204030204" pitchFamily="34" charset="0"/>
              </a:rPr>
              <a:t>paulo</a:t>
            </a:r>
            <a:r>
              <a:rPr lang="en-IN" sz="1500" b="1" dirty="0">
                <a:latin typeface="Calibri" panose="020F0502020204030204" pitchFamily="34" charset="0"/>
                <a:cs typeface="Calibri" panose="020F0502020204030204" pitchFamily="34" charset="0"/>
              </a:rPr>
              <a:t> city</a:t>
            </a:r>
          </a:p>
          <a:p>
            <a:r>
              <a:rPr lang="en-US" sz="1500" b="0" i="0" dirty="0">
                <a:solidFill>
                  <a:srgbClr val="1F2328"/>
                </a:solidFill>
                <a:effectLst/>
                <a:latin typeface="Calibri" panose="020F0502020204030204" pitchFamily="34" charset="0"/>
                <a:cs typeface="Calibri" panose="020F0502020204030204" pitchFamily="34" charset="0"/>
              </a:rPr>
              <a:t>The analysis of Average price and payment values from customers of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provides an understanding the spending patterns of customers in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.it also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high value customers and creating targeted marketing campaigns.</a:t>
            </a:r>
          </a:p>
          <a:p>
            <a:pPr marL="0" indent="0" algn="l">
              <a:buNone/>
            </a:pPr>
            <a:r>
              <a:rPr lang="en-US" sz="1500" dirty="0">
                <a:solidFill>
                  <a:srgbClr val="1F2328"/>
                </a:solidFill>
                <a:latin typeface="Calibri" panose="020F0502020204030204" pitchFamily="34" charset="0"/>
                <a:cs typeface="Calibri" panose="020F0502020204030204" pitchFamily="34" charset="0"/>
              </a:rPr>
              <a:t>   </a:t>
            </a:r>
          </a:p>
          <a:p>
            <a:pPr marL="0" indent="0" algn="l">
              <a:buNone/>
            </a:pPr>
            <a:r>
              <a:rPr lang="en-US" sz="1500" b="1" i="0" dirty="0">
                <a:solidFill>
                  <a:srgbClr val="1F2328"/>
                </a:solidFill>
                <a:effectLst/>
                <a:latin typeface="Calibri" panose="020F0502020204030204" pitchFamily="34" charset="0"/>
                <a:cs typeface="Calibri" panose="020F0502020204030204" pitchFamily="34" charset="0"/>
              </a:rPr>
              <a:t>5 Relationship between shipping days (</a:t>
            </a:r>
            <a:r>
              <a:rPr lang="en-US" sz="1500" b="1" i="0" dirty="0" err="1">
                <a:solidFill>
                  <a:srgbClr val="1F2328"/>
                </a:solidFill>
                <a:effectLst/>
                <a:latin typeface="Calibri" panose="020F0502020204030204" pitchFamily="34" charset="0"/>
                <a:cs typeface="Calibri" panose="020F0502020204030204" pitchFamily="34" charset="0"/>
              </a:rPr>
              <a:t>order_delivered_customer_date</a:t>
            </a:r>
            <a:r>
              <a:rPr lang="en-US" sz="1500" b="1" i="0" dirty="0">
                <a:solidFill>
                  <a:srgbClr val="1F2328"/>
                </a:solidFill>
                <a:effectLst/>
                <a:latin typeface="Calibri" panose="020F0502020204030204" pitchFamily="34" charset="0"/>
                <a:cs typeface="Calibri" panose="020F0502020204030204" pitchFamily="34" charset="0"/>
              </a:rPr>
              <a:t> - </a:t>
            </a:r>
            <a:r>
              <a:rPr lang="en-US" sz="1500" b="1" i="0" dirty="0" err="1">
                <a:solidFill>
                  <a:srgbClr val="1F2328"/>
                </a:solidFill>
                <a:effectLst/>
                <a:latin typeface="Calibri" panose="020F0502020204030204" pitchFamily="34" charset="0"/>
                <a:cs typeface="Calibri" panose="020F0502020204030204" pitchFamily="34" charset="0"/>
              </a:rPr>
              <a:t>order_purchase_timestamp</a:t>
            </a:r>
            <a:r>
              <a:rPr lang="en-US" sz="1500" b="1" i="0" dirty="0">
                <a:solidFill>
                  <a:srgbClr val="1F2328"/>
                </a:solidFill>
                <a:effectLst/>
                <a:latin typeface="Calibri" panose="020F0502020204030204" pitchFamily="34" charset="0"/>
                <a:cs typeface="Calibri" panose="020F0502020204030204" pitchFamily="34" charset="0"/>
              </a:rPr>
              <a:t>) Vs review scores.</a:t>
            </a:r>
          </a:p>
          <a:p>
            <a:r>
              <a:rPr lang="en-US" sz="1500" b="0" i="0" dirty="0">
                <a:solidFill>
                  <a:srgbClr val="1F2328"/>
                </a:solidFill>
                <a:effectLst/>
                <a:latin typeface="Calibri" panose="020F0502020204030204" pitchFamily="34" charset="0"/>
                <a:cs typeface="Calibri" panose="020F0502020204030204" pitchFamily="34" charset="0"/>
              </a:rPr>
              <a:t>The analysis of relationship between shipping days and review scores. It helps in understanding the impact of delivery time on customer satisfaction levels. Olist can use this information to optimize their logistics and improve their delivery time.</a:t>
            </a:r>
          </a:p>
          <a:p>
            <a:pPr marL="0" indent="0">
              <a:buNone/>
            </a:pPr>
            <a:br>
              <a:rPr lang="en-US" sz="1050" b="0" i="0" dirty="0">
                <a:solidFill>
                  <a:srgbClr val="1F2328"/>
                </a:solidFill>
                <a:effectLst/>
                <a:latin typeface="-apple-system"/>
              </a:rPr>
            </a:br>
            <a:endParaRPr lang="en-IN" sz="1600" b="1"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42835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DDB3-63F8-A917-D740-827169D86BEF}"/>
              </a:ext>
            </a:extLst>
          </p:cNvPr>
          <p:cNvSpPr>
            <a:spLocks noGrp="1"/>
          </p:cNvSpPr>
          <p:nvPr>
            <p:ph type="title"/>
          </p:nvPr>
        </p:nvSpPr>
        <p:spPr>
          <a:xfrm>
            <a:off x="609600" y="0"/>
            <a:ext cx="10972800" cy="582613"/>
          </a:xfrm>
        </p:spPr>
        <p:txBody>
          <a:bodyPr/>
          <a:lstStyle/>
          <a:p>
            <a:pPr algn="ctr"/>
            <a:r>
              <a:rPr lang="en-US" b="1" dirty="0">
                <a:latin typeface="Calibri" panose="020F0502020204030204"/>
                <a:cs typeface="Calibri" panose="020F0502020204030204" charset="0"/>
              </a:rPr>
              <a:t>Tableau Dashboard :</a:t>
            </a:r>
            <a:endParaRPr lang="en-US" dirty="0"/>
          </a:p>
        </p:txBody>
      </p:sp>
      <p:pic>
        <p:nvPicPr>
          <p:cNvPr id="6" name="Content Placeholder 5">
            <a:extLst>
              <a:ext uri="{FF2B5EF4-FFF2-40B4-BE49-F238E27FC236}">
                <a16:creationId xmlns:a16="http://schemas.microsoft.com/office/drawing/2014/main" id="{EA8876A8-9452-F0A2-DC58-5210D02D3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582613"/>
            <a:ext cx="11737304" cy="5545137"/>
          </a:xfrm>
        </p:spPr>
      </p:pic>
    </p:spTree>
    <p:extLst>
      <p:ext uri="{BB962C8B-B14F-4D97-AF65-F5344CB8AC3E}">
        <p14:creationId xmlns:p14="http://schemas.microsoft.com/office/powerpoint/2010/main" val="26839356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5EBF-FE05-D34C-D057-065032AA4C91}"/>
              </a:ext>
            </a:extLst>
          </p:cNvPr>
          <p:cNvSpPr>
            <a:spLocks noGrp="1"/>
          </p:cNvSpPr>
          <p:nvPr>
            <p:ph type="title"/>
          </p:nvPr>
        </p:nvSpPr>
        <p:spPr/>
        <p:txBody>
          <a:bodyPr/>
          <a:lstStyle/>
          <a:p>
            <a:pPr algn="ctr"/>
            <a:r>
              <a:rPr lang="en-US" b="1" dirty="0">
                <a:latin typeface="Calibri" panose="020F0502020204030204"/>
                <a:cs typeface="Calibri" panose="020F0502020204030204" charset="0"/>
              </a:rPr>
              <a:t>Power BI Dashboard :</a:t>
            </a:r>
            <a:endParaRPr lang="en-US" dirty="0"/>
          </a:p>
        </p:txBody>
      </p:sp>
      <p:pic>
        <p:nvPicPr>
          <p:cNvPr id="5" name="Content Placeholder 4">
            <a:extLst>
              <a:ext uri="{FF2B5EF4-FFF2-40B4-BE49-F238E27FC236}">
                <a16:creationId xmlns:a16="http://schemas.microsoft.com/office/drawing/2014/main" id="{FBF1100F-48F8-E68D-D80F-500353FED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908720"/>
            <a:ext cx="11391056" cy="5219030"/>
          </a:xfrm>
        </p:spPr>
      </p:pic>
    </p:spTree>
    <p:extLst>
      <p:ext uri="{BB962C8B-B14F-4D97-AF65-F5344CB8AC3E}">
        <p14:creationId xmlns:p14="http://schemas.microsoft.com/office/powerpoint/2010/main" val="25851034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Insights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622402"/>
          </a:xfrm>
          <a:solidFill>
            <a:srgbClr val="FFC000"/>
          </a:solidFill>
        </p:spPr>
        <p:txBody>
          <a:bodyPr/>
          <a:lstStyle/>
          <a:p>
            <a:pPr fontAlgn="ctr">
              <a:spcBef>
                <a:spcPct val="0"/>
              </a:spcBef>
            </a:pPr>
            <a:r>
              <a:rPr lang="en-US" dirty="0">
                <a:latin typeface="Calibri" panose="020F0502020204030204" pitchFamily="34" charset="0"/>
                <a:cs typeface="Calibri" panose="020F0502020204030204" pitchFamily="34" charset="0"/>
              </a:rPr>
              <a:t>Insights from this analysis can help in making business decisions, such as focusing on products that customers are interested in, improving product and service quality</a:t>
            </a:r>
          </a:p>
          <a:p>
            <a:pPr fontAlgn="ctr">
              <a:spcBef>
                <a:spcPct val="0"/>
              </a:spcBef>
            </a:pPr>
            <a:r>
              <a:rPr lang="en-US" dirty="0">
                <a:latin typeface="Calibri" panose="020F0502020204030204" pitchFamily="34" charset="0"/>
                <a:cs typeface="Calibri" panose="020F0502020204030204" pitchFamily="34" charset="0"/>
              </a:rPr>
              <a:t>In addition, this analysis also provides an overview of customer consumption trends and patterns that can be used to direct further business strategies</a:t>
            </a:r>
          </a:p>
        </p:txBody>
      </p:sp>
    </p:spTree>
    <p:extLst>
      <p:ext uri="{BB962C8B-B14F-4D97-AF65-F5344CB8AC3E}">
        <p14:creationId xmlns:p14="http://schemas.microsoft.com/office/powerpoint/2010/main" val="30534453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Recommendations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766418"/>
          </a:xfrm>
          <a:solidFill>
            <a:srgbClr val="FFC000"/>
          </a:solidFill>
        </p:spPr>
        <p:txBody>
          <a:bodyPr/>
          <a:lstStyle/>
          <a:p>
            <a:pPr fontAlgn="ctr">
              <a:spcBef>
                <a:spcPct val="0"/>
              </a:spcBef>
            </a:pPr>
            <a:r>
              <a:rPr lang="en-US" dirty="0"/>
              <a:t>Regularly monitor and analyze customer reviews to gain insights in product quality and identify areas for improvement. </a:t>
            </a:r>
          </a:p>
          <a:p>
            <a:pPr fontAlgn="ctr">
              <a:spcBef>
                <a:spcPct val="0"/>
              </a:spcBef>
            </a:pPr>
            <a:r>
              <a:rPr lang="en-US" dirty="0"/>
              <a:t>This will provide a data-driven approach to enhance customer experience.</a:t>
            </a:r>
          </a:p>
          <a:p>
            <a:pPr fontAlgn="ctr">
              <a:spcBef>
                <a:spcPct val="0"/>
              </a:spcBef>
            </a:pPr>
            <a:r>
              <a:rPr lang="en-US" dirty="0"/>
              <a:t>Dashboards can be used to identify patterns in customer reviews. </a:t>
            </a:r>
          </a:p>
          <a:p>
            <a:pPr marL="0" indent="0" fontAlgn="ctr">
              <a:spcBef>
                <a:spcPct val="0"/>
              </a:spcBef>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592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FAFC-10A7-6D61-D3D0-2A3D1391C52A}"/>
              </a:ext>
            </a:extLst>
          </p:cNvPr>
          <p:cNvSpPr>
            <a:spLocks noGrp="1"/>
          </p:cNvSpPr>
          <p:nvPr>
            <p:ph type="title"/>
          </p:nvPr>
        </p:nvSpPr>
        <p:spPr/>
        <p:txBody>
          <a:bodyPr/>
          <a:lstStyle/>
          <a:p>
            <a:br>
              <a:rPr lang="en-US" b="1" i="0" dirty="0">
                <a:solidFill>
                  <a:srgbClr val="242424"/>
                </a:solidFill>
                <a:effectLst/>
                <a:highlight>
                  <a:srgbClr val="FFFFFF"/>
                </a:highlight>
                <a:latin typeface="sohne"/>
              </a:rPr>
            </a:br>
            <a:r>
              <a:rPr lang="en-US" b="1" i="0" dirty="0">
                <a:solidFill>
                  <a:srgbClr val="242424"/>
                </a:solidFill>
                <a:effectLst/>
                <a:highlight>
                  <a:srgbClr val="FFFFFF"/>
                </a:highlight>
                <a:latin typeface="sohne"/>
              </a:rPr>
              <a:t>Conclusion</a:t>
            </a:r>
            <a:br>
              <a:rPr lang="en-US" b="1" i="0" dirty="0">
                <a:solidFill>
                  <a:srgbClr val="242424"/>
                </a:solidFill>
                <a:effectLst/>
                <a:highlight>
                  <a:srgbClr val="FFFFFF"/>
                </a:highlight>
                <a:latin typeface="sohne"/>
              </a:rPr>
            </a:br>
            <a:endParaRPr lang="en-US" dirty="0"/>
          </a:p>
        </p:txBody>
      </p:sp>
      <p:sp>
        <p:nvSpPr>
          <p:cNvPr id="5" name="Content Placeholder 2">
            <a:extLst>
              <a:ext uri="{FF2B5EF4-FFF2-40B4-BE49-F238E27FC236}">
                <a16:creationId xmlns:a16="http://schemas.microsoft.com/office/drawing/2014/main" id="{487C458C-CACA-6F0B-9E6D-45D1529A6CCC}"/>
              </a:ext>
            </a:extLst>
          </p:cNvPr>
          <p:cNvSpPr>
            <a:spLocks noGrp="1"/>
          </p:cNvSpPr>
          <p:nvPr>
            <p:ph idx="1"/>
          </p:nvPr>
        </p:nvSpPr>
        <p:spPr>
          <a:xfrm>
            <a:off x="479376" y="846042"/>
            <a:ext cx="10972800" cy="3303038"/>
          </a:xfrm>
          <a:solidFill>
            <a:srgbClr val="FFC000"/>
          </a:solidFill>
        </p:spPr>
        <p:txBody>
          <a:bodyPr/>
          <a:lstStyle/>
          <a:p>
            <a:r>
              <a:rPr lang="en-US" sz="3000" dirty="0">
                <a:latin typeface="Calibri" panose="020F0502020204030204" pitchFamily="34" charset="0"/>
                <a:cs typeface="Calibri" panose="020F0502020204030204" pitchFamily="34" charset="0"/>
              </a:rPr>
              <a:t>The Olist Store Analysis project provides valuable insights into customer behavior and payment statistics. </a:t>
            </a:r>
          </a:p>
          <a:p>
            <a:r>
              <a:rPr lang="en-US" sz="3000" dirty="0">
                <a:latin typeface="Calibri" panose="020F0502020204030204" pitchFamily="34" charset="0"/>
                <a:cs typeface="Calibri" panose="020F0502020204030204" pitchFamily="34" charset="0"/>
              </a:rPr>
              <a:t>The analysis of these KPIs helps Olist in identifying areas of improvement and creating targeted marketing campaigns.</a:t>
            </a:r>
          </a:p>
          <a:p>
            <a:r>
              <a:rPr lang="en-US" sz="3000" dirty="0">
                <a:latin typeface="Calibri" panose="020F0502020204030204" pitchFamily="34" charset="0"/>
                <a:cs typeface="Calibri" panose="020F0502020204030204" pitchFamily="34" charset="0"/>
              </a:rPr>
              <a:t>This project serves as a great example of how data analysis can help businesses make informed decisions.. </a:t>
            </a:r>
          </a:p>
        </p:txBody>
      </p:sp>
    </p:spTree>
    <p:extLst>
      <p:ext uri="{BB962C8B-B14F-4D97-AF65-F5344CB8AC3E}">
        <p14:creationId xmlns:p14="http://schemas.microsoft.com/office/powerpoint/2010/main" val="8063710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17"/>
  <p:tag name="AS_OS" val="Microsoft Windows NT 10.0.17763.0"/>
  <p:tag name="AS_RELEASE_DATE" val="2024.01.14"/>
  <p:tag name="AS_TITLE" val="Aspose.Slides for .NET6"/>
  <p:tag name="AS_VERSION" val="24.1"/>
</p:tagLst>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Bookman Old Style"/>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Rockwel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520</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-apple-system</vt:lpstr>
      <vt:lpstr>Arial</vt:lpstr>
      <vt:lpstr>Bookman Old Style</vt:lpstr>
      <vt:lpstr>Calibri</vt:lpstr>
      <vt:lpstr>Rockwell</vt:lpstr>
      <vt:lpstr>sohne</vt:lpstr>
      <vt:lpstr>Office Theme</vt:lpstr>
      <vt:lpstr>Orange Waves</vt:lpstr>
      <vt:lpstr>Orange Waves</vt:lpstr>
      <vt:lpstr>Damask</vt:lpstr>
      <vt:lpstr>       OLIST STORE ANALYSIS PROJECT</vt:lpstr>
      <vt:lpstr>Contents:</vt:lpstr>
      <vt:lpstr>Overview</vt:lpstr>
      <vt:lpstr>List of KPI’s</vt:lpstr>
      <vt:lpstr>Tableau Dashboard :</vt:lpstr>
      <vt:lpstr>Power BI Dashboard :</vt:lpstr>
      <vt:lpstr>Insights</vt:lpstr>
      <vt:lpstr>Recommendations</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RITIN</dc:creator>
  <cp:lastModifiedBy>admin</cp:lastModifiedBy>
  <cp:revision>184</cp:revision>
  <cp:lastPrinted>2024-04-08T06:02:00Z</cp:lastPrinted>
  <dcterms:created xsi:type="dcterms:W3CDTF">2024-04-08T06:02:00Z</dcterms:created>
  <dcterms:modified xsi:type="dcterms:W3CDTF">2024-09-14T06:08:37Z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8F738216C0C94884858DC837D67F14DB_13</vt:lpwstr>
  </property>
  <property fmtid="{D5CDD505-2E9C-101B-9397-08002B2CF9AE}" pid="3" name="KSOProductBuildVer">
    <vt:lpwstr>1033-12.2.0.16731</vt:lpwstr>
  </property>
</Properties>
</file>