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6" r:id="rId2"/>
    <p:sldId id="317" r:id="rId3"/>
    <p:sldId id="31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6D1BD-6A1C-415F-926B-3E56F9319998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61C5D-D8FD-49C6-9FC9-D73F48F47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2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007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73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F7C91-8C25-4C40-9012-B7970B1B9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AD70FC-1D26-4240-91D0-5A2065DA7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A55D2-DE7D-4178-A303-7DECA334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ED86-3799-4492-AD67-B4359A525D7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151D2-0E47-4DFD-882F-BDAE3507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8DC8C-38AB-4379-B1C2-4075E211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5FA-F37C-4D0A-90C3-17327BB7E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24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FB00D-8DA5-4FA9-A361-4A0760FF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53D8AA-A31B-4422-A9A6-3E44AB61A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EF356-B9BB-47C6-9792-596356E2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ED86-3799-4492-AD67-B4359A525D7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DE1A4-B0A9-4656-822B-91BB9F40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494AD-8D39-4CFF-AADC-B34A38A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5FA-F37C-4D0A-90C3-17327BB7E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17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D22AE8-5D29-4510-800C-6416896E9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8FC9AB-BFB8-43AD-8F48-069115896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73808-45F9-4D35-A676-A55D0ACC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ED86-3799-4492-AD67-B4359A525D7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3FDF1-8E23-406E-B579-0C6A697F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DC26E-CE40-45CA-822C-50C8CD1D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5FA-F37C-4D0A-90C3-17327BB7E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4A65-4A37-42D4-9176-515054BE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DF5DE-0004-436A-854F-6AF5B8B6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8A577-0D2B-4068-92F0-EF1ADA23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ED86-3799-4492-AD67-B4359A525D7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41515-3FF3-4CB9-8C67-69BD590F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2F17B-73DF-494E-A1EC-B8C5AAE3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5FA-F37C-4D0A-90C3-17327BB7E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4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B348C-FE68-4FEF-AE4F-019B12B3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87E1E-3A82-41E5-91C1-51836AABC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96D973-944B-4030-BD76-C692958C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ED86-3799-4492-AD67-B4359A525D7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11E25-E38B-412C-A53D-8CD341E7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EE824-2E22-47C6-8384-0AFB8826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5FA-F37C-4D0A-90C3-17327BB7E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0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B1C73-BA3D-4074-87CE-18DD5C00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4C464-A0C6-4A53-BCAA-B4CA84305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BAC547-024A-497D-B7CE-71C60D188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28100C-C848-4B65-B789-10486593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ED86-3799-4492-AD67-B4359A525D7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6B6D8C-2115-495A-81B3-1609CFE9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92A55-2BD8-4C5D-AE6D-A958D4F1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5FA-F37C-4D0A-90C3-17327BB7E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1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B1037-B97C-47BB-BBE8-9A377927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EA7536-CF73-490A-BFB4-873FDDCAF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653928-D2B5-4770-91AF-DC9FC0F00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01B607-4601-4E89-AFB3-4136EBB2D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727D12-AD8D-42B8-9FCD-5B9F2489F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B1FB90-0A59-4194-8A4F-A942A790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ED86-3799-4492-AD67-B4359A525D7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53984B-A6B2-4408-A02C-45B780D4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6FF9B2-09CB-4AAC-A88D-71AE5AD0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5FA-F37C-4D0A-90C3-17327BB7E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9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CC365-47AB-44AB-B360-9C610080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A47083-424C-4CFF-B449-B2F6DC7C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ED86-3799-4492-AD67-B4359A525D7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E54FFF-11BB-46A8-87A4-06F27C34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DC9637-22CF-4CC5-BB27-4818F664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5FA-F37C-4D0A-90C3-17327BB7E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4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EC884D-FD8D-4548-8E2B-0BFF7710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ED86-3799-4492-AD67-B4359A525D7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BAF0DF-25A6-4995-BE1A-6629E46A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113B02-A3B8-405E-8018-F9C82450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5FA-F37C-4D0A-90C3-17327BB7E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1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12005-9E6C-4904-9627-D0DCFCDA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C32A3-EC14-4586-BE5F-55FED0EEC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6CF08D-0C7D-41B4-A2D3-B91630143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A01F3-C90F-42A4-BA8A-5325EEA9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ED86-3799-4492-AD67-B4359A525D7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64E3E6-BFBA-47AD-9423-66ABB70A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DB000-09EF-4C50-9D08-97DED08F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5FA-F37C-4D0A-90C3-17327BB7E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A2C64-522B-43BF-BDE8-BF303BFF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439B04-49E2-4A12-AC9F-97CA3DDB1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B96C80-2082-48E5-8885-9E6D26CAE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DD986-E5EF-4215-BEAF-7460AD8D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ED86-3799-4492-AD67-B4359A525D7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EB767-C958-4D20-A328-1F4BE003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FE742-FB77-4989-87D9-1079A44E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B5FA-F37C-4D0A-90C3-17327BB7E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4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532973-6DC5-4073-83E2-A54F780A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730EE7-CA30-4799-9F88-82AE74CC3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E4EC8-528F-4C94-B689-981D11057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ED86-3799-4492-AD67-B4359A525D77}" type="datetimeFigureOut">
              <a:rPr lang="zh-CN" altLang="en-US" smtClean="0"/>
              <a:t>2024/2/4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2193B-7D33-4201-836A-C4797A0CC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C55C4-DBE8-4D89-A523-BB835F5F0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B5FA-F37C-4D0A-90C3-17327BB7E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4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youtube.com/watch?v=lshQFoQsDuE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3A493D84-EE18-4DBB-8A02-84B81645EBA3}"/>
              </a:ext>
            </a:extLst>
          </p:cNvPr>
          <p:cNvSpPr/>
          <p:nvPr/>
        </p:nvSpPr>
        <p:spPr>
          <a:xfrm>
            <a:off x="734768" y="526065"/>
            <a:ext cx="10760150" cy="5862035"/>
          </a:xfrm>
          <a:prstGeom prst="rect">
            <a:avLst/>
          </a:prstGeom>
          <a:solidFill>
            <a:srgbClr val="F2F2F2"/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0F88F32-C59F-4DF3-9F45-FF78060A195A}"/>
              </a:ext>
            </a:extLst>
          </p:cNvPr>
          <p:cNvSpPr txBox="1"/>
          <p:nvPr/>
        </p:nvSpPr>
        <p:spPr>
          <a:xfrm>
            <a:off x="79004" y="44971"/>
            <a:ext cx="43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损伤演化参数设置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CFC3B7-8648-4B64-88E6-D64210A576CF}"/>
              </a:ext>
            </a:extLst>
          </p:cNvPr>
          <p:cNvSpPr txBox="1"/>
          <p:nvPr/>
        </p:nvSpPr>
        <p:spPr>
          <a:xfrm>
            <a:off x="-5753" y="6513101"/>
            <a:ext cx="8604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linkClick r:id="rId3"/>
              </a:rPr>
              <a:t>Tutorial: How to calculate fracture energy for damage evolution for damage for ductile metals? (youtube.com)</a:t>
            </a:r>
            <a:endParaRPr lang="zh-CN" altLang="en-US" sz="14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CF3647A-57CE-44F0-AFBC-A5FCF28AC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741" y="1618044"/>
            <a:ext cx="2278577" cy="63251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EBEDA2E-2B20-4C75-935C-2390D6C40072}"/>
              </a:ext>
            </a:extLst>
          </p:cNvPr>
          <p:cNvSpPr txBox="1"/>
          <p:nvPr/>
        </p:nvSpPr>
        <p:spPr>
          <a:xfrm>
            <a:off x="8426034" y="1223609"/>
            <a:ext cx="2485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立方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单元的特征长度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DA66980-C2B4-463F-8EA6-47C3B32C8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129" y="2362321"/>
            <a:ext cx="2699020" cy="43214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02CB9B1-4442-432E-B442-F71132C3FFDC}"/>
              </a:ext>
            </a:extLst>
          </p:cNvPr>
          <p:cNvSpPr txBox="1"/>
          <p:nvPr/>
        </p:nvSpPr>
        <p:spPr>
          <a:xfrm>
            <a:off x="8435423" y="3113219"/>
            <a:ext cx="2485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壳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单元的特征长度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109D792-80D8-4296-987A-2341C5858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145" y="3517578"/>
            <a:ext cx="1815826" cy="46663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1AF8098-B3B1-4E2A-AEAD-2D929A8135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9129" y="4084755"/>
            <a:ext cx="2749534" cy="45724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DB83CE65-FFE1-49E3-B6DC-15552913AD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962" y="5504532"/>
            <a:ext cx="281964" cy="25910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297A671E-B3C0-4001-9A34-EF92BDCCE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9918" y="5048987"/>
            <a:ext cx="1752752" cy="1127858"/>
          </a:xfrm>
          <a:prstGeom prst="rect">
            <a:avLst/>
          </a:prstGeom>
        </p:spPr>
      </p:pic>
      <p:sp>
        <p:nvSpPr>
          <p:cNvPr id="40" name="箭头: 上 39">
            <a:extLst>
              <a:ext uri="{FF2B5EF4-FFF2-40B4-BE49-F238E27FC236}">
                <a16:creationId xmlns:a16="http://schemas.microsoft.com/office/drawing/2014/main" id="{DD299CAB-A4DA-430B-8925-0DE3C4A62E58}"/>
              </a:ext>
            </a:extLst>
          </p:cNvPr>
          <p:cNvSpPr/>
          <p:nvPr/>
        </p:nvSpPr>
        <p:spPr>
          <a:xfrm rot="16200000" flipV="1">
            <a:off x="8884528" y="5369450"/>
            <a:ext cx="186690" cy="529267"/>
          </a:xfrm>
          <a:prstGeom prst="upArrow">
            <a:avLst/>
          </a:prstGeom>
          <a:gradFill flip="none" rotWithShape="1">
            <a:gsLst>
              <a:gs pos="45000">
                <a:srgbClr val="F97979"/>
              </a:gs>
              <a:gs pos="0">
                <a:srgbClr val="F2F2F2"/>
              </a:gs>
              <a:gs pos="100000">
                <a:srgbClr val="FF000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8A1E80D-BD7C-415D-8ADC-CD453530D8E3}"/>
              </a:ext>
            </a:extLst>
          </p:cNvPr>
          <p:cNvSpPr txBox="1"/>
          <p:nvPr/>
        </p:nvSpPr>
        <p:spPr>
          <a:xfrm>
            <a:off x="8262892" y="4644404"/>
            <a:ext cx="2951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Abaqus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中量取距离方式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E7D4ADC-EE9D-4CC3-8A51-0976FA5E420E}"/>
              </a:ext>
            </a:extLst>
          </p:cNvPr>
          <p:cNvSpPr txBox="1"/>
          <p:nvPr/>
        </p:nvSpPr>
        <p:spPr>
          <a:xfrm>
            <a:off x="7965892" y="766426"/>
            <a:ext cx="33607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：计算单元的特征长度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183889A-F055-46B5-9EA8-96CD434C4972}"/>
              </a:ext>
            </a:extLst>
          </p:cNvPr>
          <p:cNvSpPr txBox="1"/>
          <p:nvPr/>
        </p:nvSpPr>
        <p:spPr>
          <a:xfrm>
            <a:off x="1270180" y="763205"/>
            <a:ext cx="336071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：基于能量的断裂演化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AFA5192-FCFE-43E8-99A6-C036E2724A18}"/>
              </a:ext>
            </a:extLst>
          </p:cNvPr>
          <p:cNvSpPr txBox="1"/>
          <p:nvPr/>
        </p:nvSpPr>
        <p:spPr>
          <a:xfrm>
            <a:off x="1301818" y="5685255"/>
            <a:ext cx="24808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首先要解决的是特征长度</a:t>
            </a:r>
            <a:endParaRPr lang="zh-CN" altLang="en-US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49D3DA9-1C77-4BA0-B682-004627BC93B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2390"/>
          <a:stretch/>
        </p:blipFill>
        <p:spPr>
          <a:xfrm>
            <a:off x="772671" y="1582398"/>
            <a:ext cx="4167616" cy="3693204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1974571-E733-4742-A3CB-C3311E7D906F}"/>
              </a:ext>
            </a:extLst>
          </p:cNvPr>
          <p:cNvCxnSpPr/>
          <p:nvPr/>
        </p:nvCxnSpPr>
        <p:spPr>
          <a:xfrm>
            <a:off x="2512087" y="4923463"/>
            <a:ext cx="0" cy="71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0F1A106C-958C-4BA2-9BBA-5464C79A1D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81" y="1958883"/>
            <a:ext cx="3303132" cy="30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2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3A493D84-EE18-4DBB-8A02-84B81645EBA3}"/>
              </a:ext>
            </a:extLst>
          </p:cNvPr>
          <p:cNvSpPr/>
          <p:nvPr/>
        </p:nvSpPr>
        <p:spPr>
          <a:xfrm>
            <a:off x="734768" y="526065"/>
            <a:ext cx="10760150" cy="5862035"/>
          </a:xfrm>
          <a:prstGeom prst="rect">
            <a:avLst/>
          </a:prstGeom>
          <a:solidFill>
            <a:srgbClr val="F2F2F2"/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0F88F32-C59F-4DF3-9F45-FF78060A195A}"/>
              </a:ext>
            </a:extLst>
          </p:cNvPr>
          <p:cNvSpPr txBox="1"/>
          <p:nvPr/>
        </p:nvSpPr>
        <p:spPr>
          <a:xfrm>
            <a:off x="79004" y="44971"/>
            <a:ext cx="43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损伤演化参数设置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E2EFE2-C9E2-4D9A-AA69-1C21784AF425}"/>
              </a:ext>
            </a:extLst>
          </p:cNvPr>
          <p:cNvSpPr txBox="1"/>
          <p:nvPr/>
        </p:nvSpPr>
        <p:spPr>
          <a:xfrm>
            <a:off x="1898091" y="1140368"/>
            <a:ext cx="33607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Step2</a:t>
            </a:r>
            <a:r>
              <a:rPr lang="zh-CN" altLang="en-US" dirty="0"/>
              <a:t>：计算损伤段曲线下面积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D38016-50AF-4DC5-AF76-63C906880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712" t="40965"/>
          <a:stretch/>
        </p:blipFill>
        <p:spPr>
          <a:xfrm>
            <a:off x="939624" y="1793697"/>
            <a:ext cx="5277643" cy="30366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7ECA4C-21F0-4ED8-813F-88BD9523A4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84" r="52390"/>
          <a:stretch/>
        </p:blipFill>
        <p:spPr>
          <a:xfrm>
            <a:off x="6772284" y="2296101"/>
            <a:ext cx="4167616" cy="203184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DC82480-BF61-40B3-9800-6FDC7D0CD2F9}"/>
              </a:ext>
            </a:extLst>
          </p:cNvPr>
          <p:cNvSpPr txBox="1"/>
          <p:nvPr/>
        </p:nvSpPr>
        <p:spPr>
          <a:xfrm>
            <a:off x="7175736" y="1140368"/>
            <a:ext cx="33607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Step3</a:t>
            </a:r>
            <a:r>
              <a:rPr lang="zh-CN" altLang="en-US" dirty="0"/>
              <a:t>：带入公式计算断裂能</a:t>
            </a:r>
          </a:p>
        </p:txBody>
      </p:sp>
    </p:spTree>
    <p:extLst>
      <p:ext uri="{BB962C8B-B14F-4D97-AF65-F5344CB8AC3E}">
        <p14:creationId xmlns:p14="http://schemas.microsoft.com/office/powerpoint/2010/main" val="97487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3A493D84-EE18-4DBB-8A02-84B81645EBA3}"/>
              </a:ext>
            </a:extLst>
          </p:cNvPr>
          <p:cNvSpPr/>
          <p:nvPr/>
        </p:nvSpPr>
        <p:spPr>
          <a:xfrm>
            <a:off x="734768" y="526065"/>
            <a:ext cx="10760150" cy="5862035"/>
          </a:xfrm>
          <a:prstGeom prst="rect">
            <a:avLst/>
          </a:prstGeom>
          <a:solidFill>
            <a:srgbClr val="F2F2F2"/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0F88F32-C59F-4DF3-9F45-FF78060A195A}"/>
              </a:ext>
            </a:extLst>
          </p:cNvPr>
          <p:cNvSpPr txBox="1"/>
          <p:nvPr/>
        </p:nvSpPr>
        <p:spPr>
          <a:xfrm>
            <a:off x="79004" y="44971"/>
            <a:ext cx="43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损伤演化参数设置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DA4474-FAC3-471A-A789-7C8985B9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14" y="1610171"/>
            <a:ext cx="3360711" cy="4435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E2D3DD-38E5-406A-AC21-C5B522917F4B}"/>
              </a:ext>
            </a:extLst>
          </p:cNvPr>
          <p:cNvSpPr txBox="1"/>
          <p:nvPr/>
        </p:nvSpPr>
        <p:spPr>
          <a:xfrm>
            <a:off x="2119275" y="2256595"/>
            <a:ext cx="2468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设置损伤演化的相关参数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6909B4-1ECC-4358-9D24-224C33A860B2}"/>
              </a:ext>
            </a:extLst>
          </p:cNvPr>
          <p:cNvSpPr txBox="1"/>
          <p:nvPr/>
        </p:nvSpPr>
        <p:spPr>
          <a:xfrm>
            <a:off x="2606606" y="4691816"/>
            <a:ext cx="14941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相关参数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B94E4C-21F6-4EB4-BA8C-99D476785F45}"/>
              </a:ext>
            </a:extLst>
          </p:cNvPr>
          <p:cNvSpPr/>
          <p:nvPr/>
        </p:nvSpPr>
        <p:spPr>
          <a:xfrm>
            <a:off x="1562318" y="4607289"/>
            <a:ext cx="976057" cy="45502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9CCAF4-A750-4B06-BFD8-2FA7E996A460}"/>
              </a:ext>
            </a:extLst>
          </p:cNvPr>
          <p:cNvSpPr txBox="1"/>
          <p:nvPr/>
        </p:nvSpPr>
        <p:spPr>
          <a:xfrm>
            <a:off x="1380312" y="5103809"/>
            <a:ext cx="3360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*Damage Evolution, type=DISPLACEMENT</a:t>
            </a:r>
          </a:p>
          <a:p>
            <a:r>
              <a:rPr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0.0001</a:t>
            </a:r>
            <a:endParaRPr lang="zh-CN" altLang="en-US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ECC85A-3BAE-47F4-AFE5-9D732D228721}"/>
              </a:ext>
            </a:extLst>
          </p:cNvPr>
          <p:cNvSpPr txBox="1"/>
          <p:nvPr/>
        </p:nvSpPr>
        <p:spPr>
          <a:xfrm>
            <a:off x="4769266" y="3905747"/>
            <a:ext cx="2859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Displacement at fracture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666D12-C45E-462B-B750-24826BE3835C}"/>
              </a:ext>
            </a:extLst>
          </p:cNvPr>
          <p:cNvSpPr txBox="1"/>
          <p:nvPr/>
        </p:nvSpPr>
        <p:spPr>
          <a:xfrm>
            <a:off x="1121206" y="760918"/>
            <a:ext cx="35731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：基于破坏位移的断裂演化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6E7DE7-EF87-4019-AA29-BE2121354C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8" t="82480" r="65212"/>
          <a:stretch/>
        </p:blipFill>
        <p:spPr>
          <a:xfrm>
            <a:off x="5871584" y="4906557"/>
            <a:ext cx="3754002" cy="11599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0A22C6-C06C-4AA9-8B75-38D5BF79F9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11" t="70049" r="4181" b="578"/>
          <a:stretch/>
        </p:blipFill>
        <p:spPr>
          <a:xfrm>
            <a:off x="7578627" y="3689574"/>
            <a:ext cx="1437165" cy="76902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843AA06-3043-419B-9953-6AD6925D2DB0}"/>
              </a:ext>
            </a:extLst>
          </p:cNvPr>
          <p:cNvSpPr txBox="1"/>
          <p:nvPr/>
        </p:nvSpPr>
        <p:spPr>
          <a:xfrm>
            <a:off x="9356077" y="3520297"/>
            <a:ext cx="1787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Fracture Energy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802764-43FA-448C-8C64-9F4DF756E235}"/>
              </a:ext>
            </a:extLst>
          </p:cNvPr>
          <p:cNvSpPr txBox="1"/>
          <p:nvPr/>
        </p:nvSpPr>
        <p:spPr>
          <a:xfrm>
            <a:off x="9367572" y="4447447"/>
            <a:ext cx="17760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Tensile strength</a:t>
            </a:r>
            <a:endParaRPr lang="zh-CN" altLang="en-US" sz="1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C493373-F862-48B2-B1D9-C30CCEC867CE}"/>
              </a:ext>
            </a:extLst>
          </p:cNvPr>
          <p:cNvCxnSpPr>
            <a:cxnSpLocks/>
          </p:cNvCxnSpPr>
          <p:nvPr/>
        </p:nvCxnSpPr>
        <p:spPr>
          <a:xfrm flipH="1">
            <a:off x="8902836" y="3689574"/>
            <a:ext cx="474783" cy="7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A635F29-09C3-4538-B146-CF3FA8CA2AB8}"/>
              </a:ext>
            </a:extLst>
          </p:cNvPr>
          <p:cNvCxnSpPr>
            <a:cxnSpLocks/>
          </p:cNvCxnSpPr>
          <p:nvPr/>
        </p:nvCxnSpPr>
        <p:spPr>
          <a:xfrm flipH="1" flipV="1">
            <a:off x="8869799" y="4344672"/>
            <a:ext cx="486279" cy="27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169B1B71-85F2-4954-AEA8-73107A9FE3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744" t="4923" r="409" b="45519"/>
          <a:stretch/>
        </p:blipFill>
        <p:spPr>
          <a:xfrm>
            <a:off x="6000458" y="1002615"/>
            <a:ext cx="3496254" cy="230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113</Words>
  <Application>Microsoft Office PowerPoint</Application>
  <PresentationFormat>宽屏</PresentationFormat>
  <Paragraphs>20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Zhaoliang Lei</dc:creator>
  <cp:lastModifiedBy>Zhaoliang Lei</cp:lastModifiedBy>
  <cp:revision>24</cp:revision>
  <dcterms:created xsi:type="dcterms:W3CDTF">2024-01-27T06:29:32Z</dcterms:created>
  <dcterms:modified xsi:type="dcterms:W3CDTF">2024-02-04T08:26:28Z</dcterms:modified>
</cp:coreProperties>
</file>